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21"/>
  </p:notesMasterIdLst>
  <p:sldIdLst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get even more complicated than</a:t>
            </a:r>
            <a:r>
              <a:rPr lang="en-US" baseline="0" dirty="0" smtClean="0"/>
              <a:t> this … </a:t>
            </a:r>
            <a:r>
              <a:rPr lang="en-US" baseline="0" dirty="0" err="1" smtClean="0"/>
              <a:t>feedforward</a:t>
            </a:r>
            <a:r>
              <a:rPr lang="en-US" baseline="0" dirty="0" smtClean="0"/>
              <a:t> control … multiple feedback loops … other extraneous inputs like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5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Lecture 5: Transfer Functions and</a:t>
            </a:r>
            <a:br>
              <a:rPr lang="en-US" sz="3600" dirty="0" smtClean="0"/>
            </a:br>
            <a:r>
              <a:rPr lang="en-US" sz="3600" dirty="0" smtClean="0"/>
              <a:t>     Block Diagrams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Review differential equation solution process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Transfer function models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 to block diagrams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 to time response analysis (if time)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r>
              <a:rPr lang="en-US" dirty="0" smtClean="0"/>
              <a:t>Finding a Transfer Function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054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800" dirty="0" smtClean="0"/>
              <a:t>Begin with</a:t>
            </a:r>
          </a:p>
          <a:p>
            <a:pPr marL="514350" indent="-514350">
              <a:buFont typeface="+mj-lt"/>
              <a:buAutoNum type="arabicPeriod"/>
            </a:pPr>
            <a:endParaRPr lang="en-US" sz="1050" dirty="0" smtClean="0"/>
          </a:p>
          <a:p>
            <a:pPr marL="514350" indent="-514350">
              <a:buFont typeface="+mj-lt"/>
              <a:buAutoNum type="arabicPeriod"/>
            </a:pPr>
            <a:endParaRPr lang="en-US" sz="105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Choose what is the input and what is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Take Laplace transform assuming zero ICs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Rearrange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10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7933"/>
              </p:ext>
            </p:extLst>
          </p:nvPr>
        </p:nvGraphicFramePr>
        <p:xfrm>
          <a:off x="1828800" y="1600200"/>
          <a:ext cx="6553200" cy="63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9" name="Equation" r:id="rId3" imgW="2298600" imgH="228600" progId="Equation.DSMT4">
                  <p:embed/>
                </p:oleObj>
              </mc:Choice>
              <mc:Fallback>
                <p:oleObj name="Equation" r:id="rId3" imgW="229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6553200" cy="634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94895"/>
              </p:ext>
            </p:extLst>
          </p:nvPr>
        </p:nvGraphicFramePr>
        <p:xfrm>
          <a:off x="1219200" y="3581400"/>
          <a:ext cx="6442075" cy="123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0" name="Equation" r:id="rId5" imgW="2450880" imgH="482400" progId="Equation.DSMT4">
                  <p:embed/>
                </p:oleObj>
              </mc:Choice>
              <mc:Fallback>
                <p:oleObj name="Equation" r:id="rId5" imgW="2450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42075" cy="1233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334767"/>
              </p:ext>
            </p:extLst>
          </p:nvPr>
        </p:nvGraphicFramePr>
        <p:xfrm>
          <a:off x="1981200" y="5486400"/>
          <a:ext cx="46386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1" name="Equation" r:id="rId7" imgW="1765080" imgH="457200" progId="Equation.DSMT4">
                  <p:embed/>
                </p:oleObj>
              </mc:Choice>
              <mc:Fallback>
                <p:oleObj name="Equation" r:id="rId7" imgW="1765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4638675" cy="1168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26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9067800" cy="4800600"/>
          </a:xfrm>
        </p:spPr>
        <p:txBody>
          <a:bodyPr/>
          <a:lstStyle/>
          <a:p>
            <a:r>
              <a:rPr lang="en-US" sz="2800" dirty="0" smtClean="0"/>
              <a:t>Find the equation of motion for the following system</a:t>
            </a:r>
            <a:endParaRPr lang="en-US" sz="2800" dirty="0"/>
          </a:p>
        </p:txBody>
      </p:sp>
      <p:pic>
        <p:nvPicPr>
          <p:cNvPr id="8" name="Picture 7" descr="simple_driveline.gif"/>
          <p:cNvPicPr>
            <a:picLocks noChangeAspect="1"/>
          </p:cNvPicPr>
          <p:nvPr/>
        </p:nvPicPr>
        <p:blipFill>
          <a:blip r:embed="rId2" cstate="print"/>
          <a:srcRect l="5833" t="13889" r="48333" b="39394"/>
          <a:stretch>
            <a:fillRect/>
          </a:stretch>
        </p:blipFill>
        <p:spPr>
          <a:xfrm>
            <a:off x="152400" y="2057400"/>
            <a:ext cx="3581400" cy="24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0" y="1600200"/>
            <a:ext cx="8686800" cy="4800600"/>
          </a:xfrm>
        </p:spPr>
        <p:txBody>
          <a:bodyPr/>
          <a:lstStyle/>
          <a:p>
            <a:r>
              <a:rPr lang="en-US" sz="2800" dirty="0" smtClean="0"/>
              <a:t>Find the transfer function for the previous example where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is the input and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is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              is often drawn as a block diagram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where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are </a:t>
            </a:r>
            <a:r>
              <a:rPr lang="en-US" sz="2800" dirty="0" smtClean="0">
                <a:solidFill>
                  <a:srgbClr val="C00000"/>
                </a:solidFill>
              </a:rPr>
              <a:t>signals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is a </a:t>
            </a:r>
            <a:r>
              <a:rPr lang="en-US" sz="2800" dirty="0" smtClean="0">
                <a:solidFill>
                  <a:srgbClr val="C00000"/>
                </a:solidFill>
              </a:rPr>
              <a:t>system</a:t>
            </a:r>
          </a:p>
          <a:p>
            <a:pPr>
              <a:buNone/>
            </a:pPr>
            <a:endParaRPr lang="en-US" sz="11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Mathematically,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In the time domain, need a convolution integral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13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124945"/>
              </p:ext>
            </p:extLst>
          </p:nvPr>
        </p:nvGraphicFramePr>
        <p:xfrm>
          <a:off x="883345" y="1371600"/>
          <a:ext cx="2012255" cy="102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6" name="Equation" r:id="rId4" imgW="799920" imgH="419040" progId="Equation.DSMT4">
                  <p:embed/>
                </p:oleObj>
              </mc:Choice>
              <mc:Fallback>
                <p:oleObj name="Equation" r:id="rId4" imgW="79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345" y="1371600"/>
                        <a:ext cx="2012255" cy="1026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2173288" y="5410200"/>
          <a:ext cx="37703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7" name="Equation" r:id="rId6" imgW="1498320" imgH="330120" progId="Equation.DSMT4">
                  <p:embed/>
                </p:oleObj>
              </mc:Choice>
              <mc:Fallback>
                <p:oleObj name="Equation" r:id="rId6" imgW="1498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5410200"/>
                        <a:ext cx="377031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8"/>
          <p:cNvSpPr txBox="1"/>
          <p:nvPr/>
        </p:nvSpPr>
        <p:spPr>
          <a:xfrm>
            <a:off x="3093474" y="229084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5303274" y="2286378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1674" y="2431575"/>
            <a:ext cx="1219200" cy="609600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3017274" y="2736375"/>
            <a:ext cx="914400" cy="1588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5150874" y="2736375"/>
            <a:ext cx="903064" cy="1588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Useful for visualizing complex systems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3" name="Flowchart: Summing Junction 32"/>
          <p:cNvSpPr/>
          <p:nvPr/>
        </p:nvSpPr>
        <p:spPr>
          <a:xfrm>
            <a:off x="5360347" y="3601244"/>
            <a:ext cx="155575" cy="155575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/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 rot="16200000" flipH="1">
            <a:off x="5056341" y="3219450"/>
            <a:ext cx="7620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1"/>
          <p:cNvSpPr txBox="1">
            <a:spLocks noChangeArrowheads="1"/>
          </p:cNvSpPr>
          <p:nvPr/>
        </p:nvSpPr>
        <p:spPr bwMode="auto">
          <a:xfrm>
            <a:off x="5179256" y="3659982"/>
            <a:ext cx="31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+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36" name="TextBox 53"/>
          <p:cNvSpPr txBox="1">
            <a:spLocks noChangeArrowheads="1"/>
          </p:cNvSpPr>
          <p:nvPr/>
        </p:nvSpPr>
        <p:spPr bwMode="auto">
          <a:xfrm>
            <a:off x="5450998" y="3326607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-</a:t>
            </a:r>
            <a:endParaRPr lang="en-US" sz="1800" baseline="-2500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37" name="TextBox 59"/>
          <p:cNvSpPr txBox="1">
            <a:spLocks noChangeArrowheads="1"/>
          </p:cNvSpPr>
          <p:nvPr/>
        </p:nvSpPr>
        <p:spPr bwMode="auto">
          <a:xfrm>
            <a:off x="5519127" y="2382044"/>
            <a:ext cx="1441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wind force,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gravity force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02747" y="3372644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Control</a:t>
            </a:r>
          </a:p>
          <a:p>
            <a:pPr algn="ctr">
              <a:defRPr/>
            </a:pPr>
            <a:r>
              <a:rPr lang="en-US" sz="1800" dirty="0"/>
              <a:t>Algorithm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12547" y="3372644"/>
            <a:ext cx="914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Engine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9947" y="3372644"/>
            <a:ext cx="1143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Car</a:t>
            </a:r>
          </a:p>
        </p:txBody>
      </p:sp>
      <p:cxnSp>
        <p:nvCxnSpPr>
          <p:cNvPr id="41" name="Straight Arrow Connector 40"/>
          <p:cNvCxnSpPr>
            <a:endCxn id="38" idx="1"/>
          </p:cNvCxnSpPr>
          <p:nvPr/>
        </p:nvCxnSpPr>
        <p:spPr>
          <a:xfrm>
            <a:off x="788347" y="3677444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  <a:endCxn id="39" idx="1"/>
          </p:cNvCxnSpPr>
          <p:nvPr/>
        </p:nvCxnSpPr>
        <p:spPr>
          <a:xfrm>
            <a:off x="2921947" y="3677444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40" idx="1"/>
          </p:cNvCxnSpPr>
          <p:nvPr/>
        </p:nvCxnSpPr>
        <p:spPr>
          <a:xfrm>
            <a:off x="4826947" y="3677444"/>
            <a:ext cx="11430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</p:cNvCxnSpPr>
          <p:nvPr/>
        </p:nvCxnSpPr>
        <p:spPr>
          <a:xfrm>
            <a:off x="7112947" y="3677444"/>
            <a:ext cx="609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8"/>
          <p:cNvSpPr txBox="1">
            <a:spLocks noChangeArrowheads="1"/>
          </p:cNvSpPr>
          <p:nvPr/>
        </p:nvSpPr>
        <p:spPr bwMode="auto">
          <a:xfrm>
            <a:off x="2851465" y="3677444"/>
            <a:ext cx="10823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throttle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angle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(voltage)</a:t>
            </a:r>
          </a:p>
        </p:txBody>
      </p:sp>
      <p:sp>
        <p:nvSpPr>
          <p:cNvPr id="47" name="TextBox 29"/>
          <p:cNvSpPr txBox="1">
            <a:spLocks noChangeArrowheads="1"/>
          </p:cNvSpPr>
          <p:nvPr/>
        </p:nvSpPr>
        <p:spPr bwMode="auto">
          <a:xfrm>
            <a:off x="4815477" y="3840957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force</a:t>
            </a:r>
            <a:endParaRPr lang="en-US" sz="1800" baseline="-2500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48" name="TextBox 30"/>
          <p:cNvSpPr txBox="1">
            <a:spLocks noChangeArrowheads="1"/>
          </p:cNvSpPr>
          <p:nvPr/>
        </p:nvSpPr>
        <p:spPr bwMode="auto">
          <a:xfrm>
            <a:off x="7531132" y="3677444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actual</a:t>
            </a:r>
          </a:p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speed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83947" y="4744244"/>
            <a:ext cx="1676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Speedometer</a:t>
            </a:r>
          </a:p>
        </p:txBody>
      </p:sp>
      <p:cxnSp>
        <p:nvCxnSpPr>
          <p:cNvPr id="50" name="Elbow Connector 49"/>
          <p:cNvCxnSpPr>
            <a:endCxn id="49" idx="3"/>
          </p:cNvCxnSpPr>
          <p:nvPr/>
        </p:nvCxnSpPr>
        <p:spPr>
          <a:xfrm flipH="1">
            <a:off x="5360347" y="3677444"/>
            <a:ext cx="1752600" cy="1371600"/>
          </a:xfrm>
          <a:prstGeom prst="bentConnector3">
            <a:avLst>
              <a:gd name="adj1" fmla="val -1304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864431" y="3296444"/>
            <a:ext cx="31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+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52" name="TextBox 44"/>
          <p:cNvSpPr txBox="1">
            <a:spLocks noChangeArrowheads="1"/>
          </p:cNvSpPr>
          <p:nvPr/>
        </p:nvSpPr>
        <p:spPr bwMode="auto">
          <a:xfrm>
            <a:off x="1212373" y="3612357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-</a:t>
            </a:r>
            <a:endParaRPr lang="en-US" sz="1800" baseline="-250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53" name="Shape 74"/>
          <p:cNvCxnSpPr>
            <a:stCxn id="49" idx="1"/>
          </p:cNvCxnSpPr>
          <p:nvPr/>
        </p:nvCxnSpPr>
        <p:spPr>
          <a:xfrm rot="10800000">
            <a:off x="1170935" y="3756819"/>
            <a:ext cx="2513012" cy="1292225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4"/>
          <p:cNvSpPr txBox="1">
            <a:spLocks noChangeArrowheads="1"/>
          </p:cNvSpPr>
          <p:nvPr/>
        </p:nvSpPr>
        <p:spPr bwMode="auto">
          <a:xfrm>
            <a:off x="1573702" y="5012532"/>
            <a:ext cx="12105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measured</a:t>
            </a:r>
          </a:p>
          <a:p>
            <a:pPr algn="ctr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speed</a:t>
            </a:r>
          </a:p>
        </p:txBody>
      </p:sp>
      <p:sp>
        <p:nvSpPr>
          <p:cNvPr id="55" name="Flowchart: Summing Junction 54"/>
          <p:cNvSpPr/>
          <p:nvPr/>
        </p:nvSpPr>
        <p:spPr>
          <a:xfrm>
            <a:off x="1093147" y="3601244"/>
            <a:ext cx="155575" cy="155575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56" name="TextBox 27"/>
          <p:cNvSpPr txBox="1">
            <a:spLocks noChangeArrowheads="1"/>
          </p:cNvSpPr>
          <p:nvPr/>
        </p:nvSpPr>
        <p:spPr bwMode="auto">
          <a:xfrm>
            <a:off x="145460" y="3677444"/>
            <a:ext cx="9412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desired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13355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Useful for visualizing complex systems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600" dirty="0" smtClean="0"/>
          </a:p>
          <a:p>
            <a:pPr indent="0" algn="ctr">
              <a:buNone/>
            </a:pPr>
            <a:r>
              <a:rPr lang="en-US" sz="2800" dirty="0" smtClean="0"/>
              <a:t>here each block is a transfer function and the arrows represent signal flow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Flowchart: Summing Junction 7"/>
          <p:cNvSpPr/>
          <p:nvPr/>
        </p:nvSpPr>
        <p:spPr>
          <a:xfrm>
            <a:off x="5001858" y="3009900"/>
            <a:ext cx="155575" cy="155575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rot="16200000" flipH="1">
            <a:off x="4697852" y="2628106"/>
            <a:ext cx="7620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820767" y="3068638"/>
            <a:ext cx="31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+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092509" y="2735263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-</a:t>
            </a:r>
            <a:endParaRPr lang="en-US" sz="1800" baseline="-2500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25258" y="2781300"/>
            <a:ext cx="9906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54058" y="2781300"/>
            <a:ext cx="914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4230" y="2781300"/>
            <a:ext cx="1002628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722630" y="3086100"/>
            <a:ext cx="100262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2715858" y="3086100"/>
            <a:ext cx="838200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15" idx="1"/>
          </p:cNvCxnSpPr>
          <p:nvPr/>
        </p:nvCxnSpPr>
        <p:spPr>
          <a:xfrm>
            <a:off x="4468458" y="3086100"/>
            <a:ext cx="1435772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>
            <a:off x="6906858" y="3086100"/>
            <a:ext cx="74997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58858" y="4152900"/>
            <a:ext cx="1143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Elbow Connector 20"/>
          <p:cNvCxnSpPr>
            <a:endCxn id="20" idx="3"/>
          </p:cNvCxnSpPr>
          <p:nvPr/>
        </p:nvCxnSpPr>
        <p:spPr>
          <a:xfrm rot="10800000" flipV="1">
            <a:off x="5001858" y="3086100"/>
            <a:ext cx="2045372" cy="1371600"/>
          </a:xfrm>
          <a:prstGeom prst="bentConnector3">
            <a:avLst>
              <a:gd name="adj1" fmla="val -11387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3"/>
          <p:cNvSpPr txBox="1">
            <a:spLocks noChangeArrowheads="1"/>
          </p:cNvSpPr>
          <p:nvPr/>
        </p:nvSpPr>
        <p:spPr bwMode="auto">
          <a:xfrm>
            <a:off x="798714" y="2705100"/>
            <a:ext cx="31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+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23" name="TextBox 44"/>
          <p:cNvSpPr txBox="1">
            <a:spLocks noChangeArrowheads="1"/>
          </p:cNvSpPr>
          <p:nvPr/>
        </p:nvSpPr>
        <p:spPr bwMode="auto">
          <a:xfrm>
            <a:off x="1146656" y="3021013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-</a:t>
            </a:r>
            <a:endParaRPr lang="en-US" sz="1800" baseline="-250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4" name="Shape 26"/>
          <p:cNvCxnSpPr>
            <a:stCxn id="20" idx="1"/>
          </p:cNvCxnSpPr>
          <p:nvPr/>
        </p:nvCxnSpPr>
        <p:spPr>
          <a:xfrm rot="10800000">
            <a:off x="1105218" y="3165476"/>
            <a:ext cx="2753640" cy="1292224"/>
          </a:xfrm>
          <a:prstGeom prst="bentConnector3">
            <a:avLst>
              <a:gd name="adj1" fmla="val 100058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Summing Junction 24"/>
          <p:cNvSpPr/>
          <p:nvPr/>
        </p:nvSpPr>
        <p:spPr>
          <a:xfrm>
            <a:off x="1027430" y="3009900"/>
            <a:ext cx="155575" cy="155575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6" name="TextBox 27"/>
          <p:cNvSpPr txBox="1">
            <a:spLocks noChangeArrowheads="1"/>
          </p:cNvSpPr>
          <p:nvPr/>
        </p:nvSpPr>
        <p:spPr bwMode="auto">
          <a:xfrm>
            <a:off x="485128" y="271874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ysClr val="windowText" lastClr="000000"/>
                </a:solidFill>
                <a:cs typeface="Times New Roman" pitchFamily="18" charset="0"/>
              </a:rPr>
              <a:t>R</a:t>
            </a:r>
            <a:endParaRPr lang="en-US" sz="1800" i="1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1136554" y="2710788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E</a:t>
            </a:r>
            <a:r>
              <a:rPr lang="en-US" sz="1800" i="1" baseline="-2500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m</a:t>
            </a:r>
            <a:endParaRPr lang="en-US" sz="1800" i="1" baseline="-25000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382858" y="2705100"/>
            <a:ext cx="351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ysClr val="windowText" lastClr="000000"/>
                </a:solidFill>
                <a:cs typeface="Times New Roman" pitchFamily="18" charset="0"/>
              </a:rPr>
              <a:t>U</a:t>
            </a:r>
            <a:endParaRPr lang="en-US" sz="1800" i="1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5153462" y="2095500"/>
            <a:ext cx="351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ysClr val="windowText" lastClr="000000"/>
                </a:solidFill>
                <a:cs typeface="Times New Roman" pitchFamily="18" charset="0"/>
              </a:rPr>
              <a:t>D</a:t>
            </a:r>
            <a:endParaRPr lang="en-US" sz="1800" i="1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7459494" y="270510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ysClr val="windowText" lastClr="000000"/>
                </a:solidFill>
                <a:cs typeface="Times New Roman" pitchFamily="18" charset="0"/>
              </a:rPr>
              <a:t>Y</a:t>
            </a:r>
            <a:endParaRPr lang="en-US" sz="1800" i="1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2868258" y="4000500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1800" i="1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Y</a:t>
            </a:r>
            <a:r>
              <a:rPr lang="en-US" sz="1800" i="1" baseline="-2500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m</a:t>
            </a:r>
            <a:endParaRPr lang="en-US" sz="1800" i="1" baseline="-25000" dirty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 the TF from our earlier example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It is desired to find the time response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/>
              <a:t>for different torque inputs</a:t>
            </a:r>
          </a:p>
          <a:p>
            <a:endParaRPr lang="en-US" sz="1100" dirty="0" smtClean="0"/>
          </a:p>
          <a:p>
            <a:r>
              <a:rPr lang="en-US" sz="2800" dirty="0" smtClean="0"/>
              <a:t>In general, 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AB053-23FB-4399-82BB-EC3CC26D6B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1914525" y="2555875"/>
          <a:ext cx="47625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0" name="Equation" r:id="rId3" imgW="1892160" imgH="419040" progId="Equation.DSMT4">
                  <p:embed/>
                </p:oleObj>
              </mc:Choice>
              <mc:Fallback>
                <p:oleObj name="Equation" r:id="rId3" imgW="1892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2555875"/>
                        <a:ext cx="47625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32559"/>
              </p:ext>
            </p:extLst>
          </p:nvPr>
        </p:nvGraphicFramePr>
        <p:xfrm>
          <a:off x="2209800" y="5486400"/>
          <a:ext cx="49228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1" name="Equation" r:id="rId5" imgW="1955520" imgH="228600" progId="Equation.DSMT4">
                  <p:embed/>
                </p:oleObj>
              </mc:Choice>
              <mc:Fallback>
                <p:oleObj name="Equation" r:id="rId5" imgW="1955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86400"/>
                        <a:ext cx="49228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6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Impulse response –  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17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62873"/>
              </p:ext>
            </p:extLst>
          </p:nvPr>
        </p:nvGraphicFramePr>
        <p:xfrm>
          <a:off x="3581400" y="1636713"/>
          <a:ext cx="17573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7" name="Equation" r:id="rId3" imgW="698400" imgH="203040" progId="Equation.DSMT4">
                  <p:embed/>
                </p:oleObj>
              </mc:Choice>
              <mc:Fallback>
                <p:oleObj name="Equation" r:id="rId3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36713"/>
                        <a:ext cx="175736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6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Notes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18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Equation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Recall, the Laplace transform converts LTI differential equations to algebraic equations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447800" y="3494087"/>
            <a:ext cx="1362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differential</a:t>
            </a:r>
          </a:p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equation 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15528" y="5362575"/>
            <a:ext cx="1226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algebraic</a:t>
            </a:r>
          </a:p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equation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140421" y="3429000"/>
            <a:ext cx="25218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solve in time domain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311141" y="5334000"/>
            <a:ext cx="2180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solve in s-domain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10287" y="5487987"/>
            <a:ext cx="696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154737" y="3627437"/>
            <a:ext cx="611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82737" y="4433887"/>
            <a:ext cx="460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Lucida Calligraphy" pitchFamily="66" charset="0"/>
              </a:rPr>
              <a:t>L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535737" y="4433887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bg1">
                    <a:lumMod val="10000"/>
                  </a:schemeClr>
                </a:solidFill>
                <a:latin typeface="Lucida Calligraphy" pitchFamily="66" charset="0"/>
              </a:rPr>
              <a:t>L</a:t>
            </a:r>
            <a:r>
              <a:rPr lang="en-US" sz="3200" baseline="300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cxnSp>
        <p:nvCxnSpPr>
          <p:cNvPr id="27" name="Straight Arrow Connector 26"/>
          <p:cNvCxnSpPr>
            <a:stCxn id="19" idx="2"/>
            <a:endCxn id="20" idx="0"/>
          </p:cNvCxnSpPr>
          <p:nvPr/>
        </p:nvCxnSpPr>
        <p:spPr>
          <a:xfrm>
            <a:off x="2128838" y="4202112"/>
            <a:ext cx="0" cy="1160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24" idx="1"/>
          </p:cNvCxnSpPr>
          <p:nvPr/>
        </p:nvCxnSpPr>
        <p:spPr>
          <a:xfrm>
            <a:off x="2809875" y="3848100"/>
            <a:ext cx="3344862" cy="9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23" idx="1"/>
          </p:cNvCxnSpPr>
          <p:nvPr/>
        </p:nvCxnSpPr>
        <p:spPr>
          <a:xfrm>
            <a:off x="2742147" y="5716518"/>
            <a:ext cx="3368140" cy="2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24" idx="2"/>
          </p:cNvCxnSpPr>
          <p:nvPr/>
        </p:nvCxnSpPr>
        <p:spPr>
          <a:xfrm rot="5400000" flipH="1" flipV="1">
            <a:off x="5760244" y="4787106"/>
            <a:ext cx="1398587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" y="4419600"/>
            <a:ext cx="609600" cy="609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3733800" y="5943600"/>
            <a:ext cx="685800" cy="609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7315200" y="4419600"/>
            <a:ext cx="609600" cy="609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95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Equation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Let’s determine the solution of the linear differential equation from last lecture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System has no damping, note that the roots of characteristic equation are purely imaginary</a:t>
            </a:r>
          </a:p>
          <a:p>
            <a:endParaRPr lang="en-US" sz="1200" dirty="0" smtClean="0"/>
          </a:p>
          <a:p>
            <a:r>
              <a:rPr lang="en-US" sz="2800" dirty="0" smtClean="0"/>
              <a:t>Can solve for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/>
              <a:t>using the Laplace transform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360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65938"/>
              </p:ext>
            </p:extLst>
          </p:nvPr>
        </p:nvGraphicFramePr>
        <p:xfrm>
          <a:off x="2111375" y="2514600"/>
          <a:ext cx="39131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2" name="Equation" r:id="rId3" imgW="1485720" imgH="419040" progId="Equation.DSMT4">
                  <p:embed/>
                </p:oleObj>
              </mc:Choice>
              <mc:Fallback>
                <p:oleObj name="Equation" r:id="rId3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2514600"/>
                        <a:ext cx="391318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Brace 7"/>
          <p:cNvSpPr/>
          <p:nvPr/>
        </p:nvSpPr>
        <p:spPr>
          <a:xfrm rot="5400000">
            <a:off x="3581400" y="2854325"/>
            <a:ext cx="152400" cy="1676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04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01446"/>
              </p:ext>
            </p:extLst>
          </p:nvPr>
        </p:nvGraphicFramePr>
        <p:xfrm>
          <a:off x="3429000" y="3743325"/>
          <a:ext cx="5349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3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43325"/>
                        <a:ext cx="5349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0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804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free response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en-US" sz="2800" dirty="0" smtClean="0"/>
              <a:t>) is then </a:t>
            </a:r>
          </a:p>
          <a:p>
            <a:endParaRPr lang="en-US" sz="2800" dirty="0" smtClean="0"/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/>
              <a:t>is a shifted sinusoid of frequency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/>
              <a:t>, called the (</a:t>
            </a:r>
            <a:r>
              <a:rPr lang="en-US" sz="2800" dirty="0" err="1" smtClean="0"/>
              <a:t>undamped</a:t>
            </a:r>
            <a:r>
              <a:rPr lang="en-US" sz="2800" dirty="0" smtClean="0"/>
              <a:t>) natural frequency</a:t>
            </a:r>
          </a:p>
          <a:p>
            <a:r>
              <a:rPr lang="en-US" sz="2800" dirty="0" smtClean="0"/>
              <a:t>Now consider mass-spring-damper example from last time (which does have damping)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71129"/>
              </p:ext>
            </p:extLst>
          </p:nvPr>
        </p:nvGraphicFramePr>
        <p:xfrm>
          <a:off x="1143000" y="2141537"/>
          <a:ext cx="61547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6" name="Equation" r:id="rId3" imgW="2336760" imgH="431640" progId="Equation.DSMT4">
                  <p:embed/>
                </p:oleObj>
              </mc:Choice>
              <mc:Fallback>
                <p:oleObj name="Equation" r:id="rId3" imgW="2336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41537"/>
                        <a:ext cx="6154738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918563"/>
              </p:ext>
            </p:extLst>
          </p:nvPr>
        </p:nvGraphicFramePr>
        <p:xfrm>
          <a:off x="2895600" y="5332413"/>
          <a:ext cx="26749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7" name="Equation" r:id="rId5" imgW="1015920" imgH="203040" progId="Equation.DSMT4">
                  <p:embed/>
                </p:oleObj>
              </mc:Choice>
              <mc:Fallback>
                <p:oleObj name="Equation" r:id="rId5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32413"/>
                        <a:ext cx="267493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6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graphicFrame>
        <p:nvGraphicFramePr>
          <p:cNvPr id="362499" name="Object 3"/>
          <p:cNvGraphicFramePr>
            <a:graphicFrameLocks noChangeAspect="1"/>
          </p:cNvGraphicFramePr>
          <p:nvPr/>
        </p:nvGraphicFramePr>
        <p:xfrm>
          <a:off x="457200" y="1219200"/>
          <a:ext cx="81565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Equation" r:id="rId3" imgW="3098520" imgH="393480" progId="Equation.DSMT4">
                  <p:embed/>
                </p:oleObj>
              </mc:Choice>
              <mc:Fallback>
                <p:oleObj name="Equation" r:id="rId3" imgW="3098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156575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4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763000" cy="4800600"/>
          </a:xfrm>
        </p:spPr>
        <p:txBody>
          <a:bodyPr/>
          <a:lstStyle/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/>
              <a:t>is a damped sinusoid with frequency 6 </a:t>
            </a:r>
            <a:r>
              <a:rPr lang="en-US" sz="2800" dirty="0" err="1" smtClean="0"/>
              <a:t>rad</a:t>
            </a:r>
            <a:r>
              <a:rPr lang="en-US" sz="2800" dirty="0" smtClean="0"/>
              <a:t>/sec … called the damped natural freq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/>
              <a:t> </a:t>
            </a:r>
          </a:p>
          <a:p>
            <a:endParaRPr lang="en-US" sz="2400" dirty="0" smtClean="0"/>
          </a:p>
          <a:p>
            <a:r>
              <a:rPr lang="en-US" sz="2800" dirty="0" smtClean="0"/>
              <a:t>The (</a:t>
            </a:r>
            <a:r>
              <a:rPr lang="en-US" sz="2800" dirty="0" err="1" smtClean="0"/>
              <a:t>undamped</a:t>
            </a:r>
            <a:r>
              <a:rPr lang="en-US" sz="2800" dirty="0" smtClean="0"/>
              <a:t>) natural frequency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/>
              <a:t> is frequency if the system has no damping</a:t>
            </a:r>
            <a:endParaRPr lang="en-US" sz="2800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21522"/>
              </p:ext>
            </p:extLst>
          </p:nvPr>
        </p:nvGraphicFramePr>
        <p:xfrm>
          <a:off x="1844675" y="1371600"/>
          <a:ext cx="4749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7" name="Equation" r:id="rId3" imgW="1803240" imgH="393480" progId="Equation.DSMT4">
                  <p:embed/>
                </p:oleObj>
              </mc:Choice>
              <mc:Fallback>
                <p:oleObj name="Equation" r:id="rId3" imgW="1803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1371600"/>
                        <a:ext cx="47498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42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525963"/>
          </a:xfrm>
        </p:spPr>
        <p:txBody>
          <a:bodyPr/>
          <a:lstStyle/>
          <a:p>
            <a:r>
              <a:rPr lang="en-US" sz="2800" dirty="0" smtClean="0"/>
              <a:t>Often it is desired to remain in the Laplace domain for analysis and manipulation</a:t>
            </a:r>
          </a:p>
          <a:p>
            <a:pPr lvl="0"/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C00000"/>
                </a:solidFill>
              </a:rPr>
              <a:t>transfer function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of a system is an alternative model to the differential equation and is defined as the ratio of the Laplace transform of the output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to the Laplace transform of the input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assuming zero initial conditions</a:t>
            </a:r>
          </a:p>
          <a:p>
            <a:endParaRPr lang="en-US" sz="2800" dirty="0" smtClean="0"/>
          </a:p>
          <a:p>
            <a:endParaRPr lang="en-US" sz="1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8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47379"/>
              </p:ext>
            </p:extLst>
          </p:nvPr>
        </p:nvGraphicFramePr>
        <p:xfrm>
          <a:off x="1447800" y="5286375"/>
          <a:ext cx="562768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1" name="Equation" r:id="rId3" imgW="2031840" imgH="469800" progId="Equation.DSMT4">
                  <p:embed/>
                </p:oleObj>
              </mc:Choice>
              <mc:Fallback>
                <p:oleObj name="Equation" r:id="rId3" imgW="2031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86375"/>
                        <a:ext cx="5627688" cy="12668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1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5029199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Characterize the input-output relationship of a dynamic system (ignores initial conditions)</a:t>
            </a:r>
          </a:p>
          <a:p>
            <a:r>
              <a:rPr lang="en-US" sz="3000" dirty="0" smtClean="0"/>
              <a:t>Are a property of the system itself, not specific to the particular forcing input (represent natural response)</a:t>
            </a:r>
          </a:p>
          <a:p>
            <a:r>
              <a:rPr lang="en-US" sz="3000" dirty="0" smtClean="0"/>
              <a:t>Have units, but do not provide information concerning the physical structure </a:t>
            </a:r>
          </a:p>
          <a:p>
            <a:r>
              <a:rPr lang="en-US" sz="3000" dirty="0" smtClean="0"/>
              <a:t>Apply only to linear time-invariant (LTI) systems</a:t>
            </a:r>
          </a:p>
          <a:p>
            <a:r>
              <a:rPr lang="en-US" sz="3000" dirty="0" smtClean="0"/>
              <a:t>Make combining systems much easier</a:t>
            </a:r>
            <a:endParaRPr lang="en-US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9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7133</TotalTime>
  <Words>623</Words>
  <Application>Microsoft Office PowerPoint</Application>
  <PresentationFormat>On-screen Show (4:3)</PresentationFormat>
  <Paragraphs>176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UDM_Theme (2)</vt:lpstr>
      <vt:lpstr>UDM Theme</vt:lpstr>
      <vt:lpstr>Equation</vt:lpstr>
      <vt:lpstr>Lecture 5: Transfer Functions and      Block Diagrams</vt:lpstr>
      <vt:lpstr>Differential Equation Review</vt:lpstr>
      <vt:lpstr>Differential Equation Review</vt:lpstr>
      <vt:lpstr>Example</vt:lpstr>
      <vt:lpstr>Example (continued)</vt:lpstr>
      <vt:lpstr>Example</vt:lpstr>
      <vt:lpstr>Example (continued)</vt:lpstr>
      <vt:lpstr>Transfer Function Models</vt:lpstr>
      <vt:lpstr>Transfer Function Models</vt:lpstr>
      <vt:lpstr>Finding a Transfer Function Model</vt:lpstr>
      <vt:lpstr>Example</vt:lpstr>
      <vt:lpstr>Example (continued)</vt:lpstr>
      <vt:lpstr>Block Diagrams</vt:lpstr>
      <vt:lpstr>Block Diagrams</vt:lpstr>
      <vt:lpstr>Block Diagrams</vt:lpstr>
      <vt:lpstr>Time Response </vt:lpstr>
      <vt:lpstr>Time Response</vt:lpstr>
      <vt:lpstr>MATLAB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110</cp:revision>
  <dcterms:created xsi:type="dcterms:W3CDTF">2012-12-20T22:15:23Z</dcterms:created>
  <dcterms:modified xsi:type="dcterms:W3CDTF">2014-10-24T22:23:17Z</dcterms:modified>
</cp:coreProperties>
</file>