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2"/>
  </p:notesMasterIdLst>
  <p:sldIdLst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9" r:id="rId11"/>
    <p:sldId id="374" r:id="rId12"/>
    <p:sldId id="360" r:id="rId13"/>
    <p:sldId id="371" r:id="rId14"/>
    <p:sldId id="372" r:id="rId15"/>
    <p:sldId id="373" r:id="rId16"/>
    <p:sldId id="363" r:id="rId17"/>
    <p:sldId id="367" r:id="rId18"/>
    <p:sldId id="368" r:id="rId19"/>
    <p:sldId id="369" r:id="rId20"/>
    <p:sldId id="370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4" d="100"/>
          <a:sy n="64" d="100"/>
        </p:scale>
        <p:origin x="-8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jpe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6: 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Time response determination</a:t>
            </a:r>
          </a:p>
          <a:p>
            <a:pPr marL="914400" lvl="1" indent="-514350"/>
            <a:r>
              <a:rPr lang="en-US" sz="2800" dirty="0" smtClean="0"/>
              <a:t>Review of differential equation approach</a:t>
            </a:r>
          </a:p>
          <a:p>
            <a:pPr marL="914400" lvl="1" indent="-514350"/>
            <a:r>
              <a:rPr lang="en-US" sz="2800" dirty="0" smtClean="0"/>
              <a:t>Introduce transfer function approach</a:t>
            </a:r>
          </a:p>
          <a:p>
            <a:pPr marL="914400" lvl="1" indent="-514350"/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MATLAB commands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Simulation</a:t>
            </a:r>
          </a:p>
          <a:p>
            <a:pPr marL="514350" indent="-514350">
              <a:buFont typeface="+mj-lt"/>
              <a:buAutoNum type="arabicPeriod"/>
            </a:pP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Simulink</a:t>
            </a:r>
            <a:r>
              <a:rPr lang="en-US" sz="2800" dirty="0" smtClean="0"/>
              <a:t> commands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models we have developed so far are linear and may be solved </a:t>
            </a:r>
            <a:r>
              <a:rPr lang="en-US" sz="2400" u="sng" dirty="0" smtClean="0"/>
              <a:t>analytically</a:t>
            </a:r>
          </a:p>
          <a:p>
            <a:endParaRPr lang="en-US" sz="2400" dirty="0"/>
          </a:p>
          <a:p>
            <a:r>
              <a:rPr lang="en-US" sz="2400" dirty="0" smtClean="0"/>
              <a:t>Many real systems include nonlinear elements such that their equations of motion </a:t>
            </a:r>
            <a:r>
              <a:rPr lang="en-US" sz="2400" dirty="0"/>
              <a:t>are difficult if not impossible to solve</a:t>
            </a:r>
          </a:p>
          <a:p>
            <a:endParaRPr lang="en-US" sz="2400" dirty="0"/>
          </a:p>
          <a:p>
            <a:r>
              <a:rPr lang="en-US" sz="2400" dirty="0" smtClean="0"/>
              <a:t>These systems can be approximated by linearized equations, or the solution to the nonlinear equations can be approximated </a:t>
            </a:r>
            <a:r>
              <a:rPr lang="en-US" sz="2400" u="sng" dirty="0" smtClean="0"/>
              <a:t>numerically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45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nonlinearities include:</a:t>
            </a:r>
          </a:p>
          <a:p>
            <a:pPr lvl="1"/>
            <a:r>
              <a:rPr lang="en-US" dirty="0" smtClean="0"/>
              <a:t>Wind drag, nonlinear springs, Coulomb friction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4" t="13399" r="19191" b="10131"/>
          <a:stretch/>
        </p:blipFill>
        <p:spPr>
          <a:xfrm>
            <a:off x="5623278" y="3695700"/>
            <a:ext cx="2758722" cy="247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49" t="17320" r="23737" b="16884"/>
          <a:stretch/>
        </p:blipFill>
        <p:spPr>
          <a:xfrm>
            <a:off x="2819400" y="3598794"/>
            <a:ext cx="2743200" cy="2549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9" t="15578" r="24916" b="18210"/>
          <a:stretch/>
        </p:blipFill>
        <p:spPr>
          <a:xfrm>
            <a:off x="381000" y="3557059"/>
            <a:ext cx="2581439" cy="2615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+mn-lt"/>
              </a:rPr>
              <a:t>saturation</a:t>
            </a:r>
            <a:endParaRPr lang="en-US" sz="3600" u="sng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+mn-lt"/>
              </a:rPr>
              <a:t>d</a:t>
            </a:r>
            <a:r>
              <a:rPr lang="en-US" sz="2000" u="sng" dirty="0" smtClean="0">
                <a:latin typeface="+mn-lt"/>
              </a:rPr>
              <a:t>ead zone</a:t>
            </a:r>
            <a:endParaRPr lang="en-US" sz="3600" u="sng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7000" y="302830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latin typeface="+mn-lt"/>
              </a:rPr>
              <a:t>backlash</a:t>
            </a:r>
            <a:endParaRPr lang="en-US" sz="3600" u="sng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decay.jpg"/>
          <p:cNvPicPr>
            <a:picLocks noChangeAspect="1"/>
          </p:cNvPicPr>
          <p:nvPr/>
        </p:nvPicPr>
        <p:blipFill>
          <a:blip r:embed="rId3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US" sz="2800" dirty="0" smtClean="0"/>
              <a:t>A simple numerical </a:t>
            </a:r>
          </a:p>
          <a:p>
            <a:pPr>
              <a:buNone/>
            </a:pPr>
            <a:r>
              <a:rPr lang="en-US" sz="2800" dirty="0" smtClean="0"/>
              <a:t>	approximation employs </a:t>
            </a:r>
          </a:p>
          <a:p>
            <a:pPr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	Euler’s 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627063" y="3646488"/>
          <a:ext cx="33575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4" imgW="1333440" imgH="393480" progId="Equation.DSMT4">
                  <p:embed/>
                </p:oleObj>
              </mc:Choice>
              <mc:Fallback>
                <p:oleObj name="Equation" r:id="rId4" imgW="133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646488"/>
                        <a:ext cx="335756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9" name="Object 3"/>
          <p:cNvGraphicFramePr>
            <a:graphicFrameLocks noChangeAspect="1"/>
          </p:cNvGraphicFramePr>
          <p:nvPr/>
        </p:nvGraphicFramePr>
        <p:xfrm>
          <a:off x="206375" y="5060950"/>
          <a:ext cx="41560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6" imgW="1650960" imgH="203040" progId="Equation.DSMT4">
                  <p:embed/>
                </p:oleObj>
              </mc:Choice>
              <mc:Fallback>
                <p:oleObj name="Equation" r:id="rId6" imgW="1650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060950"/>
                        <a:ext cx="41560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Flowchart: Connector 22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2" idx="6"/>
            <a:endCxn id="33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/>
      <p:bldP spid="30" grpId="0" animBg="1"/>
      <p:bldP spid="32" grpId="0" animBg="1"/>
      <p:bldP spid="33" grpId="0" animBg="1"/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Example:</a:t>
            </a:r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endParaRPr lang="en-US" sz="900" dirty="0" smtClean="0"/>
          </a:p>
          <a:p>
            <a:pPr>
              <a:buNone/>
            </a:pPr>
            <a:endParaRPr lang="en-US" sz="900" dirty="0" smtClean="0"/>
          </a:p>
          <a:p>
            <a:r>
              <a:rPr lang="en-US" sz="2800" dirty="0" smtClean="0"/>
              <a:t>Therefore, for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=1 </a:t>
            </a:r>
          </a:p>
          <a:p>
            <a:pPr>
              <a:buNone/>
            </a:pPr>
            <a:r>
              <a:rPr lang="en-US" sz="2800" dirty="0" smtClean="0"/>
              <a:t>	and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t=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0.5 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609600" y="2057400"/>
          <a:ext cx="23653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5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3653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838200" y="4343400"/>
          <a:ext cx="958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6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958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decay.jpg"/>
          <p:cNvPicPr>
            <a:picLocks noChangeAspect="1"/>
          </p:cNvPicPr>
          <p:nvPr/>
        </p:nvPicPr>
        <p:blipFill>
          <a:blip r:embed="rId7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5" name="Flowchart: Connector 24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2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2" idx="6"/>
            <a:endCxn id="33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838200" y="4800600"/>
          <a:ext cx="3771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7" name="Equation" r:id="rId8" imgW="1498320" imgH="228600" progId="Equation.DSMT4">
                  <p:embed/>
                </p:oleObj>
              </mc:Choice>
              <mc:Fallback>
                <p:oleObj name="Equation" r:id="rId8" imgW="1498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3771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838200" y="5334000"/>
          <a:ext cx="37385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8" name="Equation" r:id="rId10" imgW="1485720" imgH="228600" progId="Equation.DSMT4">
                  <p:embed/>
                </p:oleObj>
              </mc:Choice>
              <mc:Fallback>
                <p:oleObj name="Equation" r:id="rId10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37385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/>
          <p:cNvGraphicFramePr>
            <a:graphicFrameLocks noChangeAspect="1"/>
          </p:cNvGraphicFramePr>
          <p:nvPr/>
        </p:nvGraphicFramePr>
        <p:xfrm>
          <a:off x="457200" y="5867400"/>
          <a:ext cx="17907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19" name="Equation" r:id="rId12" imgW="711000" imgH="177480" progId="Equation.DSMT4">
                  <p:embed/>
                </p:oleObj>
              </mc:Choice>
              <mc:Fallback>
                <p:oleObj name="Equation" r:id="rId12" imgW="711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67400"/>
                        <a:ext cx="17907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2962275" y="2073442"/>
          <a:ext cx="25241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0" name="Equation" r:id="rId14" imgW="1002960" imgH="203040" progId="Equation.DSMT4">
                  <p:embed/>
                </p:oleObj>
              </mc:Choice>
              <mc:Fallback>
                <p:oleObj name="Equation" r:id="rId14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2073442"/>
                        <a:ext cx="25241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Object 8"/>
          <p:cNvGraphicFramePr>
            <a:graphicFrameLocks noChangeAspect="1"/>
          </p:cNvGraphicFramePr>
          <p:nvPr/>
        </p:nvGraphicFramePr>
        <p:xfrm>
          <a:off x="838200" y="2590800"/>
          <a:ext cx="2909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1" name="Equation" r:id="rId16" imgW="1155600" imgH="228600" progId="Equation.DSMT4">
                  <p:embed/>
                </p:oleObj>
              </mc:Choice>
              <mc:Fallback>
                <p:oleObj name="Equation" r:id="rId16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29098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Accuracy can be </a:t>
            </a:r>
          </a:p>
          <a:p>
            <a:pPr>
              <a:buNone/>
            </a:pPr>
            <a:r>
              <a:rPr lang="en-US" sz="2800" dirty="0" smtClean="0"/>
              <a:t>	improved by:</a:t>
            </a:r>
            <a:endParaRPr lang="en-US" sz="1100" dirty="0" smtClean="0"/>
          </a:p>
          <a:p>
            <a:pPr lvl="1"/>
            <a:r>
              <a:rPr lang="en-US" sz="2800" dirty="0" smtClean="0"/>
              <a:t>Reducing the </a:t>
            </a:r>
          </a:p>
          <a:p>
            <a:pPr lvl="1">
              <a:buNone/>
            </a:pPr>
            <a:r>
              <a:rPr lang="en-US" sz="2800" dirty="0" smtClean="0"/>
              <a:t>	time step </a:t>
            </a:r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sz="11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cs typeface="Times New Roman" pitchFamily="18" charset="0"/>
              </a:rPr>
              <a:t>Using a higher-</a:t>
            </a:r>
          </a:p>
          <a:p>
            <a:pPr lvl="1">
              <a:buNone/>
            </a:pPr>
            <a:r>
              <a:rPr lang="en-US" sz="2800" dirty="0" smtClean="0">
                <a:cs typeface="Times New Roman" pitchFamily="18" charset="0"/>
              </a:rPr>
              <a:t>	order solver</a:t>
            </a:r>
          </a:p>
          <a:p>
            <a:pPr lvl="1"/>
            <a:r>
              <a:rPr lang="en-US" sz="2800" dirty="0" smtClean="0">
                <a:cs typeface="Times New Roman" pitchFamily="18" charset="0"/>
              </a:rPr>
              <a:t>Tradeoff between</a:t>
            </a:r>
          </a:p>
          <a:p>
            <a:pPr lvl="1">
              <a:buNone/>
            </a:pPr>
            <a:r>
              <a:rPr lang="en-US" sz="2800" dirty="0" smtClean="0">
                <a:cs typeface="Times New Roman" pitchFamily="18" charset="0"/>
              </a:rPr>
              <a:t>	accuracy and speed</a:t>
            </a:r>
          </a:p>
        </p:txBody>
      </p:sp>
      <p:pic>
        <p:nvPicPr>
          <p:cNvPr id="21" name="Picture 20" descr="decay.jpg"/>
          <p:cNvPicPr>
            <a:picLocks noChangeAspect="1"/>
          </p:cNvPicPr>
          <p:nvPr/>
        </p:nvPicPr>
        <p:blipFill>
          <a:blip r:embed="rId2" cstate="print"/>
          <a:srcRect l="12914" t="5460" r="8675" b="10600"/>
          <a:stretch>
            <a:fillRect/>
          </a:stretch>
        </p:blipFill>
        <p:spPr>
          <a:xfrm>
            <a:off x="5144022" y="3090205"/>
            <a:ext cx="3886200" cy="2743200"/>
          </a:xfrm>
          <a:prstGeom prst="rect">
            <a:avLst/>
          </a:prstGeom>
        </p:spPr>
      </p:pic>
      <p:sp>
        <p:nvSpPr>
          <p:cNvPr id="22" name="Flowchart: Connector 21"/>
          <p:cNvSpPr/>
          <p:nvPr/>
        </p:nvSpPr>
        <p:spPr>
          <a:xfrm>
            <a:off x="5159012" y="3318805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16200000" flipH="1">
            <a:off x="4823987" y="3791239"/>
            <a:ext cx="1102938" cy="310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5505885" y="449584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953695" y="5797122"/>
            <a:ext cx="4076529" cy="45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t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4 …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Connector 26"/>
          <p:cNvCxnSpPr>
            <a:endCxn id="28" idx="1"/>
          </p:cNvCxnSpPr>
          <p:nvPr/>
        </p:nvCxnSpPr>
        <p:spPr>
          <a:xfrm rot="16200000" flipH="1">
            <a:off x="5396828" y="4689685"/>
            <a:ext cx="674837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onnector 27"/>
          <p:cNvSpPr/>
          <p:nvPr/>
        </p:nvSpPr>
        <p:spPr>
          <a:xfrm>
            <a:off x="5906022" y="51978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30" idx="1"/>
          </p:cNvCxnSpPr>
          <p:nvPr/>
        </p:nvCxnSpPr>
        <p:spPr>
          <a:xfrm>
            <a:off x="5906022" y="5223805"/>
            <a:ext cx="375825" cy="2938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6267885" y="550268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6648885" y="5686317"/>
            <a:ext cx="95337" cy="102118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6"/>
            <a:endCxn id="31" idx="1"/>
          </p:cNvCxnSpPr>
          <p:nvPr/>
        </p:nvCxnSpPr>
        <p:spPr>
          <a:xfrm>
            <a:off x="6363222" y="5553746"/>
            <a:ext cx="299625" cy="1475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4233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4400" y="3118804"/>
            <a:ext cx="4196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4400" y="4995205"/>
            <a:ext cx="5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0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5029199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Tradeoff between accuracy and run time</a:t>
            </a:r>
          </a:p>
          <a:p>
            <a:pPr lvl="1"/>
            <a:r>
              <a:rPr lang="en-US" sz="2800" dirty="0" smtClean="0"/>
              <a:t>Time step and solver order</a:t>
            </a:r>
          </a:p>
          <a:p>
            <a:pPr lvl="1"/>
            <a:r>
              <a:rPr lang="en-US" sz="2800" dirty="0" smtClean="0"/>
              <a:t>Complexity of models</a:t>
            </a:r>
          </a:p>
          <a:p>
            <a:pPr lvl="2"/>
            <a:r>
              <a:rPr lang="en-US" sz="2400" dirty="0" smtClean="0"/>
              <a:t>Some dynamics may be neglected (treated as static)</a:t>
            </a:r>
          </a:p>
          <a:p>
            <a:pPr lvl="2"/>
            <a:r>
              <a:rPr lang="en-US" sz="2400" dirty="0" smtClean="0"/>
              <a:t>Some complex components may be represented by look-up tables and maps based on steady-state performance or cycle-averaged efficiencies</a:t>
            </a:r>
          </a:p>
          <a:p>
            <a:pPr lvl="2"/>
            <a:r>
              <a:rPr lang="en-US" sz="2400" dirty="0" smtClean="0"/>
              <a:t>Most simulations will use some combination of physics-based dynamic models and empirical maps</a:t>
            </a:r>
          </a:p>
          <a:p>
            <a:r>
              <a:rPr lang="en-US" sz="3000" dirty="0" smtClean="0"/>
              <a:t>Form determined by purpose and requirements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626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525963"/>
          </a:xfrm>
        </p:spPr>
        <p:txBody>
          <a:bodyPr/>
          <a:lstStyle/>
          <a:p>
            <a:r>
              <a:rPr lang="en-US" sz="2800" dirty="0" smtClean="0"/>
              <a:t>We will use </a:t>
            </a:r>
            <a:r>
              <a:rPr lang="en-US" sz="2800" dirty="0" err="1" smtClean="0">
                <a:solidFill>
                  <a:srgbClr val="C00000"/>
                </a:solidFill>
              </a:rPr>
              <a:t>Simulink</a:t>
            </a:r>
            <a:r>
              <a:rPr lang="en-US" sz="2800" dirty="0" smtClean="0"/>
              <a:t> to perform our simulation</a:t>
            </a:r>
          </a:p>
          <a:p>
            <a:endParaRPr lang="en-US" sz="1600" dirty="0" smtClean="0"/>
          </a:p>
          <a:p>
            <a:r>
              <a:rPr lang="en-US" sz="2800" dirty="0" err="1" smtClean="0"/>
              <a:t>Simulink</a:t>
            </a:r>
            <a:r>
              <a:rPr lang="en-US" sz="2800" dirty="0" smtClean="0"/>
              <a:t> represents models as block diagrams and an underlying solver, like Euler’s method, is used to approximate the values of variables</a:t>
            </a:r>
          </a:p>
          <a:p>
            <a:endParaRPr lang="en-US" sz="1600" dirty="0" smtClean="0"/>
          </a:p>
          <a:p>
            <a:r>
              <a:rPr lang="en-US" sz="2800" dirty="0" smtClean="0"/>
              <a:t>Can choose solution method and time step</a:t>
            </a:r>
          </a:p>
          <a:p>
            <a:endParaRPr lang="en-US" sz="1600" dirty="0" smtClean="0"/>
          </a:p>
          <a:p>
            <a:r>
              <a:rPr lang="en-US" sz="2800" dirty="0" err="1" smtClean="0"/>
              <a:t>Simulink</a:t>
            </a:r>
            <a:r>
              <a:rPr lang="en-US" sz="2800" dirty="0" smtClean="0"/>
              <a:t> library includes many types of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0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Initial conditions can be set in the integrators</a:t>
            </a:r>
          </a:p>
          <a:p>
            <a:r>
              <a:rPr lang="en-US" sz="2800" dirty="0" smtClean="0"/>
              <a:t>Can include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7" name="Picture 6" descr="simDiffEq.jpg"/>
          <p:cNvPicPr>
            <a:picLocks noChangeAspect="1"/>
          </p:cNvPicPr>
          <p:nvPr/>
        </p:nvPicPr>
        <p:blipFill rotWithShape="1">
          <a:blip r:embed="rId4" cstate="print"/>
          <a:srcRect t="75765" r="11950"/>
          <a:stretch/>
        </p:blipFill>
        <p:spPr>
          <a:xfrm>
            <a:off x="838200" y="2286000"/>
            <a:ext cx="7010400" cy="2730500"/>
          </a:xfrm>
          <a:prstGeom prst="rect">
            <a:avLst/>
          </a:prstGeom>
          <a:ln>
            <a:solidFill>
              <a:schemeClr val="tx2"/>
            </a:solidFill>
          </a:ln>
        </p:spPr>
      </p:pic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659326"/>
              </p:ext>
            </p:extLst>
          </p:nvPr>
        </p:nvGraphicFramePr>
        <p:xfrm>
          <a:off x="1862137" y="1524000"/>
          <a:ext cx="49958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8" name="Equation" r:id="rId5" imgW="1752480" imgH="228600" progId="Equation.DSMT4">
                  <p:embed/>
                </p:oleObj>
              </mc:Choice>
              <mc:Fallback>
                <p:oleObj name="Equation" r:id="rId5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7" y="1524000"/>
                        <a:ext cx="49958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4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Can also represent as a transfer function</a:t>
            </a:r>
          </a:p>
          <a:p>
            <a:pPr lvl="1"/>
            <a:r>
              <a:rPr lang="en-US" sz="2800" dirty="0" smtClean="0"/>
              <a:t>Preferred for combining subsystems</a:t>
            </a:r>
          </a:p>
          <a:p>
            <a:pPr lvl="1"/>
            <a:r>
              <a:rPr lang="en-US" sz="2800" dirty="0" smtClean="0"/>
              <a:t>Cannot set initial conditions</a:t>
            </a:r>
          </a:p>
          <a:p>
            <a:pPr lvl="1"/>
            <a:r>
              <a:rPr lang="en-US" sz="2800" dirty="0" smtClean="0"/>
              <a:t>Cannot represent nonlinearities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pic>
        <p:nvPicPr>
          <p:cNvPr id="8" name="Picture 7" descr="simTF.jpg"/>
          <p:cNvPicPr>
            <a:picLocks noChangeAspect="1"/>
          </p:cNvPicPr>
          <p:nvPr/>
        </p:nvPicPr>
        <p:blipFill rotWithShape="1">
          <a:blip r:embed="rId4" cstate="print"/>
          <a:srcRect l="-1" t="91111" r="49684"/>
          <a:stretch/>
        </p:blipFill>
        <p:spPr>
          <a:xfrm>
            <a:off x="1066800" y="2362200"/>
            <a:ext cx="6616700" cy="1752600"/>
          </a:xfrm>
          <a:prstGeom prst="rect">
            <a:avLst/>
          </a:prstGeom>
          <a:ln>
            <a:solidFill>
              <a:schemeClr val="tx2"/>
            </a:solidFill>
          </a:ln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47158"/>
              </p:ext>
            </p:extLst>
          </p:nvPr>
        </p:nvGraphicFramePr>
        <p:xfrm>
          <a:off x="1862138" y="1524000"/>
          <a:ext cx="49958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5" imgW="1752600" imgH="228600" progId="Equation.DSMT4">
                  <p:embed/>
                </p:oleObj>
              </mc:Choice>
              <mc:Fallback>
                <p:oleObj name="Equation" r:id="rId5" imgW="1752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1524000"/>
                        <a:ext cx="49958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8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Simulink</a:t>
            </a:r>
            <a:r>
              <a:rPr lang="en-US" dirty="0" smtClean="0"/>
              <a:t>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4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/>
          <a:lstStyle/>
          <a:p>
            <a:r>
              <a:rPr lang="en-US" sz="2800" dirty="0" smtClean="0"/>
              <a:t>Consider the following simplified model of a car suspension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Would like to determine the time response of the car body </a:t>
            </a:r>
            <a:r>
              <a:rPr lang="en-US" sz="2800" dirty="0" smtClean="0"/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 for different road inputs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600" y="2823229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quarter mass of the car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0" y="353757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the suspension 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4223374"/>
            <a:ext cx="312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tire stiffness and damping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+mn-lt"/>
              </a:rPr>
              <a:t>of the tires are neglected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43363" name="Picture 3" descr="\\udm-tn-dental\richard.hill\Teaching\AEV 5020\summer 13\suspension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6491" r="17670" b="37374"/>
          <a:stretch/>
        </p:blipFill>
        <p:spPr bwMode="auto">
          <a:xfrm>
            <a:off x="5715000" y="2307740"/>
            <a:ext cx="2049905" cy="279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Differential equation model can be solved for different forcing inputs</a:t>
            </a:r>
          </a:p>
          <a:p>
            <a:endParaRPr lang="en-US" sz="2800" dirty="0" smtClean="0"/>
          </a:p>
          <a:p>
            <a:endParaRPr lang="en-US" sz="1100" dirty="0" smtClean="0"/>
          </a:p>
          <a:p>
            <a:r>
              <a:rPr lang="en-US" sz="2800" dirty="0" smtClean="0"/>
              <a:t>Example: Driving over a bumpy road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sin(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 smtClean="0"/>
          </a:p>
          <a:p>
            <a:r>
              <a:rPr lang="en-US" sz="2800" dirty="0" smtClean="0"/>
              <a:t>Example: Driving over a curb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1(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97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862132"/>
              </p:ext>
            </p:extLst>
          </p:nvPr>
        </p:nvGraphicFramePr>
        <p:xfrm>
          <a:off x="1385888" y="5695950"/>
          <a:ext cx="5143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3" name="Equation" r:id="rId3" imgW="2133360" imgH="203040" progId="Equation.DSMT4">
                  <p:embed/>
                </p:oleObj>
              </mc:Choice>
              <mc:Fallback>
                <p:oleObj name="Equation" r:id="rId3" imgW="2133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695950"/>
                        <a:ext cx="5143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86120"/>
              </p:ext>
            </p:extLst>
          </p:nvPr>
        </p:nvGraphicFramePr>
        <p:xfrm>
          <a:off x="1219200" y="3810000"/>
          <a:ext cx="5791200" cy="47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4" name="Equation" r:id="rId5" imgW="2412720" imgH="203040" progId="Equation.DSMT4">
                  <p:embed/>
                </p:oleObj>
              </mc:Choice>
              <mc:Fallback>
                <p:oleObj name="Equation" r:id="rId5" imgW="241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5791200" cy="473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41969"/>
              </p:ext>
            </p:extLst>
          </p:nvPr>
        </p:nvGraphicFramePr>
        <p:xfrm>
          <a:off x="1538288" y="2590800"/>
          <a:ext cx="51514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5" name="Equation" r:id="rId7" imgW="2145960" imgH="203040" progId="Equation.DSMT4">
                  <p:embed/>
                </p:oleObj>
              </mc:Choice>
              <mc:Fallback>
                <p:oleObj name="Equation" r:id="rId7" imgW="2145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590800"/>
                        <a:ext cx="51514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76400" y="4267200"/>
            <a:ext cx="502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+mn-lt"/>
              </a:rPr>
              <a:t>(use property of superposition to solve)</a:t>
            </a:r>
          </a:p>
        </p:txBody>
      </p:sp>
    </p:spTree>
    <p:extLst>
      <p:ext uri="{BB962C8B-B14F-4D97-AF65-F5344CB8AC3E}">
        <p14:creationId xmlns:p14="http://schemas.microsoft.com/office/powerpoint/2010/main" val="22953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Can also model with a transfer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2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transfer function for this example is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800" dirty="0" smtClean="0"/>
          </a:p>
          <a:p>
            <a:r>
              <a:rPr lang="en-US" sz="2800" dirty="0" smtClean="0"/>
              <a:t>The time response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can be determined for different inputs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(and zero initial conditions) using the transfer function </a:t>
            </a:r>
          </a:p>
          <a:p>
            <a:endParaRPr lang="en-US" sz="1100" dirty="0" smtClean="0"/>
          </a:p>
          <a:p>
            <a:r>
              <a:rPr lang="en-US" sz="2800" dirty="0" smtClean="0"/>
              <a:t>In general, 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 Lecture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AB053-23FB-4399-82BB-EC3CC26D6B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78733"/>
              </p:ext>
            </p:extLst>
          </p:nvPr>
        </p:nvGraphicFramePr>
        <p:xfrm>
          <a:off x="1736725" y="2286000"/>
          <a:ext cx="46672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4" name="Equation" r:id="rId3" imgW="1854000" imgH="419040" progId="Equation.DSMT4">
                  <p:embed/>
                </p:oleObj>
              </mc:Choice>
              <mc:Fallback>
                <p:oleObj name="Equation" r:id="rId3" imgW="1854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86000"/>
                        <a:ext cx="46672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9375"/>
              </p:ext>
            </p:extLst>
          </p:nvPr>
        </p:nvGraphicFramePr>
        <p:xfrm>
          <a:off x="1949450" y="5715000"/>
          <a:ext cx="50180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5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5715000"/>
                        <a:ext cx="50180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079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(step response)</a:t>
            </a:r>
            <a:endParaRPr lang="en-US" u="sng" dirty="0"/>
          </a:p>
        </p:txBody>
      </p:sp>
      <p:graphicFrame>
        <p:nvGraphicFramePr>
          <p:cNvPr id="392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822827"/>
              </p:ext>
            </p:extLst>
          </p:nvPr>
        </p:nvGraphicFramePr>
        <p:xfrm>
          <a:off x="398463" y="1600200"/>
          <a:ext cx="78565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Equation" r:id="rId3" imgW="2984400" imgH="203040" progId="Equation.DSMT4">
                  <p:embed/>
                </p:oleObj>
              </mc:Choice>
              <mc:Fallback>
                <p:oleObj name="Equation" r:id="rId3" imgW="298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600200"/>
                        <a:ext cx="785653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  <p:sp>
        <p:nvSpPr>
          <p:cNvPr id="7" name="Content Placeholder 13"/>
          <p:cNvSpPr>
            <a:spLocks noGrp="1"/>
          </p:cNvSpPr>
          <p:nvPr>
            <p:ph idx="4294967295"/>
          </p:nvPr>
        </p:nvSpPr>
        <p:spPr>
          <a:xfrm>
            <a:off x="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Determine final value:</a:t>
            </a:r>
          </a:p>
          <a:p>
            <a:endParaRPr lang="en-US" dirty="0" smtClean="0"/>
          </a:p>
          <a:p>
            <a:r>
              <a:rPr lang="en-US" sz="2400" dirty="0" smtClean="0"/>
              <a:t>Determine frequency of oscillation:</a:t>
            </a: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2400" dirty="0" smtClean="0"/>
              <a:t>Estimate how long it takes before response stays within 2% of its final value: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4199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 Lecture 6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8517</TotalTime>
  <Words>538</Words>
  <Application>Microsoft Office PowerPoint</Application>
  <PresentationFormat>On-screen Show (4:3)</PresentationFormat>
  <Paragraphs>197</Paragraphs>
  <Slides>19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UDM_Theme (2)</vt:lpstr>
      <vt:lpstr>UDM Theme</vt:lpstr>
      <vt:lpstr>MathType 6.0 Equation</vt:lpstr>
      <vt:lpstr>Equation</vt:lpstr>
      <vt:lpstr>Lecture 6: Time Response</vt:lpstr>
      <vt:lpstr>Time Response</vt:lpstr>
      <vt:lpstr>Time Response</vt:lpstr>
      <vt:lpstr>Example</vt:lpstr>
      <vt:lpstr>Time Response </vt:lpstr>
      <vt:lpstr>Example (step response)</vt:lpstr>
      <vt:lpstr>Example (continued)</vt:lpstr>
      <vt:lpstr>Example (continued)</vt:lpstr>
      <vt:lpstr>MATLAB Notes</vt:lpstr>
      <vt:lpstr>Numerical Simulation</vt:lpstr>
      <vt:lpstr>Numerical Simulation</vt:lpstr>
      <vt:lpstr>Numerical Simulation</vt:lpstr>
      <vt:lpstr>Numerical Simulation</vt:lpstr>
      <vt:lpstr>Numerical Simulation</vt:lpstr>
      <vt:lpstr>Numerical Simulation</vt:lpstr>
      <vt:lpstr>Numerical Simulation</vt:lpstr>
      <vt:lpstr>Example</vt:lpstr>
      <vt:lpstr>Example</vt:lpstr>
      <vt:lpstr>Simulink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118</cp:revision>
  <dcterms:created xsi:type="dcterms:W3CDTF">2012-12-20T22:15:23Z</dcterms:created>
  <dcterms:modified xsi:type="dcterms:W3CDTF">2014-10-24T22:33:44Z</dcterms:modified>
</cp:coreProperties>
</file>