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  <p:sldMasterId id="2147483666" r:id="rId2"/>
  </p:sldMasterIdLst>
  <p:notesMasterIdLst>
    <p:notesMasterId r:id="rId19"/>
  </p:notesMasterIdLst>
  <p:sldIdLst>
    <p:sldId id="387" r:id="rId3"/>
    <p:sldId id="388" r:id="rId4"/>
    <p:sldId id="389" r:id="rId5"/>
    <p:sldId id="390" r:id="rId6"/>
    <p:sldId id="391" r:id="rId7"/>
    <p:sldId id="392" r:id="rId8"/>
    <p:sldId id="393" r:id="rId9"/>
    <p:sldId id="394" r:id="rId10"/>
    <p:sldId id="395" r:id="rId11"/>
    <p:sldId id="396" r:id="rId12"/>
    <p:sldId id="397" r:id="rId13"/>
    <p:sldId id="398" r:id="rId14"/>
    <p:sldId id="399" r:id="rId15"/>
    <p:sldId id="400" r:id="rId16"/>
    <p:sldId id="401" r:id="rId17"/>
    <p:sldId id="402" r:id="rId1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31" autoAdjust="0"/>
  </p:normalViewPr>
  <p:slideViewPr>
    <p:cSldViewPr>
      <p:cViewPr varScale="1">
        <p:scale>
          <a:sx n="95" d="100"/>
          <a:sy n="95" d="100"/>
        </p:scale>
        <p:origin x="1818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284E5-358B-45FF-92E7-5A18DBA78FF7}" type="datetimeFigureOut">
              <a:rPr lang="en-US" smtClean="0"/>
              <a:pPr/>
              <a:t>3/5/2025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2E970-62A4-4A6F-A094-DBABC7DFC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86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3A041A-1885-499C-8C68-E526315865D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 Lecture 7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F7196D-115A-4C7A-8694-BACCD93D44B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2830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 Lecture 7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A83319-6342-420F-9508-2CFFC5E4876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031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 Lecture 7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8A610E-1F95-4610-B9E3-61AE0F7EAD2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5063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 Lecture 7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C47433-AE07-496D-B5BC-617CA22F698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8874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 Lecture 7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4FDA5F-A825-4FBE-AB40-3447855E3E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8332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 Lecture 7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5ED277-949C-44F8-84A5-F8B25AEDBF0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4535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4572000"/>
            <a:ext cx="480060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 Lecture 7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7196D-115A-4C7A-8694-BACCD93D44B3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4571999"/>
            <a:ext cx="3175367" cy="19812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 Lecture 7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 Lecture 7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16083C-4884-467E-8D69-935B6ABB9537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 Lecture 7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FF6799-CD89-4287-BDF7-612361CA039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  <a:latin typeface="Segoe UI Semibold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  <a:latin typeface="Segoe UI Semibold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 Lecture 7</a:t>
            </a: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E6C798-32FF-425B-A5DB-A6169486D20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 Lecture 7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242959-C432-4CF8-BEF0-72DBC9196D4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6461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 Lecture 7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795C30-AB03-41B4-B8E9-945D52FD7417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 Lecture 7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128143-CC0A-40B1-A1A8-EBB8F354DBE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ED75D86-4BCD-4859-88D0-208050362386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 Lecture 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 Lecture 7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A83319-6342-420F-9508-2CFFC5E48765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 Lecture 7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8A610E-1F95-4610-B9E3-61AE0F7EAD2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 Lecture 7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4FDA5F-A825-4FBE-AB40-3447855E3E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83328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 Lecture 7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5ED277-949C-44F8-84A5-F8B25AEDBF0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4535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 Lecture 7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16083C-4884-467E-8D69-935B6ABB953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1846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 Lecture 7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FF6799-CD89-4287-BDF7-612361CA039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3669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 Lecture 7</a:t>
            </a: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6C798-32FF-425B-A5DB-A6169486D20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464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 Lecture 7</a:t>
            </a: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795C30-AB03-41B4-B8E9-945D52FD741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4867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 Lecture 7</a:t>
            </a: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30D134-C9E9-4641-8972-6019D77C643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8478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 Lecture 7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128143-CC0A-40B1-A1A8-EBB8F354DBE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0869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 Lecture 7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D75D86-4BCD-4859-88D0-20805036238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4089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400">
                <a:solidFill>
                  <a:schemeClr val="tx1"/>
                </a:solidFill>
                <a:ea typeface="SimSun" pitchFamily="2" charset="-122"/>
                <a:cs typeface="+mn-cs"/>
              </a:defRPr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solidFill>
                  <a:schemeClr val="tx1"/>
                </a:solidFill>
                <a:ea typeface="SimSun" pitchFamily="2" charset="-122"/>
                <a:cs typeface="+mn-cs"/>
              </a:defRPr>
            </a:lvl1pPr>
          </a:lstStyle>
          <a:p>
            <a:pPr>
              <a:defRPr/>
            </a:pPr>
            <a:r>
              <a:rPr lang="en-US" altLang="zh-CN" smtClean="0"/>
              <a:t>ENGR 4220/5220,  Lecture 7</a:t>
            </a:r>
            <a:endParaRPr lang="en-US" altLang="zh-CN"/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chemeClr val="tx1"/>
                </a:solidFill>
                <a:ea typeface="SimSun" pitchFamily="2" charset="-122"/>
                <a:cs typeface="+mn-cs"/>
              </a:defRPr>
            </a:lvl1pPr>
          </a:lstStyle>
          <a:p>
            <a:pPr>
              <a:defRPr/>
            </a:pPr>
            <a:fld id="{330A8DF1-63B8-48CC-B6ED-5D385329489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i="1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i="1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i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i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i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20000"/>
                <a:lumOff val="80000"/>
              </a:schemeClr>
            </a:gs>
            <a:gs pos="52000">
              <a:schemeClr val="bg1">
                <a:shade val="100000"/>
                <a:satMod val="115000"/>
              </a:schemeClr>
            </a:gs>
            <a:gs pos="100000">
              <a:schemeClr val="bg2">
                <a:lumMod val="40000"/>
                <a:lumOff val="6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  <a:latin typeface="Segoe UI Light" pitchFamily="34" charset="0"/>
              </a:defRPr>
            </a:lvl1pPr>
          </a:lstStyle>
          <a:p>
            <a:pPr>
              <a:defRPr/>
            </a:pPr>
            <a:fld id="{330A8DF1-63B8-48CC-B6ED-5D3853294890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  <a:latin typeface="Lao UI" pitchFamily="34" charset="0"/>
                <a:cs typeface="Lao UI" pitchFamily="34" charset="0"/>
              </a:defRPr>
            </a:lvl1pPr>
          </a:lstStyle>
          <a:p>
            <a:pPr>
              <a:defRPr/>
            </a:pPr>
            <a:r>
              <a:rPr lang="en-US" altLang="zh-CN" smtClean="0"/>
              <a:t>ENGR 4220/5220,  Lecture 7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  <a:latin typeface="Lao UI" pitchFamily="34" charset="0"/>
                <a:cs typeface="Lao UI" pitchFamily="34" charset="0"/>
              </a:defRPr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1"/>
          </a:solidFill>
          <a:effectLst/>
          <a:latin typeface="Segoe UI Light" pitchFamily="34" charset="0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Lao UI" pitchFamily="34" charset="0"/>
          <a:ea typeface="+mn-ea"/>
          <a:cs typeface="Lao UI" pitchFamily="34" charset="0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Lao UI" pitchFamily="34" charset="0"/>
          <a:ea typeface="+mn-ea"/>
          <a:cs typeface="Lao UI" pitchFamily="34" charset="0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Lao UI" pitchFamily="34" charset="0"/>
          <a:ea typeface="+mn-ea"/>
          <a:cs typeface="Lao UI" pitchFamily="34" charset="0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Lao UI" pitchFamily="34" charset="0"/>
          <a:ea typeface="+mn-ea"/>
          <a:cs typeface="Lao UI" pitchFamily="34" charset="0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Lao UI" pitchFamily="34" charset="0"/>
          <a:ea typeface="+mn-ea"/>
          <a:cs typeface="Lao UI" pitchFamily="34" charset="0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5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9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0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7" Type="http://schemas.openxmlformats.org/officeDocument/2006/relationships/image" Target="../media/image14.gif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Lecture 7: State-Space Modeling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2000" cy="4525963"/>
          </a:xfrm>
        </p:spPr>
        <p:txBody>
          <a:bodyPr/>
          <a:lstStyle/>
          <a:p>
            <a:endParaRPr lang="en-US" sz="1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Introduction to state-space modeling</a:t>
            </a:r>
          </a:p>
          <a:p>
            <a:pPr marL="914400" lvl="1" indent="-514350"/>
            <a:r>
              <a:rPr lang="en-US" sz="2800" dirty="0" smtClean="0"/>
              <a:t>Definitions</a:t>
            </a:r>
          </a:p>
          <a:p>
            <a:pPr marL="914400" lvl="1" indent="-514350"/>
            <a:r>
              <a:rPr lang="en-US" sz="2800" dirty="0" smtClean="0"/>
              <a:t>How it relates to other modeling formalisms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State-space examples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Transforming between model types 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 Lecture 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77373A-58BF-4617-9EF1-6B71A1A57DBB}" type="slidenum">
              <a:rPr lang="en-US" smtClean="0"/>
              <a:pPr>
                <a:defRPr/>
              </a:pPr>
              <a:t>1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41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Example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Rather, look at where energy is stored</a:t>
            </a:r>
          </a:p>
          <a:p>
            <a:endParaRPr lang="en-US" sz="1400" dirty="0" smtClean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u="sng" dirty="0" smtClean="0"/>
              <a:t>Energy Storage Element</a:t>
            </a:r>
            <a:r>
              <a:rPr lang="en-US" sz="2400" dirty="0" smtClean="0"/>
              <a:t>		</a:t>
            </a:r>
            <a:r>
              <a:rPr lang="en-US" sz="2400" u="sng" dirty="0" smtClean="0"/>
              <a:t>State Variable</a:t>
            </a:r>
            <a:r>
              <a:rPr lang="en-US" sz="1100" dirty="0" smtClean="0"/>
              <a:t>	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spring (stores elastic PE)		</a:t>
            </a:r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r>
              <a:rPr lang="en-US" sz="2400" dirty="0" smtClean="0"/>
              <a:t>	mass 1 (stores KE)</a:t>
            </a:r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r>
              <a:rPr lang="en-US" sz="2400" dirty="0" smtClean="0"/>
              <a:t>	mass 2 (stores KE)</a:t>
            </a:r>
          </a:p>
          <a:p>
            <a:pPr>
              <a:buNone/>
            </a:pPr>
            <a:endParaRPr lang="en-US" sz="600" dirty="0" smtClean="0"/>
          </a:p>
          <a:p>
            <a:pPr algn="ctr">
              <a:buNone/>
            </a:pPr>
            <a:r>
              <a:rPr lang="en-US" sz="2400" dirty="0" smtClean="0"/>
              <a:t>	</a:t>
            </a:r>
            <a:r>
              <a:rPr lang="en-US" sz="2800" i="1" dirty="0" smtClean="0"/>
              <a:t>damper does not store energy, it dissipates energy</a:t>
            </a:r>
          </a:p>
          <a:p>
            <a:pPr algn="ctr">
              <a:buNone/>
            </a:pPr>
            <a:r>
              <a:rPr lang="en-US" sz="2800" i="1" dirty="0" smtClean="0"/>
              <a:t>Also, choice of state variables is not unique</a:t>
            </a:r>
            <a:endParaRPr lang="en-US" sz="2400" i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 Lecture 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77373A-58BF-4617-9EF1-6B71A1A57DBB}" type="slidenum">
              <a:rPr lang="en-US" smtClean="0"/>
              <a:pPr>
                <a:defRPr/>
              </a:pPr>
              <a:t>10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graphicFrame>
        <p:nvGraphicFramePr>
          <p:cNvPr id="4474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3884174"/>
              </p:ext>
            </p:extLst>
          </p:nvPr>
        </p:nvGraphicFramePr>
        <p:xfrm>
          <a:off x="5257800" y="2743200"/>
          <a:ext cx="155257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09" name="Equation" r:id="rId3" imgW="723600" imgH="228600" progId="Equation.DSMT4">
                  <p:embed/>
                </p:oleObj>
              </mc:Choice>
              <mc:Fallback>
                <p:oleObj name="Equation" r:id="rId3" imgW="723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743200"/>
                        <a:ext cx="155257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74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2933370"/>
              </p:ext>
            </p:extLst>
          </p:nvPr>
        </p:nvGraphicFramePr>
        <p:xfrm>
          <a:off x="5486400" y="3352800"/>
          <a:ext cx="89852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10" name="Equation" r:id="rId5" imgW="419040" imgH="228600" progId="Equation.DSMT4">
                  <p:embed/>
                </p:oleObj>
              </mc:Choice>
              <mc:Fallback>
                <p:oleObj name="Equation" r:id="rId5" imgW="419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352800"/>
                        <a:ext cx="89852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749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3127335"/>
              </p:ext>
            </p:extLst>
          </p:nvPr>
        </p:nvGraphicFramePr>
        <p:xfrm>
          <a:off x="5486400" y="3962400"/>
          <a:ext cx="871537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11" name="Equation" r:id="rId7" imgW="406080" imgH="228600" progId="Equation.DSMT4">
                  <p:embed/>
                </p:oleObj>
              </mc:Choice>
              <mc:Fallback>
                <p:oleObj name="Equation" r:id="rId7" imgW="4060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962400"/>
                        <a:ext cx="871537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4216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Example</a:t>
            </a:r>
            <a:endParaRPr lang="en-US" u="sn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 Lecture 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77373A-58BF-4617-9EF1-6B71A1A57DBB}" type="slidenum">
              <a:rPr lang="en-US" smtClean="0"/>
              <a:pPr>
                <a:defRPr/>
              </a:pPr>
              <a:t>11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29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Example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# of state variables ≠ # of energy storage elements if: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400" dirty="0" smtClean="0"/>
              <a:t>Some elements are constrained together (dependent)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400" dirty="0" smtClean="0"/>
              <a:t>Some equations cannot be expressed in terms of the minimum # of state variables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 Lecture 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77373A-58BF-4617-9EF1-6B71A1A57DBB}" type="slidenum">
              <a:rPr lang="en-US" smtClean="0"/>
              <a:pPr>
                <a:defRPr/>
              </a:pPr>
              <a:t>12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8" b="42208"/>
          <a:stretch/>
        </p:blipFill>
        <p:spPr>
          <a:xfrm>
            <a:off x="228600" y="3810000"/>
            <a:ext cx="7194645" cy="287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322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Transforming Between Model Types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u="sng" dirty="0" smtClean="0"/>
              <a:t>State space to transfer function</a:t>
            </a:r>
            <a:endParaRPr lang="en-US" sz="2800" u="sn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 Lecture 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77373A-58BF-4617-9EF1-6B71A1A57DBB}" type="slidenum">
              <a:rPr lang="en-US" smtClean="0"/>
              <a:pPr>
                <a:defRPr/>
              </a:pPr>
              <a:t>13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62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Example</a:t>
            </a:r>
            <a:endParaRPr lang="en-US" u="sn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 Lecture 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77373A-58BF-4617-9EF1-6B71A1A57DBB}" type="slidenum">
              <a:rPr lang="en-US" smtClean="0"/>
              <a:pPr>
                <a:defRPr/>
              </a:pPr>
              <a:t>14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graphicFrame>
        <p:nvGraphicFramePr>
          <p:cNvPr id="449538" name="Object 2"/>
          <p:cNvGraphicFramePr>
            <a:graphicFrameLocks noChangeAspect="1"/>
          </p:cNvGraphicFramePr>
          <p:nvPr/>
        </p:nvGraphicFramePr>
        <p:xfrm>
          <a:off x="1376363" y="1436688"/>
          <a:ext cx="6154737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07" name="Equation" r:id="rId3" imgW="2869920" imgH="457200" progId="Equation.DSMT4">
                  <p:embed/>
                </p:oleObj>
              </mc:Choice>
              <mc:Fallback>
                <p:oleObj name="Equation" r:id="rId3" imgW="286992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6363" y="1436688"/>
                        <a:ext cx="6154737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260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Transforming Between Model Types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Note, poles (roots of the denominator) can be found from </a:t>
            </a:r>
          </a:p>
          <a:p>
            <a:endParaRPr lang="en-US" sz="2800" u="sng" dirty="0" smtClean="0"/>
          </a:p>
          <a:p>
            <a:pPr algn="ctr">
              <a:buNone/>
            </a:pPr>
            <a:r>
              <a:rPr lang="en-US" sz="2800" dirty="0" smtClean="0"/>
              <a:t>	poles of transfer function = </a:t>
            </a:r>
            <a:r>
              <a:rPr lang="en-US" sz="2800" dirty="0" err="1" smtClean="0"/>
              <a:t>eigenvalues</a:t>
            </a:r>
            <a:r>
              <a:rPr lang="en-US" sz="2800" dirty="0" smtClean="0"/>
              <a:t> of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r>
              <a:rPr lang="en-US" sz="2800" u="sng" dirty="0" smtClean="0"/>
              <a:t>From transfer function to state space</a:t>
            </a:r>
            <a:endParaRPr lang="en-US" sz="2800" dirty="0" smtClean="0"/>
          </a:p>
          <a:p>
            <a:pPr lvl="1"/>
            <a:r>
              <a:rPr lang="en-US" sz="2800" dirty="0" smtClean="0"/>
              <a:t>The state-space form is not unique, so there are many choices (transfer function is unique)</a:t>
            </a:r>
          </a:p>
          <a:p>
            <a:pPr lvl="1"/>
            <a:r>
              <a:rPr lang="en-US" sz="2800" dirty="0" smtClean="0"/>
              <a:t>Look up a form in a book</a:t>
            </a:r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 Lecture 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77373A-58BF-4617-9EF1-6B71A1A57DBB}" type="slidenum">
              <a:rPr lang="en-US" smtClean="0"/>
              <a:pPr>
                <a:defRPr/>
              </a:pPr>
              <a:t>15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graphicFrame>
        <p:nvGraphicFramePr>
          <p:cNvPr id="451586" name="Object 2"/>
          <p:cNvGraphicFramePr>
            <a:graphicFrameLocks noChangeAspect="1"/>
          </p:cNvGraphicFramePr>
          <p:nvPr/>
        </p:nvGraphicFramePr>
        <p:xfrm>
          <a:off x="3381374" y="2362201"/>
          <a:ext cx="2949961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31" name="Equation" r:id="rId3" imgW="1066680" imgH="253800" progId="Equation.DSMT4">
                  <p:embed/>
                </p:oleObj>
              </mc:Choice>
              <mc:Fallback>
                <p:oleObj name="Equation" r:id="rId3" imgW="10666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1374" y="2362201"/>
                        <a:ext cx="2949961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568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Model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Autofit/>
          </a:bodyPr>
          <a:lstStyle/>
          <a:p>
            <a:r>
              <a:rPr lang="en-US" sz="2800" dirty="0" smtClean="0"/>
              <a:t>State space/differential equations (time domain)</a:t>
            </a:r>
          </a:p>
          <a:p>
            <a:pPr lvl="1"/>
            <a:r>
              <a:rPr lang="en-US" sz="2400" dirty="0" smtClean="0"/>
              <a:t>Numerically efficient to solve, simulate</a:t>
            </a:r>
          </a:p>
          <a:p>
            <a:pPr lvl="1"/>
            <a:r>
              <a:rPr lang="en-US" sz="2400" dirty="0" smtClean="0"/>
              <a:t>Can include initial conditions</a:t>
            </a:r>
          </a:p>
          <a:p>
            <a:pPr lvl="1"/>
            <a:r>
              <a:rPr lang="en-US" sz="2400" dirty="0" smtClean="0"/>
              <a:t>Can model nonlinear, time-varying, MIMO systems</a:t>
            </a:r>
          </a:p>
          <a:p>
            <a:pPr lvl="1"/>
            <a:r>
              <a:rPr lang="en-US" sz="2400" dirty="0" smtClean="0"/>
              <a:t>Facilitates a geometric interpretation of systems </a:t>
            </a:r>
          </a:p>
          <a:p>
            <a:pPr lvl="1"/>
            <a:r>
              <a:rPr lang="en-US" sz="2400" dirty="0" smtClean="0"/>
              <a:t>Difficult to see output behavior from inspection</a:t>
            </a:r>
          </a:p>
          <a:p>
            <a:r>
              <a:rPr lang="en-US" sz="2800" dirty="0" smtClean="0"/>
              <a:t>Transfer function (frequency domain)</a:t>
            </a:r>
          </a:p>
          <a:p>
            <a:pPr lvl="1"/>
            <a:r>
              <a:rPr lang="en-US" sz="2400" dirty="0" smtClean="0"/>
              <a:t>Algebraic representation</a:t>
            </a:r>
          </a:p>
          <a:p>
            <a:pPr lvl="1"/>
            <a:r>
              <a:rPr lang="en-US" sz="2400" dirty="0" smtClean="0"/>
              <a:t>Easy to connect components</a:t>
            </a:r>
          </a:p>
          <a:p>
            <a:pPr lvl="1"/>
            <a:r>
              <a:rPr lang="en-US" sz="2400" dirty="0" smtClean="0"/>
              <a:t>Can use frequency response techniques</a:t>
            </a:r>
          </a:p>
          <a:p>
            <a:pPr lvl="1"/>
            <a:r>
              <a:rPr lang="en-US" sz="2400" dirty="0" smtClean="0"/>
              <a:t>Cannot include initial conditions</a:t>
            </a:r>
          </a:p>
          <a:p>
            <a:pPr lvl="1"/>
            <a:r>
              <a:rPr lang="en-US" sz="2400" dirty="0" smtClean="0"/>
              <a:t>Can only model LTI, SISO systems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 Lecture 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77373A-58BF-4617-9EF1-6B71A1A57DBB}" type="slidenum">
              <a:rPr lang="en-US" smtClean="0"/>
              <a:pPr>
                <a:defRPr/>
              </a:pPr>
              <a:t>16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844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State-Space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 </a:t>
            </a:r>
            <a:r>
              <a:rPr lang="en-US" sz="2800" dirty="0" smtClean="0">
                <a:solidFill>
                  <a:srgbClr val="C00000"/>
                </a:solidFill>
              </a:rPr>
              <a:t>state-space model </a:t>
            </a:r>
            <a:r>
              <a:rPr lang="en-US" sz="2800" dirty="0" smtClean="0"/>
              <a:t>represents a system by a series of first-order differential </a:t>
            </a:r>
            <a:r>
              <a:rPr lang="en-US" sz="2800" dirty="0" smtClean="0">
                <a:solidFill>
                  <a:srgbClr val="C00000"/>
                </a:solidFill>
              </a:rPr>
              <a:t>state equations </a:t>
            </a:r>
            <a:r>
              <a:rPr lang="en-US" sz="2800" dirty="0" smtClean="0"/>
              <a:t>and algebraic </a:t>
            </a:r>
            <a:r>
              <a:rPr lang="en-US" sz="2800" dirty="0" smtClean="0">
                <a:solidFill>
                  <a:srgbClr val="C00000"/>
                </a:solidFill>
              </a:rPr>
              <a:t>output equations</a:t>
            </a:r>
          </a:p>
          <a:p>
            <a:endParaRPr lang="en-US" sz="2800" dirty="0" smtClean="0">
              <a:solidFill>
                <a:srgbClr val="C00000"/>
              </a:solidFill>
            </a:endParaRPr>
          </a:p>
          <a:p>
            <a:r>
              <a:rPr lang="en-US" sz="2800" dirty="0" smtClean="0"/>
              <a:t>State-space models are numerically efficient to solve, can handle complex systems, allow for a more geometric understanding of dynamic systems, and form the basis for much of modern control theory</a:t>
            </a: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 Lecture 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77373A-58BF-4617-9EF1-6B71A1A57DBB}" type="slidenum">
              <a:rPr lang="en-US" smtClean="0"/>
              <a:pPr>
                <a:defRPr/>
              </a:pPr>
              <a:t>2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543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Example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Consider the following system where </a:t>
            </a:r>
            <a:r>
              <a:rPr lang="en-US" sz="2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smtClean="0"/>
              <a:t>is the input and         is the output</a:t>
            </a:r>
          </a:p>
          <a:p>
            <a:endParaRPr lang="en-US" sz="2800" dirty="0" smtClean="0"/>
          </a:p>
          <a:p>
            <a:endParaRPr lang="en-US" sz="3600" dirty="0" smtClean="0"/>
          </a:p>
          <a:p>
            <a:r>
              <a:rPr lang="en-US" sz="2800" dirty="0" smtClean="0"/>
              <a:t>Can generate a state-space model by pure mathematical manipulation by changing variables</a:t>
            </a: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 Lecture 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77373A-58BF-4617-9EF1-6B71A1A57DBB}" type="slidenum">
              <a:rPr lang="en-US" smtClean="0"/>
              <a:pPr>
                <a:defRPr/>
              </a:pPr>
              <a:t>3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graphicFrame>
        <p:nvGraphicFramePr>
          <p:cNvPr id="424962" name="Object 2"/>
          <p:cNvGraphicFramePr>
            <a:graphicFrameLocks noChangeAspect="1"/>
          </p:cNvGraphicFramePr>
          <p:nvPr/>
        </p:nvGraphicFramePr>
        <p:xfrm>
          <a:off x="2722563" y="2819400"/>
          <a:ext cx="351155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489" name="Equation" r:id="rId3" imgW="1231560" imgH="177480" progId="Equation.DSMT4">
                  <p:embed/>
                </p:oleObj>
              </mc:Choice>
              <mc:Fallback>
                <p:oleObj name="Equation" r:id="rId3" imgW="12315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2563" y="2819400"/>
                        <a:ext cx="351155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49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4572037"/>
              </p:ext>
            </p:extLst>
          </p:nvPr>
        </p:nvGraphicFramePr>
        <p:xfrm>
          <a:off x="3075578" y="2076940"/>
          <a:ext cx="725192" cy="513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490" name="Equation" r:id="rId5" imgW="279360" imgH="203040" progId="Equation.DSMT4">
                  <p:embed/>
                </p:oleObj>
              </mc:Choice>
              <mc:Fallback>
                <p:oleObj name="Equation" r:id="rId5" imgW="2793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5578" y="2076940"/>
                        <a:ext cx="725192" cy="5138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49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8144560"/>
              </p:ext>
            </p:extLst>
          </p:nvPr>
        </p:nvGraphicFramePr>
        <p:xfrm>
          <a:off x="2286000" y="4546600"/>
          <a:ext cx="369252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491" name="Equation" r:id="rId7" imgW="1295280" imgH="228600" progId="Equation.DSMT4">
                  <p:embed/>
                </p:oleObj>
              </mc:Choice>
              <mc:Fallback>
                <p:oleObj name="Equation" r:id="rId7" imgW="1295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546600"/>
                        <a:ext cx="3692525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5390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Example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pPr>
              <a:buNone/>
            </a:pPr>
            <a:endParaRPr lang="en-US" sz="3200" dirty="0" smtClean="0"/>
          </a:p>
          <a:p>
            <a:r>
              <a:rPr lang="en-US" sz="3200" dirty="0" smtClean="0"/>
              <a:t>System has 1 input (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3200" dirty="0" smtClean="0"/>
              <a:t>), 1 output (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3200" dirty="0" smtClean="0"/>
              <a:t>), and 3 state variables (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2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2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2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ENGR 4220/5220,  Lecture 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77373A-58BF-4617-9EF1-6B71A1A57DBB}" type="slidenum">
              <a:rPr lang="en-US" smtClean="0"/>
              <a:pPr>
                <a:defRPr/>
              </a:pPr>
              <a:t>4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graphicFrame>
        <p:nvGraphicFramePr>
          <p:cNvPr id="425986" name="Object 2"/>
          <p:cNvGraphicFramePr>
            <a:graphicFrameLocks noChangeAspect="1"/>
          </p:cNvGraphicFramePr>
          <p:nvPr/>
        </p:nvGraphicFramePr>
        <p:xfrm>
          <a:off x="2178570" y="1676400"/>
          <a:ext cx="4308475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00" name="Equation" r:id="rId3" imgW="1511280" imgH="685800" progId="Equation.DSMT4">
                  <p:embed/>
                </p:oleObj>
              </mc:Choice>
              <mc:Fallback>
                <p:oleObj name="Equation" r:id="rId3" imgW="151128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8570" y="1676400"/>
                        <a:ext cx="4308475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5987" name="Object 3"/>
          <p:cNvGraphicFramePr>
            <a:graphicFrameLocks noChangeAspect="1"/>
          </p:cNvGraphicFramePr>
          <p:nvPr/>
        </p:nvGraphicFramePr>
        <p:xfrm>
          <a:off x="2286000" y="3963650"/>
          <a:ext cx="1157288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01" name="Equation" r:id="rId5" imgW="406080" imgH="228600" progId="Equation.DSMT4">
                  <p:embed/>
                </p:oleObj>
              </mc:Choice>
              <mc:Fallback>
                <p:oleObj name="Equation" r:id="rId5" imgW="4060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963650"/>
                        <a:ext cx="1157288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Left Brace 8"/>
          <p:cNvSpPr/>
          <p:nvPr/>
        </p:nvSpPr>
        <p:spPr>
          <a:xfrm>
            <a:off x="1905000" y="1752600"/>
            <a:ext cx="228600" cy="16764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Left Brace 9"/>
          <p:cNvSpPr/>
          <p:nvPr/>
        </p:nvSpPr>
        <p:spPr>
          <a:xfrm>
            <a:off x="1883763" y="3886200"/>
            <a:ext cx="228600" cy="8382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3676" y="2209800"/>
            <a:ext cx="17443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+mn-lt"/>
              </a:rPr>
              <a:t>state</a:t>
            </a:r>
          </a:p>
          <a:p>
            <a:pPr algn="ctr"/>
            <a:r>
              <a:rPr lang="en-US" sz="2800" dirty="0" smtClean="0">
                <a:latin typeface="+mn-lt"/>
              </a:rPr>
              <a:t>equations</a:t>
            </a:r>
            <a:endParaRPr lang="en-US" sz="2800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6018" y="3971889"/>
            <a:ext cx="15921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+mn-lt"/>
              </a:rPr>
              <a:t>output</a:t>
            </a:r>
          </a:p>
          <a:p>
            <a:pPr algn="ctr"/>
            <a:r>
              <a:rPr lang="en-US" sz="2800" dirty="0" smtClean="0">
                <a:latin typeface="+mn-lt"/>
              </a:rPr>
              <a:t>equation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3319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State-Space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In general state-space models have the following form (equations can be nonlinear and time varying)</a:t>
            </a: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 Lecture 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77373A-58BF-4617-9EF1-6B71A1A57DBB}" type="slidenum">
              <a:rPr lang="en-US" smtClean="0"/>
              <a:pPr>
                <a:defRPr/>
              </a:pPr>
              <a:t>5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3643290"/>
              </p:ext>
            </p:extLst>
          </p:nvPr>
        </p:nvGraphicFramePr>
        <p:xfrm>
          <a:off x="2678113" y="3048001"/>
          <a:ext cx="5026198" cy="17988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24" name="Equation" r:id="rId3" imgW="1866600" imgH="685800" progId="Equation.DSMT4">
                  <p:embed/>
                </p:oleObj>
              </mc:Choice>
              <mc:Fallback>
                <p:oleObj name="Equation" r:id="rId3" imgW="18666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8113" y="3048001"/>
                        <a:ext cx="5026198" cy="17988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Left Brace 8"/>
          <p:cNvSpPr/>
          <p:nvPr/>
        </p:nvSpPr>
        <p:spPr>
          <a:xfrm>
            <a:off x="2286000" y="3124200"/>
            <a:ext cx="228600" cy="16764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Left Brace 9"/>
          <p:cNvSpPr/>
          <p:nvPr/>
        </p:nvSpPr>
        <p:spPr>
          <a:xfrm>
            <a:off x="2275955" y="5105400"/>
            <a:ext cx="238645" cy="1524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3658850"/>
            <a:ext cx="17443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+mn-lt"/>
              </a:rPr>
              <a:t>state</a:t>
            </a:r>
          </a:p>
          <a:p>
            <a:pPr algn="ctr"/>
            <a:r>
              <a:rPr lang="en-US" sz="2800" dirty="0" smtClean="0">
                <a:latin typeface="+mn-lt"/>
              </a:rPr>
              <a:t>equations</a:t>
            </a:r>
            <a:endParaRPr lang="en-US" sz="2800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1496" y="5527119"/>
            <a:ext cx="17443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+mn-lt"/>
              </a:rPr>
              <a:t>output</a:t>
            </a:r>
          </a:p>
          <a:p>
            <a:pPr algn="ctr"/>
            <a:r>
              <a:rPr lang="en-US" sz="2800" dirty="0" smtClean="0">
                <a:latin typeface="+mn-lt"/>
              </a:rPr>
              <a:t>equations</a:t>
            </a:r>
            <a:endParaRPr lang="en-US" sz="2800" dirty="0">
              <a:latin typeface="+mn-lt"/>
            </a:endParaRPr>
          </a:p>
        </p:txBody>
      </p:sp>
      <p:graphicFrame>
        <p:nvGraphicFramePr>
          <p:cNvPr id="4270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2245310"/>
              </p:ext>
            </p:extLst>
          </p:nvPr>
        </p:nvGraphicFramePr>
        <p:xfrm>
          <a:off x="2632075" y="4933219"/>
          <a:ext cx="5140325" cy="18485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25" name="Equation" r:id="rId5" imgW="1892160" imgH="698400" progId="Equation.DSMT4">
                  <p:embed/>
                </p:oleObj>
              </mc:Choice>
              <mc:Fallback>
                <p:oleObj name="Equation" r:id="rId5" imgW="189216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2075" y="4933219"/>
                        <a:ext cx="5140325" cy="18485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983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State-Space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800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For linear systems, can write as matrices</a:t>
            </a:r>
          </a:p>
          <a:p>
            <a:endParaRPr lang="en-US" sz="2400" dirty="0" smtClean="0"/>
          </a:p>
          <a:p>
            <a:pPr>
              <a:buNone/>
            </a:pPr>
            <a:endParaRPr lang="en-US" sz="3200" dirty="0" smtClean="0"/>
          </a:p>
          <a:p>
            <a:r>
              <a:rPr lang="en-US" sz="3200" dirty="0" smtClean="0"/>
              <a:t>For our prior example</a:t>
            </a:r>
            <a:endParaRPr lang="en-US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 Lecture 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77373A-58BF-4617-9EF1-6B71A1A57DBB}" type="slidenum">
              <a:rPr lang="en-US" smtClean="0"/>
              <a:pPr>
                <a:defRPr/>
              </a:pPr>
              <a:t>6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graphicFrame>
        <p:nvGraphicFramePr>
          <p:cNvPr id="428034" name="Object 2"/>
          <p:cNvGraphicFramePr>
            <a:graphicFrameLocks noChangeAspect="1"/>
          </p:cNvGraphicFramePr>
          <p:nvPr/>
        </p:nvGraphicFramePr>
        <p:xfrm>
          <a:off x="3492500" y="2209800"/>
          <a:ext cx="1917700" cy="10669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8" name="Equation" r:id="rId3" imgW="799920" imgH="457200" progId="Equation.DSMT4">
                  <p:embed/>
                </p:oleObj>
              </mc:Choice>
              <mc:Fallback>
                <p:oleObj name="Equation" r:id="rId3" imgW="79992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2209800"/>
                        <a:ext cx="1917700" cy="10669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35" name="Object 3"/>
          <p:cNvGraphicFramePr>
            <a:graphicFrameLocks noChangeAspect="1"/>
          </p:cNvGraphicFramePr>
          <p:nvPr/>
        </p:nvGraphicFramePr>
        <p:xfrm>
          <a:off x="2590800" y="3886200"/>
          <a:ext cx="3687763" cy="2422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9" name="Equation" r:id="rId5" imgW="2108160" imgH="1422360" progId="Equation.DSMT4">
                  <p:embed/>
                </p:oleObj>
              </mc:Choice>
              <mc:Fallback>
                <p:oleObj name="Equation" r:id="rId5" imgW="2108160" imgH="1422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886200"/>
                        <a:ext cx="3687763" cy="24224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629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State-Space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772400" cy="4525963"/>
          </a:xfrm>
        </p:spPr>
        <p:txBody>
          <a:bodyPr>
            <a:noAutofit/>
          </a:bodyPr>
          <a:lstStyle/>
          <a:p>
            <a:r>
              <a:rPr lang="en-US" sz="2400" dirty="0" smtClean="0"/>
              <a:t>There is a more intuitive way to find state-space models</a:t>
            </a:r>
          </a:p>
          <a:p>
            <a:r>
              <a:rPr lang="en-US" sz="2400" dirty="0" smtClean="0"/>
              <a:t>Recall the difference between static and dynamic models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Static system – current output depends only on current input</a:t>
            </a:r>
          </a:p>
          <a:p>
            <a:r>
              <a:rPr lang="en-US" sz="2400" dirty="0" smtClean="0"/>
              <a:t>Dynamic system – current output depends on current and past inputs (can be captured by initial conditions)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 Lecture 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77373A-58BF-4617-9EF1-6B71A1A57DBB}" type="slidenum">
              <a:rPr lang="en-US" smtClean="0"/>
              <a:pPr>
                <a:defRPr/>
              </a:pPr>
              <a:t>7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32802" y="3352800"/>
            <a:ext cx="1372597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SYSTEM</a:t>
            </a:r>
          </a:p>
        </p:txBody>
      </p:sp>
      <p:cxnSp>
        <p:nvCxnSpPr>
          <p:cNvPr id="8" name="Straight Arrow Connector 7"/>
          <p:cNvCxnSpPr>
            <a:endCxn id="7" idx="1"/>
          </p:cNvCxnSpPr>
          <p:nvPr/>
        </p:nvCxnSpPr>
        <p:spPr>
          <a:xfrm>
            <a:off x="2818403" y="3657600"/>
            <a:ext cx="914399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7" idx="3"/>
          </p:cNvCxnSpPr>
          <p:nvPr/>
        </p:nvCxnSpPr>
        <p:spPr>
          <a:xfrm>
            <a:off x="5105399" y="3657600"/>
            <a:ext cx="837204" cy="1588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743200" y="3276600"/>
            <a:ext cx="776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input</a:t>
            </a:r>
            <a:endParaRPr lang="en-US" sz="2000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81600" y="3276600"/>
            <a:ext cx="9509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output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6321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State-Space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1000" cy="4800600"/>
          </a:xfrm>
        </p:spPr>
        <p:txBody>
          <a:bodyPr/>
          <a:lstStyle/>
          <a:p>
            <a:r>
              <a:rPr lang="en-US" sz="2800" dirty="0" smtClean="0"/>
              <a:t>Question: What initial conditions do I need to capture the system’s state? </a:t>
            </a:r>
          </a:p>
          <a:p>
            <a:endParaRPr lang="en-US" sz="1000" dirty="0" smtClean="0"/>
          </a:p>
          <a:p>
            <a:r>
              <a:rPr lang="en-US" sz="2800" dirty="0" smtClean="0"/>
              <a:t>Definition: the </a:t>
            </a:r>
            <a:r>
              <a:rPr lang="en-US" sz="2800" dirty="0" smtClean="0">
                <a:solidFill>
                  <a:srgbClr val="C00000"/>
                </a:solidFill>
              </a:rPr>
              <a:t>state</a:t>
            </a:r>
            <a:r>
              <a:rPr lang="en-US" sz="2800" dirty="0" smtClean="0"/>
              <a:t> of a dynamic system is the smallest set of variables (called </a:t>
            </a:r>
            <a:r>
              <a:rPr lang="en-US" sz="2800" dirty="0" smtClean="0">
                <a:solidFill>
                  <a:srgbClr val="C00000"/>
                </a:solidFill>
              </a:rPr>
              <a:t>state variables</a:t>
            </a:r>
            <a:r>
              <a:rPr lang="en-US" sz="2800" dirty="0" smtClean="0"/>
              <a:t>) whose knowledge at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800" dirty="0" smtClean="0"/>
              <a:t> along with knowledge of the inputs for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t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≥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/>
              <a:t>completely determines the behavior of the system for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≥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# of state variables = # of 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independent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energy storage elements</a:t>
            </a: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 Lecture 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77373A-58BF-4617-9EF1-6B71A1A57DBB}" type="slidenum">
              <a:rPr lang="en-US" smtClean="0"/>
              <a:pPr>
                <a:defRPr/>
              </a:pPr>
              <a:t>8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69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Example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4191000" cy="4525963"/>
          </a:xfrm>
        </p:spPr>
        <p:txBody>
          <a:bodyPr/>
          <a:lstStyle/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sz="200" dirty="0" smtClean="0"/>
          </a:p>
          <a:p>
            <a:pPr lvl="1">
              <a:buNone/>
            </a:pPr>
            <a:endParaRPr lang="en-US" sz="2800" dirty="0" smtClean="0"/>
          </a:p>
          <a:p>
            <a:pPr lvl="1">
              <a:buNone/>
            </a:pPr>
            <a:endParaRPr lang="en-US" sz="2800" dirty="0"/>
          </a:p>
          <a:p>
            <a:pPr lvl="1">
              <a:buNone/>
            </a:pPr>
            <a:r>
              <a:rPr lang="en-US" sz="2800" dirty="0" smtClean="0"/>
              <a:t>Equations of motion:		</a:t>
            </a: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 Lecture 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77373A-58BF-4617-9EF1-6B71A1A57DBB}" type="slidenum">
              <a:rPr lang="en-US" smtClean="0"/>
              <a:pPr>
                <a:defRPr/>
              </a:pPr>
              <a:t>9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graphicFrame>
        <p:nvGraphicFramePr>
          <p:cNvPr id="4454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2625625"/>
              </p:ext>
            </p:extLst>
          </p:nvPr>
        </p:nvGraphicFramePr>
        <p:xfrm>
          <a:off x="990600" y="5138738"/>
          <a:ext cx="3731765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72" name="Equation" r:id="rId3" imgW="1739880" imgH="457200" progId="Equation.DSMT4">
                  <p:embed/>
                </p:oleObj>
              </mc:Choice>
              <mc:Fallback>
                <p:oleObj name="Equation" r:id="rId3" imgW="17398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138738"/>
                        <a:ext cx="3731765" cy="957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" name="Content Placeholder 2"/>
          <p:cNvSpPr txBox="1">
            <a:spLocks/>
          </p:cNvSpPr>
          <p:nvPr/>
        </p:nvSpPr>
        <p:spPr bwMode="auto">
          <a:xfrm>
            <a:off x="5105400" y="457200"/>
            <a:ext cx="41910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One choice of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state variables:		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454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6479980"/>
              </p:ext>
            </p:extLst>
          </p:nvPr>
        </p:nvGraphicFramePr>
        <p:xfrm>
          <a:off x="5715000" y="5103813"/>
          <a:ext cx="187960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73" name="Equation" r:id="rId5" imgW="876240" imgH="457200" progId="Equation.DSMT4">
                  <p:embed/>
                </p:oleObj>
              </mc:Choice>
              <mc:Fallback>
                <p:oleObj name="Equation" r:id="rId5" imgW="87624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5103813"/>
                        <a:ext cx="1879600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4" t="10369" r="9702" b="40106"/>
          <a:stretch/>
        </p:blipFill>
        <p:spPr>
          <a:xfrm>
            <a:off x="1329520" y="1676400"/>
            <a:ext cx="5299880" cy="203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643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DM_Theme (2)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UDM Theme">
  <a:themeElements>
    <a:clrScheme name="UDM">
      <a:dk1>
        <a:srgbClr val="1E447C"/>
      </a:dk1>
      <a:lt1>
        <a:srgbClr val="F2F6FC"/>
      </a:lt1>
      <a:dk2>
        <a:srgbClr val="265397"/>
      </a:dk2>
      <a:lt2>
        <a:srgbClr val="98B7E5"/>
      </a:lt2>
      <a:accent1>
        <a:srgbClr val="C00000"/>
      </a:accent1>
      <a:accent2>
        <a:srgbClr val="6678F5"/>
      </a:accent2>
      <a:accent3>
        <a:srgbClr val="666666"/>
      </a:accent3>
      <a:accent4>
        <a:srgbClr val="B0B0B0"/>
      </a:accent4>
      <a:accent5>
        <a:srgbClr val="FFC993"/>
      </a:accent5>
      <a:accent6>
        <a:srgbClr val="5488D4"/>
      </a:accent6>
      <a:hlink>
        <a:srgbClr val="F47A00"/>
      </a:hlink>
      <a:folHlink>
        <a:srgbClr val="246C24"/>
      </a:folHlink>
    </a:clrScheme>
    <a:fontScheme name="UDM Theme">
      <a:majorFont>
        <a:latin typeface="Segoe UI Light"/>
        <a:ea typeface=""/>
        <a:cs typeface=""/>
      </a:majorFont>
      <a:minorFont>
        <a:latin typeface="Lao UI"/>
        <a:ea typeface=""/>
        <a:cs typeface="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UDM_Theme (2)</Template>
  <TotalTime>11046</TotalTime>
  <Words>641</Words>
  <Application>Microsoft Office PowerPoint</Application>
  <PresentationFormat>화면 슬라이드 쇼(4:3)</PresentationFormat>
  <Paragraphs>152</Paragraphs>
  <Slides>16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6" baseType="lpstr">
      <vt:lpstr>Lao UI</vt:lpstr>
      <vt:lpstr>SimSun</vt:lpstr>
      <vt:lpstr>Arial</vt:lpstr>
      <vt:lpstr>Calibri</vt:lpstr>
      <vt:lpstr>Segoe UI Light</vt:lpstr>
      <vt:lpstr>Segoe UI Semibold</vt:lpstr>
      <vt:lpstr>Times New Roman</vt:lpstr>
      <vt:lpstr>UDM_Theme (2)</vt:lpstr>
      <vt:lpstr>UDM Theme</vt:lpstr>
      <vt:lpstr>Equation</vt:lpstr>
      <vt:lpstr>Lecture 7: State-Space Modeling</vt:lpstr>
      <vt:lpstr>State-Space Modeling</vt:lpstr>
      <vt:lpstr>Example</vt:lpstr>
      <vt:lpstr>Example (continued)</vt:lpstr>
      <vt:lpstr>State-Space Modeling</vt:lpstr>
      <vt:lpstr>State-Space Modeling</vt:lpstr>
      <vt:lpstr>State-Space Modeling</vt:lpstr>
      <vt:lpstr>State-Space Modeling</vt:lpstr>
      <vt:lpstr>Example</vt:lpstr>
      <vt:lpstr>Example</vt:lpstr>
      <vt:lpstr>Example</vt:lpstr>
      <vt:lpstr>Example</vt:lpstr>
      <vt:lpstr>Transforming Between Model Types</vt:lpstr>
      <vt:lpstr>Example</vt:lpstr>
      <vt:lpstr>Transforming Between Model Types</vt:lpstr>
      <vt:lpstr>Summary of Model Forms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Administratr</dc:creator>
  <cp:lastModifiedBy>K.K.Ahn</cp:lastModifiedBy>
  <cp:revision>142</cp:revision>
  <dcterms:created xsi:type="dcterms:W3CDTF">2012-12-20T22:15:23Z</dcterms:created>
  <dcterms:modified xsi:type="dcterms:W3CDTF">2025-03-05T00:58:40Z</dcterms:modified>
</cp:coreProperties>
</file>