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666" r:id="rId2"/>
  </p:sldMasterIdLst>
  <p:notesMasterIdLst>
    <p:notesMasterId r:id="rId23"/>
  </p:notesMasterIdLst>
  <p:sldIdLst>
    <p:sldId id="401" r:id="rId3"/>
    <p:sldId id="444" r:id="rId4"/>
    <p:sldId id="445" r:id="rId5"/>
    <p:sldId id="446" r:id="rId6"/>
    <p:sldId id="447" r:id="rId7"/>
    <p:sldId id="448" r:id="rId8"/>
    <p:sldId id="449" r:id="rId9"/>
    <p:sldId id="402" r:id="rId10"/>
    <p:sldId id="403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2" r:id="rId20"/>
    <p:sldId id="423" r:id="rId21"/>
    <p:sldId id="424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31" autoAdjust="0"/>
  </p:normalViewPr>
  <p:slideViewPr>
    <p:cSldViewPr>
      <p:cViewPr varScale="1">
        <p:scale>
          <a:sx n="66" d="100"/>
          <a:sy n="66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84E5-358B-45FF-92E7-5A18DBA78FF7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2E970-62A4-4A6F-A094-DBABC7DFC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3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87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Lorentz’s law</a:t>
            </a:r>
          </a:p>
          <a:p>
            <a:endParaRPr lang="en-US" dirty="0" smtClean="0"/>
          </a:p>
          <a:p>
            <a:r>
              <a:rPr lang="en-US" dirty="0" smtClean="0"/>
              <a:t>Speakers work on the same</a:t>
            </a:r>
            <a:r>
              <a:rPr lang="en-US" baseline="0" dirty="0" smtClean="0"/>
              <a:t> basic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DC supply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commutator</a:t>
            </a:r>
            <a:r>
              <a:rPr lang="en-US" baseline="0" dirty="0" smtClean="0"/>
              <a:t> and brushes ensure that the direction of the current and the magnetic field are always at right angles (maximum force is generated)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reality </a:t>
            </a:r>
          </a:p>
          <a:p>
            <a:endParaRPr lang="en-US" dirty="0" smtClean="0"/>
          </a:p>
          <a:p>
            <a:r>
              <a:rPr lang="en-US" dirty="0" smtClean="0"/>
              <a:t>The armature is wound round</a:t>
            </a:r>
            <a:r>
              <a:rPr lang="en-US" baseline="0" dirty="0" smtClean="0"/>
              <a:t> a piece of iron so that the magnetic field of the magnets does not have to cross a large air gap which would weaken the magnetic field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will be more than one coil so that the current carrying wire</a:t>
            </a:r>
            <a:r>
              <a:rPr lang="en-US" baseline="0" dirty="0" smtClean="0"/>
              <a:t> is near the magnets for a higher proportion of the time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coil will consist of several wires to increase the torque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than one pair of magnets will be used (2-pole, 4-pole)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54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r>
              <a:rPr lang="en-US" dirty="0" smtClean="0"/>
              <a:t>Generally the armature</a:t>
            </a:r>
            <a:r>
              <a:rPr lang="en-US" baseline="0" dirty="0" smtClean="0"/>
              <a:t> and field circuit are “separately excited” giving these two control options … or a combination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Two circuits can be put in parallel (shunt) or series, but makes speed and torque control more difficult … can be used in some applications like a starter motor, but generally not the traction motor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Electromagnets</a:t>
            </a:r>
            <a:r>
              <a:rPr lang="en-US" baseline="0" dirty="0" smtClean="0"/>
              <a:t> tend to be cheaper than permanent magnets, but they generate heat, often can be more efficient though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Generating a constant armature current is more difficult than generating a constant voltage source (back </a:t>
            </a:r>
            <a:r>
              <a:rPr lang="en-US" baseline="0" dirty="0" err="1" smtClean="0"/>
              <a:t>emf</a:t>
            </a:r>
            <a:r>
              <a:rPr lang="en-US" baseline="0" dirty="0" smtClean="0"/>
              <a:t>?) … field control tends to be slower?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73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18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 are underneath</a:t>
            </a:r>
          </a:p>
          <a:p>
            <a:endParaRPr lang="en-US" dirty="0" smtClean="0"/>
          </a:p>
          <a:p>
            <a:r>
              <a:rPr lang="en-US" dirty="0" smtClean="0"/>
              <a:t>Make sure to include</a:t>
            </a:r>
            <a:r>
              <a:rPr lang="en-US" baseline="0" dirty="0" smtClean="0"/>
              <a:t> units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Voltage</a:t>
            </a:r>
            <a:r>
              <a:rPr lang="en-US" baseline="0" dirty="0" smtClean="0"/>
              <a:t> divider!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814">
              <a:defRPr/>
            </a:pPr>
            <a:r>
              <a:rPr lang="en-US" dirty="0" smtClean="0"/>
              <a:t>Note how G(s) doesn’t equal G1(s)G2(s) … current through first loop is affected by the second loop … think of two resistors in series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814">
              <a:defRPr/>
            </a:pPr>
            <a:r>
              <a:rPr lang="en-US" dirty="0" smtClean="0"/>
              <a:t>Note how G(s) doesn’t equal G1(s)G2(s) … current through first loop is affected by the second loop … think of two resistors in series</a:t>
            </a:r>
          </a:p>
          <a:p>
            <a:pPr defTabSz="931814">
              <a:defRPr/>
            </a:pPr>
            <a:endParaRPr lang="en-US" dirty="0" smtClean="0"/>
          </a:p>
          <a:p>
            <a:pPr defTabSz="931814">
              <a:defRPr/>
            </a:pPr>
            <a:r>
              <a:rPr lang="en-US" dirty="0" smtClean="0"/>
              <a:t>Think of a battery in series with a motor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all systems have all of these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7196D-115A-4C7A-8694-BACCD93D44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83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83319-6342-420F-9508-2CFFC5E487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3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A610E-1F95-4610-B9E3-61AE0F7EAD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06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9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47433-AE07-496D-B5BC-617CA22F69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87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572000"/>
            <a:ext cx="480060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9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7196D-115A-4C7A-8694-BACCD93D44B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571999"/>
            <a:ext cx="3175367" cy="1981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9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9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16083C-4884-467E-8D69-935B6ABB953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9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F6799-CD89-4287-BDF7-612361CA039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9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6C798-32FF-425B-A5DB-A6169486D20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42959-C432-4CF8-BEF0-72DBC9196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46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9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95C30-AB03-41B4-B8E9-945D52FD741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9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28143-CC0A-40B1-A1A8-EBB8F354DBE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D75D86-4BCD-4859-88D0-20805036238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9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83319-6342-420F-9508-2CFFC5E4876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9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A610E-1F95-4610-B9E3-61AE0F7EAD2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6083C-4884-467E-8D69-935B6ABB95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84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9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F6799-CD89-4287-BDF7-612361CA03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6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9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6C798-32FF-425B-A5DB-A6169486D2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64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9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95C30-AB03-41B4-B8E9-945D52FD74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86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9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0D134-C9E9-4641-8972-6019D77C64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47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9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8143-CC0A-40B1-A1A8-EBB8F354DB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86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9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75D86-4BCD-4859-88D0-2080503623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08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Lecture 9</a:t>
            </a:r>
            <a:endParaRPr lang="en-US" altLang="zh-CN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52000">
              <a:schemeClr val="bg1">
                <a:shade val="100000"/>
                <a:satMod val="115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  <a:latin typeface="Segoe UI Light" pitchFamily="34" charset="0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Lecture 9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Segoe UI Light" pitchFamily="34" charset="0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gif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9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Lecture 9: </a:t>
            </a:r>
            <a:br>
              <a:rPr lang="en-US" sz="4400" dirty="0" smtClean="0"/>
            </a:br>
            <a:r>
              <a:rPr lang="en-US" sz="4000" dirty="0"/>
              <a:t>M</a:t>
            </a:r>
            <a:r>
              <a:rPr lang="en-US" sz="4000" dirty="0" smtClean="0"/>
              <a:t>odeling Electromechanical Systems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endParaRPr lang="en-US" sz="1000" dirty="0" smtClean="0"/>
          </a:p>
          <a:p>
            <a:pPr indent="0" algn="ctr">
              <a:buNone/>
            </a:pPr>
            <a:endParaRPr lang="en-US" sz="1000" dirty="0" smtClean="0"/>
          </a:p>
          <a:p>
            <a:pPr indent="0" algn="ctr">
              <a:buNone/>
            </a:pPr>
            <a:endParaRPr lang="en-US" sz="1000" dirty="0" smtClean="0"/>
          </a:p>
          <a:p>
            <a:pPr marL="857250" indent="-514350">
              <a:buFont typeface="+mj-lt"/>
              <a:buAutoNum type="arabicPeriod"/>
            </a:pPr>
            <a:r>
              <a:rPr lang="en-US" sz="2800" dirty="0"/>
              <a:t>Finish purely electrical systems</a:t>
            </a:r>
          </a:p>
          <a:p>
            <a:pPr marL="1257300" lvl="1" indent="-514350"/>
            <a:r>
              <a:rPr lang="en-US" sz="2800" dirty="0"/>
              <a:t>Modeling in the Laplace domain</a:t>
            </a:r>
          </a:p>
          <a:p>
            <a:pPr marL="1257300" lvl="1" indent="-514350"/>
            <a:r>
              <a:rPr lang="en-US" sz="2800" dirty="0"/>
              <a:t>Loading of cascaded elements</a:t>
            </a:r>
          </a:p>
          <a:p>
            <a:pPr marL="857250" indent="-514350">
              <a:buFont typeface="+mj-lt"/>
              <a:buAutoNum type="arabicPeriod"/>
            </a:pPr>
            <a:r>
              <a:rPr lang="en-US" sz="2800" dirty="0"/>
              <a:t>Modeling electromechanical systems</a:t>
            </a:r>
          </a:p>
          <a:p>
            <a:pPr marL="1257300" lvl="1" indent="-514350"/>
            <a:r>
              <a:rPr lang="en-US" sz="2800" dirty="0"/>
              <a:t>Introduction</a:t>
            </a:r>
          </a:p>
          <a:p>
            <a:pPr marL="1257300" lvl="1" indent="-514350"/>
            <a:r>
              <a:rPr lang="en-US" sz="2800" dirty="0"/>
              <a:t>Sensors and the measurement system</a:t>
            </a:r>
          </a:p>
          <a:p>
            <a:pPr marL="1257300" lvl="1" indent="-514350"/>
            <a:r>
              <a:rPr lang="en-US" sz="2800" dirty="0"/>
              <a:t>Actuators (continue with DC motors next class)</a:t>
            </a:r>
          </a:p>
          <a:p>
            <a:pPr marL="857250" indent="-514350">
              <a:buNone/>
            </a:pPr>
            <a:endParaRPr lang="en-US" dirty="0" smtClean="0"/>
          </a:p>
          <a:p>
            <a:pPr marL="857250" indent="-514350"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1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Measuring System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Measurement process generally involves multiple elements that each may have dynamics that need to be modeled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9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39373" y="3732074"/>
            <a:ext cx="14478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Signal</a:t>
            </a:r>
          </a:p>
          <a:p>
            <a:pPr algn="ctr"/>
            <a:r>
              <a:rPr lang="en-US" sz="1600" dirty="0" smtClean="0"/>
              <a:t>Conditioning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29641" y="3732074"/>
            <a:ext cx="1657932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Readout/</a:t>
            </a:r>
          </a:p>
          <a:p>
            <a:pPr algn="ctr"/>
            <a:r>
              <a:rPr lang="en-US" sz="1800" dirty="0" smtClean="0"/>
              <a:t>Computation</a:t>
            </a:r>
            <a:endParaRPr lang="en-US" sz="1800" dirty="0"/>
          </a:p>
        </p:txBody>
      </p:sp>
      <p:cxnSp>
        <p:nvCxnSpPr>
          <p:cNvPr id="16" name="Straight Arrow Connector 15"/>
          <p:cNvCxnSpPr>
            <a:stCxn id="12" idx="3"/>
            <a:endCxn id="13" idx="1"/>
          </p:cNvCxnSpPr>
          <p:nvPr/>
        </p:nvCxnSpPr>
        <p:spPr>
          <a:xfrm>
            <a:off x="5087173" y="4036874"/>
            <a:ext cx="1542468" cy="1588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10837" y="3351074"/>
            <a:ext cx="861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Stage 1</a:t>
            </a:r>
            <a:endParaRPr lang="en-US" sz="1600" dirty="0">
              <a:latin typeface="+mn-lt"/>
            </a:endParaRPr>
          </a:p>
        </p:txBody>
      </p:sp>
      <p:cxnSp>
        <p:nvCxnSpPr>
          <p:cNvPr id="28" name="Straight Arrow Connector 27"/>
          <p:cNvCxnSpPr>
            <a:stCxn id="34" idx="3"/>
            <a:endCxn id="12" idx="1"/>
          </p:cNvCxnSpPr>
          <p:nvPr/>
        </p:nvCxnSpPr>
        <p:spPr>
          <a:xfrm>
            <a:off x="2343973" y="4036874"/>
            <a:ext cx="1295400" cy="1588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124773" y="3732074"/>
            <a:ext cx="12192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Sensor</a:t>
            </a:r>
          </a:p>
        </p:txBody>
      </p:sp>
      <p:cxnSp>
        <p:nvCxnSpPr>
          <p:cNvPr id="36" name="Straight Arrow Connector 35"/>
          <p:cNvCxnSpPr>
            <a:endCxn id="34" idx="1"/>
          </p:cNvCxnSpPr>
          <p:nvPr/>
        </p:nvCxnSpPr>
        <p:spPr>
          <a:xfrm>
            <a:off x="210373" y="4036874"/>
            <a:ext cx="914400" cy="1588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-58027" y="3591342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measurand</a:t>
            </a:r>
            <a:endParaRPr lang="en-US" sz="1600" dirty="0"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38128" y="3362742"/>
            <a:ext cx="861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Stage 2</a:t>
            </a:r>
            <a:endParaRPr lang="en-US" sz="1600" dirty="0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30444" y="3351074"/>
            <a:ext cx="861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Stage 3</a:t>
            </a:r>
            <a:endParaRPr lang="en-US" sz="1600" dirty="0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12099" y="3427274"/>
            <a:ext cx="1189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transduced</a:t>
            </a:r>
            <a:endParaRPr lang="en-US" sz="1600" dirty="0" smtClean="0">
              <a:latin typeface="+mn-lt"/>
            </a:endParaRPr>
          </a:p>
          <a:p>
            <a:pPr algn="ctr"/>
            <a:r>
              <a:rPr lang="en-US" sz="1600" dirty="0" smtClean="0">
                <a:latin typeface="+mn-lt"/>
              </a:rPr>
              <a:t>signal</a:t>
            </a:r>
            <a:endParaRPr lang="en-US" sz="1600" dirty="0">
              <a:latin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56901" y="3390543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analogous</a:t>
            </a:r>
          </a:p>
          <a:p>
            <a:pPr algn="ctr"/>
            <a:r>
              <a:rPr lang="en-US" sz="1600" dirty="0" smtClean="0">
                <a:latin typeface="+mn-lt"/>
              </a:rPr>
              <a:t>driving signal</a:t>
            </a:r>
            <a:endParaRPr lang="en-US" sz="1600" dirty="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67973" y="4417874"/>
            <a:ext cx="160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filter </a:t>
            </a:r>
          </a:p>
          <a:p>
            <a:r>
              <a:rPr lang="en-US" sz="1600" dirty="0" smtClean="0">
                <a:latin typeface="+mn-lt"/>
              </a:rPr>
              <a:t>amplify</a:t>
            </a:r>
          </a:p>
          <a:p>
            <a:r>
              <a:rPr lang="en-US" sz="1600" dirty="0" smtClean="0">
                <a:latin typeface="+mn-lt"/>
              </a:rPr>
              <a:t>integrate </a:t>
            </a:r>
          </a:p>
          <a:p>
            <a:r>
              <a:rPr lang="en-US" sz="1600" dirty="0" smtClean="0">
                <a:latin typeface="+mn-lt"/>
              </a:rPr>
              <a:t>differentiate </a:t>
            </a:r>
          </a:p>
          <a:p>
            <a:r>
              <a:rPr lang="en-US" sz="1600" dirty="0" smtClean="0">
                <a:latin typeface="+mn-lt"/>
              </a:rPr>
              <a:t>DAC </a:t>
            </a:r>
          </a:p>
          <a:p>
            <a:r>
              <a:rPr lang="en-US" sz="1600" dirty="0" smtClean="0">
                <a:latin typeface="+mn-lt"/>
              </a:rPr>
              <a:t>ADC</a:t>
            </a:r>
            <a:endParaRPr lang="en-US" sz="1600" dirty="0">
              <a:latin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63573" y="4417874"/>
            <a:ext cx="16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gauge</a:t>
            </a:r>
          </a:p>
          <a:p>
            <a:r>
              <a:rPr lang="en-US" sz="1600" dirty="0" smtClean="0">
                <a:latin typeface="+mn-lt"/>
              </a:rPr>
              <a:t>LED display</a:t>
            </a:r>
          </a:p>
          <a:p>
            <a:r>
              <a:rPr lang="en-US" sz="1600" dirty="0" smtClean="0">
                <a:latin typeface="+mn-lt"/>
              </a:rPr>
              <a:t>LCD display</a:t>
            </a:r>
          </a:p>
          <a:p>
            <a:r>
              <a:rPr lang="en-US" sz="1600" dirty="0" smtClean="0">
                <a:latin typeface="+mn-lt"/>
              </a:rPr>
              <a:t>speaker</a:t>
            </a:r>
          </a:p>
          <a:p>
            <a:r>
              <a:rPr lang="en-US" sz="1600" dirty="0" smtClean="0">
                <a:latin typeface="+mn-lt"/>
              </a:rPr>
              <a:t>computer</a:t>
            </a:r>
            <a:endParaRPr lang="en-US" sz="16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9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/>
      <p:bldP spid="34" grpId="0" animBg="1"/>
      <p:bldP spid="37" grpId="0"/>
      <p:bldP spid="43" grpId="0"/>
      <p:bldP spid="44" grpId="0"/>
      <p:bldP spid="45" grpId="0"/>
      <p:bldP spid="48" grpId="0"/>
      <p:bldP spid="50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dirty="0" smtClean="0"/>
              <a:t>The Measuring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6" name="Rectangle 35"/>
          <p:cNvSpPr/>
          <p:nvPr/>
        </p:nvSpPr>
        <p:spPr>
          <a:xfrm>
            <a:off x="2133600" y="3732074"/>
            <a:ext cx="7620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filter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505200" y="3732074"/>
            <a:ext cx="11430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integrator </a:t>
            </a:r>
          </a:p>
        </p:txBody>
      </p:sp>
      <p:cxnSp>
        <p:nvCxnSpPr>
          <p:cNvPr id="38" name="Straight Arrow Connector 37"/>
          <p:cNvCxnSpPr>
            <a:stCxn id="36" idx="3"/>
            <a:endCxn id="37" idx="1"/>
          </p:cNvCxnSpPr>
          <p:nvPr/>
        </p:nvCxnSpPr>
        <p:spPr>
          <a:xfrm>
            <a:off x="2895600" y="4036874"/>
            <a:ext cx="609600" cy="1588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1541" y="2480870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Stage 1</a:t>
            </a:r>
            <a:endParaRPr lang="en-US" sz="1600" dirty="0">
              <a:latin typeface="+mn-lt"/>
            </a:endParaRPr>
          </a:p>
        </p:txBody>
      </p:sp>
      <p:cxnSp>
        <p:nvCxnSpPr>
          <p:cNvPr id="40" name="Straight Arrow Connector 39"/>
          <p:cNvCxnSpPr>
            <a:stCxn id="41" idx="3"/>
            <a:endCxn id="36" idx="1"/>
          </p:cNvCxnSpPr>
          <p:nvPr/>
        </p:nvCxnSpPr>
        <p:spPr>
          <a:xfrm>
            <a:off x="1524000" y="4036874"/>
            <a:ext cx="609600" cy="1588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97651" y="3732074"/>
            <a:ext cx="1026349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sensor</a:t>
            </a:r>
          </a:p>
        </p:txBody>
      </p:sp>
      <p:cxnSp>
        <p:nvCxnSpPr>
          <p:cNvPr id="42" name="Straight Arrow Connector 41"/>
          <p:cNvCxnSpPr>
            <a:endCxn id="41" idx="1"/>
          </p:cNvCxnSpPr>
          <p:nvPr/>
        </p:nvCxnSpPr>
        <p:spPr>
          <a:xfrm flipV="1">
            <a:off x="152400" y="4036874"/>
            <a:ext cx="345251" cy="1726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081" y="3336560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accel</a:t>
            </a:r>
            <a:endParaRPr lang="en-US" sz="1600" dirty="0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50311" y="2465880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Stage 2</a:t>
            </a:r>
            <a:endParaRPr lang="en-US" sz="1600" dirty="0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07911" y="2465880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Stage 3</a:t>
            </a:r>
            <a:endParaRPr lang="en-US" sz="1600" dirty="0"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09268" y="3352800"/>
            <a:ext cx="853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voltage</a:t>
            </a:r>
            <a:endParaRPr lang="en-US" sz="1600" dirty="0">
              <a:latin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11881" y="3087469"/>
            <a:ext cx="1069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signal </a:t>
            </a:r>
          </a:p>
          <a:p>
            <a:pPr algn="ctr"/>
            <a:r>
              <a:rPr lang="en-US" sz="1600" dirty="0" smtClean="0">
                <a:latin typeface="+mn-lt"/>
              </a:rPr>
              <a:t>w/o noise</a:t>
            </a:r>
            <a:endParaRPr lang="en-US" sz="1600" dirty="0"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11524" y="3048000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analogous </a:t>
            </a:r>
          </a:p>
          <a:p>
            <a:pPr algn="ctr"/>
            <a:r>
              <a:rPr lang="en-US" sz="1600" dirty="0" smtClean="0">
                <a:latin typeface="+mn-lt"/>
              </a:rPr>
              <a:t>to velocity</a:t>
            </a:r>
            <a:endParaRPr lang="en-US" sz="1600" dirty="0">
              <a:latin typeface="+mn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81600" y="3733800"/>
            <a:ext cx="10668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amplifier</a:t>
            </a:r>
          </a:p>
        </p:txBody>
      </p:sp>
      <p:cxnSp>
        <p:nvCxnSpPr>
          <p:cNvPr id="58" name="Straight Arrow Connector 57"/>
          <p:cNvCxnSpPr>
            <a:stCxn id="37" idx="3"/>
            <a:endCxn id="57" idx="1"/>
          </p:cNvCxnSpPr>
          <p:nvPr/>
        </p:nvCxnSpPr>
        <p:spPr>
          <a:xfrm>
            <a:off x="4648200" y="4036874"/>
            <a:ext cx="533400" cy="1726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705600" y="3733800"/>
            <a:ext cx="6858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ADC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848600" y="3733800"/>
            <a:ext cx="11430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Computer</a:t>
            </a:r>
          </a:p>
        </p:txBody>
      </p:sp>
      <p:cxnSp>
        <p:nvCxnSpPr>
          <p:cNvPr id="64" name="Straight Arrow Connector 63"/>
          <p:cNvCxnSpPr>
            <a:stCxn id="57" idx="3"/>
            <a:endCxn id="61" idx="1"/>
          </p:cNvCxnSpPr>
          <p:nvPr/>
        </p:nvCxnSpPr>
        <p:spPr>
          <a:xfrm>
            <a:off x="6248400" y="4038600"/>
            <a:ext cx="457200" cy="0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2" idx="1"/>
          </p:cNvCxnSpPr>
          <p:nvPr/>
        </p:nvCxnSpPr>
        <p:spPr>
          <a:xfrm>
            <a:off x="7391400" y="4038600"/>
            <a:ext cx="457200" cy="1588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38732" y="3048000"/>
            <a:ext cx="1042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increased</a:t>
            </a:r>
          </a:p>
          <a:p>
            <a:pPr algn="ctr"/>
            <a:r>
              <a:rPr lang="en-US" sz="1600" dirty="0" smtClean="0">
                <a:latin typeface="+mn-lt"/>
              </a:rPr>
              <a:t>voltage</a:t>
            </a:r>
            <a:endParaRPr lang="en-US" sz="1600" dirty="0">
              <a:latin typeface="+mn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259037" y="3288268"/>
            <a:ext cx="747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digital</a:t>
            </a:r>
            <a:endParaRPr lang="en-US" sz="1600" dirty="0">
              <a:latin typeface="+mn-lt"/>
            </a:endParaRPr>
          </a:p>
        </p:txBody>
      </p:sp>
      <p:pic>
        <p:nvPicPr>
          <p:cNvPr id="76" name="Picture 75" descr="random with noise.jpg"/>
          <p:cNvPicPr>
            <a:picLocks noChangeAspect="1"/>
          </p:cNvPicPr>
          <p:nvPr/>
        </p:nvPicPr>
        <p:blipFill>
          <a:blip r:embed="rId3" cstate="print">
            <a:lum contrast="-13000"/>
          </a:blip>
          <a:srcRect l="11903" t="6802" r="8177" b="9311"/>
          <a:stretch>
            <a:fillRect/>
          </a:stretch>
        </p:blipFill>
        <p:spPr>
          <a:xfrm>
            <a:off x="1066800" y="4495800"/>
            <a:ext cx="1258330" cy="1143000"/>
          </a:xfrm>
          <a:prstGeom prst="rect">
            <a:avLst/>
          </a:prstGeom>
        </p:spPr>
      </p:pic>
      <p:pic>
        <p:nvPicPr>
          <p:cNvPr id="77" name="Picture 76" descr="random.jpg"/>
          <p:cNvPicPr>
            <a:picLocks noChangeAspect="1"/>
          </p:cNvPicPr>
          <p:nvPr/>
        </p:nvPicPr>
        <p:blipFill>
          <a:blip r:embed="rId4" cstate="print">
            <a:lum contrast="-13000"/>
          </a:blip>
          <a:srcRect l="12195" t="4878" r="7317" b="9756"/>
          <a:stretch>
            <a:fillRect/>
          </a:stretch>
        </p:blipFill>
        <p:spPr>
          <a:xfrm>
            <a:off x="2640875" y="4495800"/>
            <a:ext cx="1245325" cy="1143000"/>
          </a:xfrm>
          <a:prstGeom prst="rect">
            <a:avLst/>
          </a:prstGeom>
        </p:spPr>
      </p:pic>
      <p:pic>
        <p:nvPicPr>
          <p:cNvPr id="79" name="Picture 78" descr="random int amp.jpg"/>
          <p:cNvPicPr>
            <a:picLocks noChangeAspect="1"/>
          </p:cNvPicPr>
          <p:nvPr/>
        </p:nvPicPr>
        <p:blipFill>
          <a:blip r:embed="rId5" cstate="print">
            <a:lum contrast="-13000"/>
          </a:blip>
          <a:srcRect l="12914" t="5836" r="8676" b="9770"/>
          <a:stretch>
            <a:fillRect/>
          </a:stretch>
        </p:blipFill>
        <p:spPr>
          <a:xfrm>
            <a:off x="4267201" y="4536867"/>
            <a:ext cx="1219199" cy="1101933"/>
          </a:xfrm>
          <a:prstGeom prst="rect">
            <a:avLst/>
          </a:prstGeom>
        </p:spPr>
      </p:pic>
      <p:pic>
        <p:nvPicPr>
          <p:cNvPr id="80" name="Picture 79" descr="random int.jpg"/>
          <p:cNvPicPr>
            <a:picLocks noChangeAspect="1"/>
          </p:cNvPicPr>
          <p:nvPr/>
        </p:nvPicPr>
        <p:blipFill>
          <a:blip r:embed="rId6" cstate="print">
            <a:lum contrast="-13000"/>
          </a:blip>
          <a:srcRect l="12914" t="5836" r="8675" b="9012"/>
          <a:stretch>
            <a:fillRect/>
          </a:stretch>
        </p:blipFill>
        <p:spPr>
          <a:xfrm>
            <a:off x="5763996" y="4572000"/>
            <a:ext cx="1238300" cy="1083040"/>
          </a:xfrm>
          <a:prstGeom prst="rect">
            <a:avLst/>
          </a:prstGeom>
        </p:spPr>
      </p:pic>
      <p:grpSp>
        <p:nvGrpSpPr>
          <p:cNvPr id="7" name="Group 113"/>
          <p:cNvGrpSpPr/>
          <p:nvPr/>
        </p:nvGrpSpPr>
        <p:grpSpPr>
          <a:xfrm>
            <a:off x="7162800" y="4572000"/>
            <a:ext cx="1304924" cy="1083040"/>
            <a:chOff x="3714663" y="1506287"/>
            <a:chExt cx="4762637" cy="4148753"/>
          </a:xfrm>
        </p:grpSpPr>
        <p:pic>
          <p:nvPicPr>
            <p:cNvPr id="82" name="Picture 81" descr="random int.jpg"/>
            <p:cNvPicPr>
              <a:picLocks noChangeAspect="1"/>
            </p:cNvPicPr>
            <p:nvPr/>
          </p:nvPicPr>
          <p:blipFill>
            <a:blip r:embed="rId7" cstate="print">
              <a:lum contrast="-13000"/>
            </a:blip>
            <a:srcRect l="12914" t="5836" r="8675" b="9012"/>
            <a:stretch>
              <a:fillRect/>
            </a:stretch>
          </p:blipFill>
          <p:spPr>
            <a:xfrm>
              <a:off x="3733800" y="1506287"/>
              <a:ext cx="4743500" cy="4148753"/>
            </a:xfrm>
            <a:prstGeom prst="rect">
              <a:avLst/>
            </a:prstGeom>
          </p:spPr>
        </p:pic>
        <p:sp>
          <p:nvSpPr>
            <p:cNvPr id="83" name="Flowchart: Connector 82"/>
            <p:cNvSpPr/>
            <p:nvPr/>
          </p:nvSpPr>
          <p:spPr>
            <a:xfrm>
              <a:off x="3714663" y="5517632"/>
              <a:ext cx="95337" cy="10211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lowchart: Connector 83"/>
            <p:cNvSpPr/>
            <p:nvPr/>
          </p:nvSpPr>
          <p:spPr>
            <a:xfrm>
              <a:off x="4068580" y="5369292"/>
              <a:ext cx="95337" cy="10211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lowchart: Connector 84"/>
            <p:cNvSpPr/>
            <p:nvPr/>
          </p:nvSpPr>
          <p:spPr>
            <a:xfrm>
              <a:off x="4438010" y="4953000"/>
              <a:ext cx="95337" cy="10211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lowchart: Connector 85"/>
            <p:cNvSpPr/>
            <p:nvPr/>
          </p:nvSpPr>
          <p:spPr>
            <a:xfrm>
              <a:off x="5057685" y="4220980"/>
              <a:ext cx="95337" cy="10211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lowchart: Connector 86"/>
            <p:cNvSpPr/>
            <p:nvPr/>
          </p:nvSpPr>
          <p:spPr>
            <a:xfrm>
              <a:off x="4770620" y="4488073"/>
              <a:ext cx="95337" cy="10211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lowchart: Connector 95"/>
            <p:cNvSpPr/>
            <p:nvPr/>
          </p:nvSpPr>
          <p:spPr>
            <a:xfrm>
              <a:off x="5384983" y="3916180"/>
              <a:ext cx="95337" cy="10211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lowchart: Connector 97"/>
            <p:cNvSpPr/>
            <p:nvPr/>
          </p:nvSpPr>
          <p:spPr>
            <a:xfrm>
              <a:off x="5719763" y="3352800"/>
              <a:ext cx="95337" cy="10211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lowchart: Connector 99"/>
            <p:cNvSpPr/>
            <p:nvPr/>
          </p:nvSpPr>
          <p:spPr>
            <a:xfrm>
              <a:off x="6100763" y="2438400"/>
              <a:ext cx="95337" cy="10211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lowchart: Connector 101"/>
            <p:cNvSpPr/>
            <p:nvPr/>
          </p:nvSpPr>
          <p:spPr>
            <a:xfrm>
              <a:off x="6477000" y="2209800"/>
              <a:ext cx="95337" cy="10211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lowchart: Connector 103"/>
            <p:cNvSpPr/>
            <p:nvPr/>
          </p:nvSpPr>
          <p:spPr>
            <a:xfrm>
              <a:off x="6862763" y="2819400"/>
              <a:ext cx="95337" cy="10211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lowchart: Connector 105"/>
            <p:cNvSpPr/>
            <p:nvPr/>
          </p:nvSpPr>
          <p:spPr>
            <a:xfrm>
              <a:off x="7192780" y="2992102"/>
              <a:ext cx="95337" cy="10211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lowchart: Connector 107"/>
            <p:cNvSpPr/>
            <p:nvPr/>
          </p:nvSpPr>
          <p:spPr>
            <a:xfrm>
              <a:off x="7543800" y="2650760"/>
              <a:ext cx="95337" cy="10211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lowchart: Connector 109"/>
            <p:cNvSpPr/>
            <p:nvPr/>
          </p:nvSpPr>
          <p:spPr>
            <a:xfrm>
              <a:off x="7885843" y="2408420"/>
              <a:ext cx="95337" cy="10211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7" name="Straight Arrow Connector 116"/>
          <p:cNvCxnSpPr/>
          <p:nvPr/>
        </p:nvCxnSpPr>
        <p:spPr>
          <a:xfrm flipV="1">
            <a:off x="1356610" y="2662774"/>
            <a:ext cx="345251" cy="17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76200" y="2662774"/>
            <a:ext cx="345251" cy="17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8768769" y="2632794"/>
            <a:ext cx="345251" cy="17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 flipV="1">
            <a:off x="7534579" y="2648260"/>
            <a:ext cx="345251" cy="17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5202359" y="2649510"/>
            <a:ext cx="2326451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10800000">
            <a:off x="1722621" y="2664976"/>
            <a:ext cx="2484621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41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Simple approach calculates the area of a series of rectangles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Error accumulates if there is a bias in the measurement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9</a:t>
            </a:r>
            <a:endParaRPr lang="en-US"/>
          </a:p>
        </p:txBody>
      </p:sp>
      <p:pic>
        <p:nvPicPr>
          <p:cNvPr id="8" name="Picture 7" descr="rand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505200"/>
            <a:ext cx="3886200" cy="2914650"/>
          </a:xfrm>
          <a:prstGeom prst="rect">
            <a:avLst/>
          </a:prstGeom>
        </p:spPr>
      </p:pic>
      <p:sp>
        <p:nvSpPr>
          <p:cNvPr id="9" name="Flowchart: Connector 8"/>
          <p:cNvSpPr/>
          <p:nvPr/>
        </p:nvSpPr>
        <p:spPr>
          <a:xfrm>
            <a:off x="838200" y="5155682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/>
          <p:cNvSpPr/>
          <p:nvPr/>
        </p:nvSpPr>
        <p:spPr>
          <a:xfrm>
            <a:off x="1141609" y="4798656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1511039" y="4772738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871574" y="4743450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2195426" y="3986213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5400000" flipH="1" flipV="1">
            <a:off x="453494" y="5664659"/>
            <a:ext cx="8722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1" idx="4"/>
          </p:cNvCxnSpPr>
          <p:nvPr/>
        </p:nvCxnSpPr>
        <p:spPr>
          <a:xfrm rot="16200000" flipV="1">
            <a:off x="592339" y="5497714"/>
            <a:ext cx="1199987" cy="61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3" idx="4"/>
          </p:cNvCxnSpPr>
          <p:nvPr/>
        </p:nvCxnSpPr>
        <p:spPr>
          <a:xfrm rot="16200000" flipV="1">
            <a:off x="945741" y="5487824"/>
            <a:ext cx="1230677" cy="47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1274871" y="5456414"/>
            <a:ext cx="129822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V="1">
            <a:off x="1252163" y="5084027"/>
            <a:ext cx="2015251" cy="238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904959" y="5200650"/>
            <a:ext cx="285663" cy="60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238337" y="4837374"/>
            <a:ext cx="285663" cy="60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600200" y="4813559"/>
            <a:ext cx="285663" cy="60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962148" y="4784981"/>
            <a:ext cx="285663" cy="60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238463" y="4022989"/>
            <a:ext cx="285663" cy="60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onnector 44"/>
          <p:cNvSpPr/>
          <p:nvPr/>
        </p:nvSpPr>
        <p:spPr>
          <a:xfrm>
            <a:off x="2204952" y="4743450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1143000" y="5157783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2495548" y="3981450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rot="16200000" flipV="1">
            <a:off x="1551268" y="5065991"/>
            <a:ext cx="2031482" cy="475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random with bi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3543300"/>
            <a:ext cx="3810000" cy="28575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F6799-CD89-4287-BDF7-612361CA039F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06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  <p:bldP spid="18" grpId="0" animBg="1"/>
      <p:bldP spid="45" grpId="0" animBg="1"/>
      <p:bldP spid="46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Simple approach calculates the slope between two points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886200" cy="4590288"/>
          </a:xfrm>
        </p:spPr>
        <p:txBody>
          <a:bodyPr/>
          <a:lstStyle/>
          <a:p>
            <a:r>
              <a:rPr lang="en-US" dirty="0" smtClean="0"/>
              <a:t>Large error when noisy measurements are differentiated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9</a:t>
            </a:r>
            <a:endParaRPr lang="en-US" dirty="0"/>
          </a:p>
        </p:txBody>
      </p:sp>
      <p:pic>
        <p:nvPicPr>
          <p:cNvPr id="7" name="Picture 6" descr="rand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3505200"/>
            <a:ext cx="3886200" cy="2914650"/>
          </a:xfrm>
          <a:prstGeom prst="rect">
            <a:avLst/>
          </a:prstGeom>
        </p:spPr>
      </p:pic>
      <p:pic>
        <p:nvPicPr>
          <p:cNvPr id="8" name="Picture 7" descr="random with noi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1773" y="3458980"/>
            <a:ext cx="4024027" cy="3018020"/>
          </a:xfrm>
          <a:prstGeom prst="rect">
            <a:avLst/>
          </a:prstGeom>
        </p:spPr>
      </p:pic>
      <p:sp>
        <p:nvSpPr>
          <p:cNvPr id="10" name="Flowchart: Connector 9"/>
          <p:cNvSpPr/>
          <p:nvPr/>
        </p:nvSpPr>
        <p:spPr>
          <a:xfrm>
            <a:off x="609600" y="5155682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>
            <a:stCxn id="10" idx="7"/>
            <a:endCxn id="12" idx="3"/>
          </p:cNvCxnSpPr>
          <p:nvPr/>
        </p:nvCxnSpPr>
        <p:spPr>
          <a:xfrm rot="5400000" flipH="1" flipV="1">
            <a:off x="666564" y="4910230"/>
            <a:ext cx="284818" cy="2359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913009" y="4798656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2" idx="6"/>
            <a:endCxn id="14" idx="2"/>
          </p:cNvCxnSpPr>
          <p:nvPr/>
        </p:nvCxnSpPr>
        <p:spPr>
          <a:xfrm flipV="1">
            <a:off x="1008346" y="4823797"/>
            <a:ext cx="274093" cy="25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/>
          <p:cNvSpPr/>
          <p:nvPr/>
        </p:nvSpPr>
        <p:spPr>
          <a:xfrm>
            <a:off x="1282439" y="4772738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4" idx="6"/>
            <a:endCxn id="16" idx="2"/>
          </p:cNvCxnSpPr>
          <p:nvPr/>
        </p:nvCxnSpPr>
        <p:spPr>
          <a:xfrm>
            <a:off x="1377776" y="4823797"/>
            <a:ext cx="222424" cy="25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/>
          <p:cNvSpPr/>
          <p:nvPr/>
        </p:nvSpPr>
        <p:spPr>
          <a:xfrm>
            <a:off x="1600200" y="4798656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1752600" y="4493856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6" idx="7"/>
            <a:endCxn id="17" idx="3"/>
          </p:cNvCxnSpPr>
          <p:nvPr/>
        </p:nvCxnSpPr>
        <p:spPr>
          <a:xfrm rot="5400000" flipH="1" flipV="1">
            <a:off x="1607772" y="4654822"/>
            <a:ext cx="232592" cy="849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1876337" y="4170004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7" idx="0"/>
            <a:endCxn id="19" idx="3"/>
          </p:cNvCxnSpPr>
          <p:nvPr/>
        </p:nvCxnSpPr>
        <p:spPr>
          <a:xfrm rot="5400000" flipH="1" flipV="1">
            <a:off x="1726940" y="4330497"/>
            <a:ext cx="236689" cy="900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F6799-CD89-4287-BDF7-612361CA039F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624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6" grpId="0" animBg="1"/>
      <p:bldP spid="17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and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3562350"/>
            <a:ext cx="3886200" cy="2914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to Digital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 analog signal is sampled at discrete intervals of time and is held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Can introduce time lag and quantization error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9</a:t>
            </a:r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685800" y="5212832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/>
          <p:cNvSpPr/>
          <p:nvPr/>
        </p:nvSpPr>
        <p:spPr>
          <a:xfrm>
            <a:off x="979684" y="4874856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4" name="Flowchart: Connector 13"/>
          <p:cNvSpPr/>
          <p:nvPr/>
        </p:nvSpPr>
        <p:spPr>
          <a:xfrm>
            <a:off x="1257300" y="4752975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1533525" y="4953000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1828800" y="4551006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2114463" y="3962400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752559" y="5257800"/>
            <a:ext cx="285663" cy="60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028700" y="4918334"/>
            <a:ext cx="285663" cy="60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295400" y="4800600"/>
            <a:ext cx="285663" cy="60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590675" y="4991100"/>
            <a:ext cx="285663" cy="60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876512" y="4600575"/>
            <a:ext cx="285663" cy="60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162175" y="4010025"/>
            <a:ext cx="285663" cy="60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876300" y="5095875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1238250" y="48387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6" idx="4"/>
          </p:cNvCxnSpPr>
          <p:nvPr/>
        </p:nvCxnSpPr>
        <p:spPr>
          <a:xfrm rot="16200000" flipH="1">
            <a:off x="1453913" y="4927837"/>
            <a:ext cx="254518" cy="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 flipV="1">
            <a:off x="1656400" y="4771030"/>
            <a:ext cx="430569" cy="9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9" idx="4"/>
          </p:cNvCxnSpPr>
          <p:nvPr/>
        </p:nvCxnSpPr>
        <p:spPr>
          <a:xfrm rot="16200000" flipH="1">
            <a:off x="1894125" y="4332524"/>
            <a:ext cx="536057" cy="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1857332" y="4600575"/>
            <a:ext cx="1162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Connector 45"/>
          <p:cNvSpPr/>
          <p:nvPr/>
        </p:nvSpPr>
        <p:spPr>
          <a:xfrm>
            <a:off x="2390775" y="5165558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46" descr="quantization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7293" y="3581400"/>
            <a:ext cx="3858507" cy="2895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F6799-CD89-4287-BDF7-612361CA039F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524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6" grpId="0" animBg="1"/>
      <p:bldP spid="17" grpId="0" animBg="1"/>
      <p:bldP spid="19" grpId="0" animBg="1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Electromagnetic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Like many sensors, some actuators employ electromagnetic induction</a:t>
            </a:r>
          </a:p>
          <a:p>
            <a:endParaRPr lang="en-US" sz="2400" dirty="0" smtClean="0"/>
          </a:p>
          <a:p>
            <a:r>
              <a:rPr lang="en-US" sz="2800" dirty="0" smtClean="0"/>
              <a:t>Converts electricity into force/torque</a:t>
            </a:r>
          </a:p>
          <a:p>
            <a:endParaRPr lang="en-US" sz="2400" dirty="0" smtClean="0"/>
          </a:p>
          <a:p>
            <a:r>
              <a:rPr lang="en-US" sz="2800" dirty="0" smtClean="0"/>
              <a:t>Examples: solenoids, speakers, electric motors</a:t>
            </a:r>
          </a:p>
          <a:p>
            <a:endParaRPr lang="en-US" sz="2400" dirty="0" smtClean="0"/>
          </a:p>
          <a:p>
            <a:r>
              <a:rPr lang="en-US" sz="2800" u="sng" dirty="0" smtClean="0"/>
              <a:t>Lorentz’s law</a:t>
            </a:r>
            <a:r>
              <a:rPr lang="en-US" sz="2800" dirty="0" smtClean="0"/>
              <a:t>: A current carrying conductor in a magnetic field generates a force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85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Solenoid Actuator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4563172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Current through coil generates a magnetic field (Ampere’s law)</a:t>
            </a:r>
            <a:endParaRPr lang="en-US" sz="2400" dirty="0" smtClean="0"/>
          </a:p>
          <a:p>
            <a:r>
              <a:rPr lang="en-US" sz="2800" dirty="0" smtClean="0"/>
              <a:t>Magnetic field imparts a force on the iron core</a:t>
            </a:r>
          </a:p>
          <a:p>
            <a:r>
              <a:rPr lang="en-US" sz="2800" dirty="0" smtClean="0"/>
              <a:t>Spring return</a:t>
            </a:r>
            <a:endParaRPr lang="en-US" sz="2400" dirty="0" smtClean="0"/>
          </a:p>
          <a:p>
            <a:r>
              <a:rPr lang="en-US" sz="2800" dirty="0" smtClean="0"/>
              <a:t>Examples include valves and switches, like a car starter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9</a:t>
            </a:r>
            <a:endParaRPr lang="en-US" dirty="0"/>
          </a:p>
        </p:txBody>
      </p:sp>
      <p:sp>
        <p:nvSpPr>
          <p:cNvPr id="10" name="Oval 51"/>
          <p:cNvSpPr>
            <a:spLocks noChangeArrowheads="1"/>
          </p:cNvSpPr>
          <p:nvPr/>
        </p:nvSpPr>
        <p:spPr bwMode="auto">
          <a:xfrm>
            <a:off x="6389687" y="2222500"/>
            <a:ext cx="914400" cy="293528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52"/>
          <p:cNvSpPr>
            <a:spLocks noChangeArrowheads="1"/>
          </p:cNvSpPr>
          <p:nvPr/>
        </p:nvSpPr>
        <p:spPr bwMode="auto">
          <a:xfrm>
            <a:off x="7227887" y="2222500"/>
            <a:ext cx="914400" cy="293528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53"/>
          <p:cNvSpPr>
            <a:spLocks noChangeArrowheads="1"/>
          </p:cNvSpPr>
          <p:nvPr/>
        </p:nvSpPr>
        <p:spPr bwMode="auto">
          <a:xfrm>
            <a:off x="7227887" y="2492375"/>
            <a:ext cx="685800" cy="2513012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54"/>
          <p:cNvSpPr>
            <a:spLocks noChangeArrowheads="1"/>
          </p:cNvSpPr>
          <p:nvPr/>
        </p:nvSpPr>
        <p:spPr bwMode="auto">
          <a:xfrm>
            <a:off x="6618287" y="2492375"/>
            <a:ext cx="685800" cy="2513012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55"/>
          <p:cNvSpPr>
            <a:spLocks noChangeArrowheads="1"/>
          </p:cNvSpPr>
          <p:nvPr/>
        </p:nvSpPr>
        <p:spPr bwMode="auto">
          <a:xfrm>
            <a:off x="6999287" y="2849562"/>
            <a:ext cx="533400" cy="1447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56"/>
          <p:cNvSpPr>
            <a:spLocks noChangeShapeType="1"/>
          </p:cNvSpPr>
          <p:nvPr/>
        </p:nvSpPr>
        <p:spPr bwMode="auto">
          <a:xfrm>
            <a:off x="6923087" y="3633787"/>
            <a:ext cx="685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57"/>
          <p:cNvSpPr>
            <a:spLocks noChangeShapeType="1"/>
          </p:cNvSpPr>
          <p:nvPr/>
        </p:nvSpPr>
        <p:spPr bwMode="auto">
          <a:xfrm>
            <a:off x="6923087" y="3786187"/>
            <a:ext cx="685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58"/>
          <p:cNvSpPr>
            <a:spLocks noChangeShapeType="1"/>
          </p:cNvSpPr>
          <p:nvPr/>
        </p:nvSpPr>
        <p:spPr bwMode="auto">
          <a:xfrm>
            <a:off x="6923087" y="3938587"/>
            <a:ext cx="685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59"/>
          <p:cNvSpPr>
            <a:spLocks noChangeShapeType="1"/>
          </p:cNvSpPr>
          <p:nvPr/>
        </p:nvSpPr>
        <p:spPr bwMode="auto">
          <a:xfrm>
            <a:off x="6923087" y="4090987"/>
            <a:ext cx="685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60"/>
          <p:cNvSpPr>
            <a:spLocks noChangeShapeType="1"/>
          </p:cNvSpPr>
          <p:nvPr/>
        </p:nvSpPr>
        <p:spPr bwMode="auto">
          <a:xfrm>
            <a:off x="6923087" y="4243387"/>
            <a:ext cx="685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61"/>
          <p:cNvSpPr>
            <a:spLocks noChangeShapeType="1"/>
          </p:cNvSpPr>
          <p:nvPr/>
        </p:nvSpPr>
        <p:spPr bwMode="auto">
          <a:xfrm>
            <a:off x="6923087" y="4395787"/>
            <a:ext cx="685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62"/>
          <p:cNvSpPr>
            <a:spLocks noChangeShapeType="1"/>
          </p:cNvSpPr>
          <p:nvPr/>
        </p:nvSpPr>
        <p:spPr bwMode="auto">
          <a:xfrm>
            <a:off x="6923087" y="4548187"/>
            <a:ext cx="685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63"/>
          <p:cNvSpPr>
            <a:spLocks noChangeShapeType="1"/>
          </p:cNvSpPr>
          <p:nvPr/>
        </p:nvSpPr>
        <p:spPr bwMode="auto">
          <a:xfrm flipH="1">
            <a:off x="5703887" y="4681537"/>
            <a:ext cx="1892300" cy="19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Oval 64"/>
          <p:cNvSpPr>
            <a:spLocks noChangeArrowheads="1"/>
          </p:cNvSpPr>
          <p:nvPr/>
        </p:nvSpPr>
        <p:spPr bwMode="auto">
          <a:xfrm>
            <a:off x="5322887" y="3709987"/>
            <a:ext cx="762000" cy="762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65"/>
          <p:cNvSpPr>
            <a:spLocks noChangeShapeType="1"/>
          </p:cNvSpPr>
          <p:nvPr/>
        </p:nvSpPr>
        <p:spPr bwMode="auto">
          <a:xfrm>
            <a:off x="5703887" y="3862387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66"/>
          <p:cNvSpPr>
            <a:spLocks noChangeShapeType="1"/>
          </p:cNvSpPr>
          <p:nvPr/>
        </p:nvSpPr>
        <p:spPr bwMode="auto">
          <a:xfrm>
            <a:off x="5627687" y="3938587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67"/>
          <p:cNvSpPr>
            <a:spLocks noChangeShapeType="1"/>
          </p:cNvSpPr>
          <p:nvPr/>
        </p:nvSpPr>
        <p:spPr bwMode="auto">
          <a:xfrm>
            <a:off x="5627687" y="4319587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68"/>
          <p:cNvSpPr>
            <a:spLocks noChangeShapeType="1"/>
          </p:cNvSpPr>
          <p:nvPr/>
        </p:nvSpPr>
        <p:spPr bwMode="auto">
          <a:xfrm flipH="1">
            <a:off x="5703887" y="4471987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Line 69"/>
          <p:cNvSpPr>
            <a:spLocks noChangeShapeType="1"/>
          </p:cNvSpPr>
          <p:nvPr/>
        </p:nvSpPr>
        <p:spPr bwMode="auto">
          <a:xfrm flipH="1">
            <a:off x="5703887" y="3481387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Line 70"/>
          <p:cNvSpPr>
            <a:spLocks noChangeShapeType="1"/>
          </p:cNvSpPr>
          <p:nvPr/>
        </p:nvSpPr>
        <p:spPr bwMode="auto">
          <a:xfrm flipH="1">
            <a:off x="5703887" y="3298825"/>
            <a:ext cx="201613" cy="182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71"/>
          <p:cNvSpPr>
            <a:spLocks noChangeShapeType="1"/>
          </p:cNvSpPr>
          <p:nvPr/>
        </p:nvSpPr>
        <p:spPr bwMode="auto">
          <a:xfrm>
            <a:off x="6923087" y="3481387"/>
            <a:ext cx="685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Text Box 77"/>
          <p:cNvSpPr txBox="1">
            <a:spLocks noChangeArrowheads="1"/>
          </p:cNvSpPr>
          <p:nvPr/>
        </p:nvSpPr>
        <p:spPr bwMode="auto">
          <a:xfrm>
            <a:off x="4800600" y="3822700"/>
            <a:ext cx="4347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200" i="1" dirty="0" smtClean="0">
                <a:cs typeface="Times New Roman" pitchFamily="18" charset="0"/>
              </a:rPr>
              <a:t>V</a:t>
            </a:r>
            <a:endParaRPr lang="en-US" sz="3200" i="1" dirty="0">
              <a:cs typeface="Times New Roman" pitchFamily="18" charset="0"/>
            </a:endParaRPr>
          </a:p>
        </p:txBody>
      </p:sp>
      <p:sp>
        <p:nvSpPr>
          <p:cNvPr id="32" name="Line 87"/>
          <p:cNvSpPr>
            <a:spLocks noChangeShapeType="1"/>
          </p:cNvSpPr>
          <p:nvPr/>
        </p:nvSpPr>
        <p:spPr bwMode="auto">
          <a:xfrm flipH="1">
            <a:off x="5983287" y="3490912"/>
            <a:ext cx="987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Oval 111"/>
          <p:cNvSpPr>
            <a:spLocks noChangeArrowheads="1"/>
          </p:cNvSpPr>
          <p:nvPr/>
        </p:nvSpPr>
        <p:spPr bwMode="auto">
          <a:xfrm>
            <a:off x="7173912" y="4297362"/>
            <a:ext cx="192088" cy="153988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112"/>
          <p:cNvSpPr>
            <a:spLocks noChangeArrowheads="1"/>
          </p:cNvSpPr>
          <p:nvPr/>
        </p:nvSpPr>
        <p:spPr bwMode="auto">
          <a:xfrm>
            <a:off x="7173912" y="4451350"/>
            <a:ext cx="192088" cy="153987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113"/>
          <p:cNvSpPr>
            <a:spLocks noChangeArrowheads="1"/>
          </p:cNvSpPr>
          <p:nvPr/>
        </p:nvSpPr>
        <p:spPr bwMode="auto">
          <a:xfrm>
            <a:off x="7173912" y="4603750"/>
            <a:ext cx="192088" cy="153987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14"/>
          <p:cNvSpPr>
            <a:spLocks noChangeArrowheads="1"/>
          </p:cNvSpPr>
          <p:nvPr/>
        </p:nvSpPr>
        <p:spPr bwMode="auto">
          <a:xfrm>
            <a:off x="7173912" y="4757737"/>
            <a:ext cx="192088" cy="153988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15"/>
          <p:cNvSpPr>
            <a:spLocks noChangeArrowheads="1"/>
          </p:cNvSpPr>
          <p:nvPr/>
        </p:nvSpPr>
        <p:spPr bwMode="auto">
          <a:xfrm>
            <a:off x="7173912" y="4911725"/>
            <a:ext cx="192088" cy="153987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16"/>
          <p:cNvSpPr>
            <a:spLocks noChangeArrowheads="1"/>
          </p:cNvSpPr>
          <p:nvPr/>
        </p:nvSpPr>
        <p:spPr bwMode="auto">
          <a:xfrm>
            <a:off x="7173912" y="5064125"/>
            <a:ext cx="192088" cy="153987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17"/>
          <p:cNvSpPr>
            <a:spLocks noChangeShapeType="1"/>
          </p:cNvSpPr>
          <p:nvPr/>
        </p:nvSpPr>
        <p:spPr bwMode="auto">
          <a:xfrm>
            <a:off x="7019925" y="5219700"/>
            <a:ext cx="46037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Line 121"/>
          <p:cNvSpPr>
            <a:spLocks noChangeShapeType="1"/>
          </p:cNvSpPr>
          <p:nvPr/>
        </p:nvSpPr>
        <p:spPr bwMode="auto">
          <a:xfrm flipH="1">
            <a:off x="7250112" y="5219700"/>
            <a:ext cx="76200" cy="1143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Line 122"/>
          <p:cNvSpPr>
            <a:spLocks noChangeShapeType="1"/>
          </p:cNvSpPr>
          <p:nvPr/>
        </p:nvSpPr>
        <p:spPr bwMode="auto">
          <a:xfrm flipH="1">
            <a:off x="7366000" y="5219700"/>
            <a:ext cx="76200" cy="1143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Freeform 140"/>
          <p:cNvSpPr>
            <a:spLocks/>
          </p:cNvSpPr>
          <p:nvPr/>
        </p:nvSpPr>
        <p:spPr bwMode="auto">
          <a:xfrm>
            <a:off x="5637212" y="3259137"/>
            <a:ext cx="268288" cy="346075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73" y="24"/>
              </a:cxn>
              <a:cxn ang="0">
                <a:pos x="145" y="169"/>
              </a:cxn>
            </a:cxnLst>
            <a:rect l="0" t="0" r="r" b="b"/>
            <a:pathLst>
              <a:path w="145" h="169">
                <a:moveTo>
                  <a:pt x="0" y="24"/>
                </a:moveTo>
                <a:cubicBezTo>
                  <a:pt x="24" y="12"/>
                  <a:pt x="49" y="0"/>
                  <a:pt x="73" y="24"/>
                </a:cubicBezTo>
                <a:cubicBezTo>
                  <a:pt x="97" y="48"/>
                  <a:pt x="133" y="145"/>
                  <a:pt x="145" y="16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63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7620000" cy="5105399"/>
          </a:xfrm>
        </p:spPr>
        <p:txBody>
          <a:bodyPr>
            <a:noAutofit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Current </a:t>
            </a:r>
            <a:r>
              <a:rPr lang="en-US" sz="2800" dirty="0" smtClean="0"/>
              <a:t>moving through a magnetic field induces a force</a:t>
            </a:r>
          </a:p>
          <a:p>
            <a:endParaRPr lang="en-US" sz="1400" dirty="0" smtClean="0"/>
          </a:p>
          <a:p>
            <a:r>
              <a:rPr lang="en-US" sz="2800" dirty="0" smtClean="0"/>
              <a:t>Parts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Stator: </a:t>
            </a:r>
            <a:r>
              <a:rPr lang="en-US" sz="2400" dirty="0" smtClean="0"/>
              <a:t>stationary part (includes the magnet)</a:t>
            </a:r>
          </a:p>
          <a:p>
            <a:pPr lvl="1"/>
            <a:r>
              <a:rPr lang="en-US" sz="2400" dirty="0" smtClean="0"/>
              <a:t>Rotor: rotating part (wire coil)</a:t>
            </a:r>
          </a:p>
          <a:p>
            <a:pPr lvl="1"/>
            <a:r>
              <a:rPr lang="en-US" sz="2400" dirty="0" err="1" smtClean="0"/>
              <a:t>Commutator</a:t>
            </a:r>
            <a:r>
              <a:rPr lang="en-US" sz="2400" dirty="0" smtClean="0"/>
              <a:t>: half rings that connect to the current source through brushes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9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322300"/>
              </p:ext>
            </p:extLst>
          </p:nvPr>
        </p:nvGraphicFramePr>
        <p:xfrm>
          <a:off x="3429000" y="3635375"/>
          <a:ext cx="14462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9" name="Equation" r:id="rId4" imgW="609480" imgH="215640" progId="Equation.DSMT4">
                  <p:embed/>
                </p:oleObj>
              </mc:Choice>
              <mc:Fallback>
                <p:oleObj name="Equation" r:id="rId4" imgW="609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635375"/>
                        <a:ext cx="144621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5" t="17486" r="25738" b="34208"/>
          <a:stretch/>
        </p:blipFill>
        <p:spPr>
          <a:xfrm>
            <a:off x="3361929" y="152400"/>
            <a:ext cx="5020071" cy="283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1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Motor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600" dirty="0" smtClean="0"/>
              <a:t>Multiple coils and multiple magnetic pairs ensure current carrying wire near magnet for higher proportion of time</a:t>
            </a:r>
          </a:p>
          <a:p>
            <a:r>
              <a:rPr lang="en-US" sz="2600" dirty="0" smtClean="0"/>
              <a:t>Armature wrapped around iron core so that magnetic field doesn’t have to cross a large air gap</a:t>
            </a:r>
            <a:endParaRPr lang="en-US" sz="2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9</a:t>
            </a:r>
            <a:endParaRPr lang="en-US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37"/>
          <a:stretch/>
        </p:blipFill>
        <p:spPr bwMode="auto">
          <a:xfrm>
            <a:off x="885721" y="2181644"/>
            <a:ext cx="3063328" cy="330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F6799-CD89-4287-BDF7-612361CA039F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3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8229600" cy="4525963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800" dirty="0" smtClean="0"/>
              <a:t>Two approaches to DC motor control (                )</a:t>
            </a:r>
          </a:p>
          <a:p>
            <a:pPr indent="0">
              <a:buNone/>
            </a:pPr>
            <a:r>
              <a:rPr lang="en-US" sz="2800" dirty="0" smtClean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u="sng" dirty="0" smtClean="0"/>
              <a:t>Armature control</a:t>
            </a:r>
            <a:r>
              <a:rPr lang="en-US" sz="2800" dirty="0" smtClean="0"/>
              <a:t>: change torque by changing current in the armature (rotor)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800" u="sng" dirty="0" smtClean="0"/>
              <a:t>Field control</a:t>
            </a:r>
            <a:r>
              <a:rPr lang="en-US" sz="2800" dirty="0" smtClean="0"/>
              <a:t>: change torque by changing the strength of the magnetic field (by changing current through an electromagnet)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9</a:t>
            </a:r>
            <a:endParaRPr lang="en-US" dirty="0"/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260960"/>
              </p:ext>
            </p:extLst>
          </p:nvPr>
        </p:nvGraphicFramePr>
        <p:xfrm>
          <a:off x="6477000" y="1600200"/>
          <a:ext cx="14462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3" name="Equation" r:id="rId4" imgW="609480" imgH="215640" progId="Equation.DSMT4">
                  <p:embed/>
                </p:oleObj>
              </mc:Choice>
              <mc:Fallback>
                <p:oleObj name="Equation" r:id="rId4" imgW="609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600200"/>
                        <a:ext cx="144621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49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Modeling in the Laplace Domain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Idea: model circuits directly in terms of Laplace transformed equations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1200" dirty="0" smtClean="0"/>
          </a:p>
          <a:p>
            <a:r>
              <a:rPr lang="en-US" sz="3000" dirty="0" smtClean="0"/>
              <a:t>Complex impedance is treated like resistance</a:t>
            </a:r>
          </a:p>
          <a:p>
            <a:pPr lvl="1"/>
            <a:r>
              <a:rPr lang="en-US" sz="2400" dirty="0" smtClean="0"/>
              <a:t>Ohm’s law</a:t>
            </a:r>
          </a:p>
          <a:p>
            <a:pPr lvl="1"/>
            <a:r>
              <a:rPr lang="en-US" sz="2400" dirty="0" smtClean="0"/>
              <a:t>Equivalent components in series and parallel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9</a:t>
            </a:r>
            <a:endParaRPr lang="en-US" dirty="0"/>
          </a:p>
        </p:txBody>
      </p:sp>
      <p:graphicFrame>
        <p:nvGraphicFramePr>
          <p:cNvPr id="2078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698019"/>
              </p:ext>
            </p:extLst>
          </p:nvPr>
        </p:nvGraphicFramePr>
        <p:xfrm>
          <a:off x="1905000" y="2743200"/>
          <a:ext cx="43783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6" name="Equation" r:id="rId4" imgW="2145960" imgH="419040" progId="Equation.DSMT4">
                  <p:embed/>
                </p:oleObj>
              </mc:Choice>
              <mc:Fallback>
                <p:oleObj name="Equation" r:id="rId4" imgW="2145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43200"/>
                        <a:ext cx="437832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55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620000" cy="4525963"/>
          </a:xfrm>
        </p:spPr>
        <p:txBody>
          <a:bodyPr/>
          <a:lstStyle/>
          <a:p>
            <a:r>
              <a:rPr lang="en-US" sz="2800" dirty="0" smtClean="0"/>
              <a:t>Armature-controlled DC motor model</a:t>
            </a:r>
          </a:p>
          <a:p>
            <a:pPr lvl="1"/>
            <a:r>
              <a:rPr lang="en-US" sz="2800" dirty="0" smtClean="0"/>
              <a:t>Model resistance and inductance of the coil as lumped parameters</a:t>
            </a:r>
          </a:p>
          <a:p>
            <a:pPr lvl="1"/>
            <a:r>
              <a:rPr lang="en-US" sz="2800" dirty="0" smtClean="0"/>
              <a:t>Same with mechanical inertia and friction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65192" y="5003800"/>
            <a:ext cx="30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i="1" dirty="0" smtClean="0">
                <a:solidFill>
                  <a:schemeClr val="bg1">
                    <a:lumMod val="50000"/>
                  </a:schemeClr>
                </a:solidFill>
              </a:rPr>
              <a:t>θ</a:t>
            </a:r>
            <a:endParaRPr lang="en-US" sz="1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" name="Picture 19" descr="Armature Motor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736340"/>
            <a:ext cx="5105400" cy="289306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81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486400" y="4984230"/>
            <a:ext cx="2514600" cy="1371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15000" y="3397770"/>
            <a:ext cx="2514600" cy="1371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51620" y="1828800"/>
            <a:ext cx="2590800" cy="1371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Modeling in the Laplace Domain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Resistors: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Capacitors: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Inductors: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9</a:t>
            </a:r>
            <a:endParaRPr lang="en-US" dirty="0"/>
          </a:p>
        </p:txBody>
      </p:sp>
      <p:graphicFrame>
        <p:nvGraphicFramePr>
          <p:cNvPr id="208898" name="Object 2"/>
          <p:cNvGraphicFramePr>
            <a:graphicFrameLocks noChangeAspect="1"/>
          </p:cNvGraphicFramePr>
          <p:nvPr/>
        </p:nvGraphicFramePr>
        <p:xfrm>
          <a:off x="838200" y="2278856"/>
          <a:ext cx="15049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22" name="Equation" r:id="rId4" imgW="634680" imgH="203040" progId="Equation.DSMT4">
                  <p:embed/>
                </p:oleObj>
              </mc:Choice>
              <mc:Fallback>
                <p:oleObj name="Equation" r:id="rId4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78856"/>
                        <a:ext cx="150495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3" name="Object 7"/>
          <p:cNvGraphicFramePr>
            <a:graphicFrameLocks noChangeAspect="1"/>
          </p:cNvGraphicFramePr>
          <p:nvPr/>
        </p:nvGraphicFramePr>
        <p:xfrm>
          <a:off x="838200" y="3662883"/>
          <a:ext cx="20923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23" name="Equation" r:id="rId6" imgW="952200" imgH="393480" progId="Equation.DSMT4">
                  <p:embed/>
                </p:oleObj>
              </mc:Choice>
              <mc:Fallback>
                <p:oleObj name="Equation" r:id="rId6" imgW="952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62883"/>
                        <a:ext cx="209232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5" name="Object 9"/>
          <p:cNvGraphicFramePr>
            <a:graphicFrameLocks noChangeAspect="1"/>
          </p:cNvGraphicFramePr>
          <p:nvPr/>
        </p:nvGraphicFramePr>
        <p:xfrm>
          <a:off x="838200" y="5231880"/>
          <a:ext cx="17383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24" name="Equation" r:id="rId8" imgW="761760" imgH="393480" progId="Equation.DSMT4">
                  <p:embed/>
                </p:oleObj>
              </mc:Choice>
              <mc:Fallback>
                <p:oleObj name="Equation" r:id="rId8" imgW="761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231880"/>
                        <a:ext cx="173831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6" name="Object 10"/>
          <p:cNvGraphicFramePr>
            <a:graphicFrameLocks noChangeAspect="1"/>
          </p:cNvGraphicFramePr>
          <p:nvPr/>
        </p:nvGraphicFramePr>
        <p:xfrm>
          <a:off x="4724400" y="2028031"/>
          <a:ext cx="289242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25" name="Equation" r:id="rId10" imgW="1218960" imgH="419040" progId="Equation.DSMT4">
                  <p:embed/>
                </p:oleObj>
              </mc:Choice>
              <mc:Fallback>
                <p:oleObj name="Equation" r:id="rId10" imgW="1218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028031"/>
                        <a:ext cx="289242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7" name="Object 11"/>
          <p:cNvGraphicFramePr>
            <a:graphicFrameLocks noChangeAspect="1"/>
          </p:cNvGraphicFramePr>
          <p:nvPr/>
        </p:nvGraphicFramePr>
        <p:xfrm>
          <a:off x="2362200" y="2278856"/>
          <a:ext cx="24098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26" name="Equation" r:id="rId12" imgW="1015920" imgH="203040" progId="Equation.DSMT4">
                  <p:embed/>
                </p:oleObj>
              </mc:Choice>
              <mc:Fallback>
                <p:oleObj name="Equation" r:id="rId12" imgW="1015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78856"/>
                        <a:ext cx="24098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8" name="Object 12"/>
          <p:cNvGraphicFramePr>
            <a:graphicFrameLocks noChangeAspect="1"/>
          </p:cNvGraphicFramePr>
          <p:nvPr/>
        </p:nvGraphicFramePr>
        <p:xfrm>
          <a:off x="5334000" y="3635101"/>
          <a:ext cx="2873375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27" name="Equation" r:id="rId14" imgW="1307880" imgH="419040" progId="Equation.DSMT4">
                  <p:embed/>
                </p:oleObj>
              </mc:Choice>
              <mc:Fallback>
                <p:oleObj name="Equation" r:id="rId14" imgW="1307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635101"/>
                        <a:ext cx="2873375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9" name="Object 13"/>
          <p:cNvGraphicFramePr>
            <a:graphicFrameLocks noChangeAspect="1"/>
          </p:cNvGraphicFramePr>
          <p:nvPr/>
        </p:nvGraphicFramePr>
        <p:xfrm>
          <a:off x="2895600" y="3662089"/>
          <a:ext cx="2398713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28" name="Equation" r:id="rId16" imgW="1091880" imgH="393480" progId="Equation.DSMT4">
                  <p:embed/>
                </p:oleObj>
              </mc:Choice>
              <mc:Fallback>
                <p:oleObj name="Equation" r:id="rId16" imgW="1091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662089"/>
                        <a:ext cx="2398713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10" name="Object 14"/>
          <p:cNvGraphicFramePr>
            <a:graphicFrameLocks noChangeAspect="1"/>
          </p:cNvGraphicFramePr>
          <p:nvPr/>
        </p:nvGraphicFramePr>
        <p:xfrm>
          <a:off x="5027613" y="5204099"/>
          <a:ext cx="2897187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29" name="Equation" r:id="rId18" imgW="1269720" imgH="419040" progId="Equation.DSMT4">
                  <p:embed/>
                </p:oleObj>
              </mc:Choice>
              <mc:Fallback>
                <p:oleObj name="Equation" r:id="rId18" imgW="1269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5204099"/>
                        <a:ext cx="2897187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11" name="Object 15"/>
          <p:cNvGraphicFramePr>
            <a:graphicFrameLocks noChangeAspect="1"/>
          </p:cNvGraphicFramePr>
          <p:nvPr/>
        </p:nvGraphicFramePr>
        <p:xfrm>
          <a:off x="2546350" y="5445125"/>
          <a:ext cx="24066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30" name="Equation" r:id="rId20" imgW="1054080" imgH="203040" progId="Equation.DSMT4">
                  <p:embed/>
                </p:oleObj>
              </mc:Choice>
              <mc:Fallback>
                <p:oleObj name="Equation" r:id="rId20" imgW="1054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5445125"/>
                        <a:ext cx="24066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54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/>
          <a:lstStyle/>
          <a:p>
            <a:r>
              <a:rPr lang="en-US" sz="2800" dirty="0" smtClean="0"/>
              <a:t>Find the transfer function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0" t="14422" r="6353" b="17541"/>
          <a:stretch/>
        </p:blipFill>
        <p:spPr>
          <a:xfrm>
            <a:off x="228600" y="2667000"/>
            <a:ext cx="5739787" cy="35253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47800" y="2667000"/>
            <a:ext cx="762000" cy="91440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36800" y="3251199"/>
            <a:ext cx="762000" cy="117849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36800" y="4572000"/>
            <a:ext cx="762000" cy="76200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98900" y="4010599"/>
            <a:ext cx="762000" cy="76200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47800" y="2667000"/>
            <a:ext cx="7620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72992" y="3200400"/>
            <a:ext cx="889307" cy="220980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35200" y="3136900"/>
            <a:ext cx="2514600" cy="23622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0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 (</a:t>
            </a:r>
            <a:r>
              <a:rPr lang="en-US" u="sng" dirty="0" err="1" smtClean="0"/>
              <a:t>con’t</a:t>
            </a:r>
            <a:r>
              <a:rPr lang="en-US" u="sng" dirty="0" smtClean="0"/>
              <a:t>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839200" cy="5257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Note: this approach is only valid if initial conditions are zero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5" t="12344" r="31015" b="37573"/>
          <a:stretch/>
        </p:blipFill>
        <p:spPr>
          <a:xfrm>
            <a:off x="0" y="1600199"/>
            <a:ext cx="4640856" cy="29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9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of Cascaded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two loops separately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16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06"/>
          <a:stretch/>
        </p:blipFill>
        <p:spPr>
          <a:xfrm>
            <a:off x="883179" y="1447800"/>
            <a:ext cx="6660621" cy="344804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8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of Cascaded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2800" dirty="0" smtClean="0"/>
              <a:t>Consider the two loops separately</a:t>
            </a:r>
          </a:p>
          <a:p>
            <a:endParaRPr lang="en-US" sz="2800" dirty="0" smtClean="0"/>
          </a:p>
          <a:p>
            <a:pPr>
              <a:buNone/>
            </a:pPr>
            <a:endParaRPr lang="en-US" sz="5400" dirty="0" smtClean="0"/>
          </a:p>
          <a:p>
            <a:r>
              <a:rPr lang="en-US" sz="2800" dirty="0" smtClean="0"/>
              <a:t>Note that</a:t>
            </a:r>
          </a:p>
          <a:p>
            <a:endParaRPr lang="en-US" sz="2000" dirty="0" smtClean="0"/>
          </a:p>
          <a:p>
            <a:r>
              <a:rPr lang="en-US" sz="2800" dirty="0" smtClean="0"/>
              <a:t>The second loop loads the first loop</a:t>
            </a:r>
          </a:p>
          <a:p>
            <a:pPr lvl="1"/>
            <a:r>
              <a:rPr lang="en-US" sz="2400" dirty="0" smtClean="0"/>
              <a:t>Can add an isolating amplifier to decouple</a:t>
            </a:r>
          </a:p>
          <a:p>
            <a:r>
              <a:rPr lang="en-US" sz="2800" dirty="0" smtClean="0"/>
              <a:t>This is addressed by some simulation software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2297668"/>
            <a:ext cx="78258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i="1" baseline="-25000" dirty="0" err="1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sz="2400" i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</a:rPr>
              <a:t>)</a:t>
            </a:r>
            <a:endParaRPr lang="en-US"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2438400"/>
            <a:ext cx="1219200" cy="609600"/>
          </a:xfrm>
          <a:prstGeom prst="rect">
            <a:avLst/>
          </a:prstGeom>
          <a:noFill/>
          <a:ln w="1905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aseline="-250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>
            <a:off x="1600200" y="2743200"/>
            <a:ext cx="914400" cy="1588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3733800" y="2743200"/>
            <a:ext cx="903064" cy="1588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648200" y="2438400"/>
            <a:ext cx="1219200" cy="609600"/>
          </a:xfrm>
          <a:prstGeom prst="rect">
            <a:avLst/>
          </a:prstGeom>
          <a:noFill/>
          <a:ln w="1905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aseline="-250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5867400" y="2743200"/>
            <a:ext cx="903064" cy="1588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0" y="2281535"/>
            <a:ext cx="78899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i="1" baseline="-25000" dirty="0" err="1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sz="2400" i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</a:rPr>
              <a:t>)</a:t>
            </a:r>
            <a:endParaRPr lang="en-US"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3600" y="2281535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i="1" baseline="-25000" dirty="0" err="1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sz="2400" i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</a:rPr>
              <a:t>)</a:t>
            </a:r>
            <a:endParaRPr lang="en-US"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graphicFrame>
        <p:nvGraphicFramePr>
          <p:cNvPr id="20992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085375"/>
              </p:ext>
            </p:extLst>
          </p:nvPr>
        </p:nvGraphicFramePr>
        <p:xfrm>
          <a:off x="2817813" y="3425825"/>
          <a:ext cx="28670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4" name="Equation" r:id="rId4" imgW="1218960" imgH="431640" progId="Equation.DSMT4">
                  <p:embed/>
                </p:oleObj>
              </mc:Choice>
              <mc:Fallback>
                <p:oleObj name="Equation" r:id="rId4" imgW="1218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3425825"/>
                        <a:ext cx="286702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639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228600" y="3962400"/>
            <a:ext cx="8763000" cy="2514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dirty="0" smtClean="0"/>
              <a:t>Electromechanical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600200"/>
            <a:ext cx="8305800" cy="4525963"/>
          </a:xfrm>
        </p:spPr>
        <p:txBody>
          <a:bodyPr/>
          <a:lstStyle/>
          <a:p>
            <a:r>
              <a:rPr lang="en-US" sz="2800" dirty="0" smtClean="0"/>
              <a:t>Most control systems (including automobiles) include electrical and mechanical components</a:t>
            </a:r>
          </a:p>
          <a:p>
            <a:r>
              <a:rPr lang="en-US" sz="2800" dirty="0" smtClean="0"/>
              <a:t>Need components that convert between the domains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971800" y="4419600"/>
            <a:ext cx="12192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123868" y="4419600"/>
            <a:ext cx="1048332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Actuator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6858000" y="4419600"/>
            <a:ext cx="11430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Plant</a:t>
            </a:r>
            <a:endParaRPr lang="en-US" sz="1600" dirty="0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2419932" y="4724400"/>
            <a:ext cx="551868" cy="1588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72532" y="4724400"/>
            <a:ext cx="932868" cy="1588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6172200" y="4724400"/>
            <a:ext cx="685800" cy="1588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</p:cNvCxnSpPr>
          <p:nvPr/>
        </p:nvCxnSpPr>
        <p:spPr>
          <a:xfrm>
            <a:off x="8001000" y="4724400"/>
            <a:ext cx="609600" cy="1588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10201" y="4800600"/>
            <a:ext cx="85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voltage</a:t>
            </a:r>
            <a:endParaRPr lang="en-US" sz="16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63839" y="435506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U</a:t>
            </a:r>
            <a:endParaRPr lang="en-US" sz="1600" baseline="-25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28250" y="4724400"/>
            <a:ext cx="726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speed</a:t>
            </a:r>
            <a:endParaRPr lang="en-US" sz="1600" dirty="0"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00600" y="5562600"/>
            <a:ext cx="16764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Sensor</a:t>
            </a:r>
            <a:endParaRPr lang="en-US" sz="1600" dirty="0"/>
          </a:p>
        </p:txBody>
      </p:sp>
      <p:cxnSp>
        <p:nvCxnSpPr>
          <p:cNvPr id="24" name="Elbow Connector 23"/>
          <p:cNvCxnSpPr>
            <a:stCxn id="9" idx="3"/>
            <a:endCxn id="23" idx="3"/>
          </p:cNvCxnSpPr>
          <p:nvPr/>
        </p:nvCxnSpPr>
        <p:spPr>
          <a:xfrm flipH="1">
            <a:off x="6477000" y="4724400"/>
            <a:ext cx="1524000" cy="1143000"/>
          </a:xfrm>
          <a:prstGeom prst="bentConnector3">
            <a:avLst>
              <a:gd name="adj1" fmla="val -15000"/>
            </a:avLst>
          </a:prstGeom>
          <a:ln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Summing Junction 24"/>
          <p:cNvSpPr/>
          <p:nvPr/>
        </p:nvSpPr>
        <p:spPr>
          <a:xfrm>
            <a:off x="2514600" y="4648200"/>
            <a:ext cx="155448" cy="155448"/>
          </a:xfrm>
          <a:prstGeom prst="flowChartSummingJunction">
            <a:avLst/>
          </a:prstGeom>
          <a:solidFill>
            <a:schemeClr val="accent4"/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2282793" y="4343400"/>
            <a:ext cx="325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+</a:t>
            </a:r>
            <a:endParaRPr lang="en-US" sz="1600" baseline="-25000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31584" y="4659868"/>
            <a:ext cx="2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-</a:t>
            </a:r>
            <a:endParaRPr lang="en-US" sz="1600" baseline="-25000" dirty="0">
              <a:latin typeface="+mn-lt"/>
            </a:endParaRPr>
          </a:p>
        </p:txBody>
      </p:sp>
      <p:cxnSp>
        <p:nvCxnSpPr>
          <p:cNvPr id="28" name="Shape 27"/>
          <p:cNvCxnSpPr>
            <a:stCxn id="23" idx="1"/>
            <a:endCxn id="25" idx="4"/>
          </p:cNvCxnSpPr>
          <p:nvPr/>
        </p:nvCxnSpPr>
        <p:spPr>
          <a:xfrm rot="10800000">
            <a:off x="2592324" y="4803648"/>
            <a:ext cx="2208276" cy="1063752"/>
          </a:xfrm>
          <a:prstGeom prst="bentConnector2">
            <a:avLst/>
          </a:prstGeom>
          <a:ln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8" idx="3"/>
            <a:endCxn id="25" idx="2"/>
          </p:cNvCxnSpPr>
          <p:nvPr/>
        </p:nvCxnSpPr>
        <p:spPr>
          <a:xfrm>
            <a:off x="2133600" y="4724400"/>
            <a:ext cx="381000" cy="1524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08661" y="434340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55556" y="4343400"/>
            <a:ext cx="492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E</a:t>
            </a:r>
            <a:endParaRPr lang="en-US" sz="1600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03057" y="4267200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Y</a:t>
            </a:r>
            <a:endParaRPr lang="en-US" sz="1600" dirty="0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5164" y="3581400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 smtClean="0">
                <a:latin typeface="+mn-lt"/>
              </a:rPr>
              <a:t>Example:</a:t>
            </a:r>
            <a:endParaRPr lang="en-US" sz="2000" u="sng" dirty="0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66810" y="5498068"/>
            <a:ext cx="85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voltage</a:t>
            </a:r>
            <a:endParaRPr lang="en-US" sz="1600" dirty="0"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20355" y="4724400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torque</a:t>
            </a:r>
            <a:endParaRPr lang="en-US" sz="1600" dirty="0">
              <a:latin typeface="+mn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14400" y="4419600"/>
            <a:ext cx="12192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Transducer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790269" y="5117068"/>
            <a:ext cx="85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voltage</a:t>
            </a:r>
            <a:endParaRPr lang="en-US" sz="1600" dirty="0">
              <a:latin typeface="+mn-lt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04800" y="4724400"/>
            <a:ext cx="609600" cy="1588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31031" y="4695670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angle</a:t>
            </a:r>
            <a:endParaRPr lang="en-US" sz="1600" dirty="0"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36229" y="3581400"/>
            <a:ext cx="1938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mechanical domain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24000" y="4038600"/>
            <a:ext cx="4114800" cy="2286000"/>
          </a:xfrm>
          <a:prstGeom prst="rect">
            <a:avLst/>
          </a:prstGeom>
          <a:solidFill>
            <a:schemeClr val="accent6">
              <a:lumMod val="20000"/>
              <a:lumOff val="80000"/>
              <a:alpha val="28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7" name="TextBox 56"/>
          <p:cNvSpPr txBox="1"/>
          <p:nvPr/>
        </p:nvSpPr>
        <p:spPr>
          <a:xfrm>
            <a:off x="2585821" y="3974068"/>
            <a:ext cx="1725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electrical domain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193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Electromechanical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077200" cy="5029199"/>
          </a:xfrm>
        </p:spPr>
        <p:txBody>
          <a:bodyPr>
            <a:normAutofit fontScale="92500"/>
          </a:bodyPr>
          <a:lstStyle/>
          <a:p>
            <a:r>
              <a:rPr lang="en-US" sz="2800" u="sng" dirty="0" smtClean="0"/>
              <a:t>Sensors/Transducers: </a:t>
            </a:r>
          </a:p>
          <a:p>
            <a:pPr>
              <a:buNone/>
            </a:pPr>
            <a:r>
              <a:rPr lang="en-US" sz="2800" dirty="0" smtClean="0"/>
              <a:t>	often convert mechanical quantities into electrical ones</a:t>
            </a:r>
          </a:p>
          <a:p>
            <a:pPr lvl="1"/>
            <a:r>
              <a:rPr lang="en-US" sz="2400" dirty="0" smtClean="0"/>
              <a:t>Piezoelectric materials produce charge when deformed</a:t>
            </a:r>
          </a:p>
          <a:p>
            <a:pPr lvl="1">
              <a:buNone/>
            </a:pPr>
            <a:r>
              <a:rPr lang="en-US" sz="2400" dirty="0" smtClean="0"/>
              <a:t>	(ex: accelerometer, microphone, load cell, etc.)</a:t>
            </a:r>
            <a:endParaRPr lang="en-US" sz="2000" dirty="0" smtClean="0"/>
          </a:p>
          <a:p>
            <a:pPr lvl="1"/>
            <a:r>
              <a:rPr lang="en-US" sz="2400" dirty="0" smtClean="0"/>
              <a:t>Electrical properties of many materials change with temperature, deformation, etc.</a:t>
            </a:r>
          </a:p>
          <a:p>
            <a:pPr lvl="1">
              <a:buNone/>
            </a:pPr>
            <a:r>
              <a:rPr lang="en-US" sz="2400" dirty="0" smtClean="0"/>
              <a:t>	(ex: </a:t>
            </a:r>
            <a:r>
              <a:rPr lang="en-US" sz="2400" dirty="0" err="1" smtClean="0"/>
              <a:t>thermistor</a:t>
            </a:r>
            <a:r>
              <a:rPr lang="en-US" sz="2400" dirty="0" smtClean="0"/>
              <a:t>, pressure transducer, strain gage)</a:t>
            </a:r>
          </a:p>
          <a:p>
            <a:pPr lvl="1"/>
            <a:r>
              <a:rPr lang="en-US" sz="2400" dirty="0" smtClean="0"/>
              <a:t>Motion of a conductor through a magnetic field can induce an </a:t>
            </a:r>
            <a:r>
              <a:rPr lang="en-US" sz="2400" dirty="0" err="1" smtClean="0"/>
              <a:t>emf</a:t>
            </a:r>
            <a:r>
              <a:rPr lang="en-US" sz="2400" dirty="0" smtClean="0"/>
              <a:t> (ex: LVDT, resolver)</a:t>
            </a:r>
          </a:p>
          <a:p>
            <a:pPr lvl="1"/>
            <a:r>
              <a:rPr lang="en-US" sz="2400" dirty="0" smtClean="0"/>
              <a:t>Special materials produce charge in response to light (digital camera, optical encoder)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1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DM_Theme (2)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DM Theme">
  <a:themeElements>
    <a:clrScheme name="UDM">
      <a:dk1>
        <a:srgbClr val="1E447C"/>
      </a:dk1>
      <a:lt1>
        <a:srgbClr val="F2F6FC"/>
      </a:lt1>
      <a:dk2>
        <a:srgbClr val="265397"/>
      </a:dk2>
      <a:lt2>
        <a:srgbClr val="98B7E5"/>
      </a:lt2>
      <a:accent1>
        <a:srgbClr val="C00000"/>
      </a:accent1>
      <a:accent2>
        <a:srgbClr val="6678F5"/>
      </a:accent2>
      <a:accent3>
        <a:srgbClr val="666666"/>
      </a:accent3>
      <a:accent4>
        <a:srgbClr val="B0B0B0"/>
      </a:accent4>
      <a:accent5>
        <a:srgbClr val="FFC993"/>
      </a:accent5>
      <a:accent6>
        <a:srgbClr val="5488D4"/>
      </a:accent6>
      <a:hlink>
        <a:srgbClr val="F47A00"/>
      </a:hlink>
      <a:folHlink>
        <a:srgbClr val="246C24"/>
      </a:folHlink>
    </a:clrScheme>
    <a:fontScheme name="UDM Theme">
      <a:majorFont>
        <a:latin typeface="Segoe UI Light"/>
        <a:ea typeface=""/>
        <a:cs typeface=""/>
      </a:majorFont>
      <a:minorFont>
        <a:latin typeface="Lao UI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UDM_Theme (2)</Template>
  <TotalTime>17342</TotalTime>
  <Words>976</Words>
  <Application>Microsoft Office PowerPoint</Application>
  <PresentationFormat>On-screen Show (4:3)</PresentationFormat>
  <Paragraphs>276</Paragraphs>
  <Slides>20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UDM_Theme (2)</vt:lpstr>
      <vt:lpstr>UDM Theme</vt:lpstr>
      <vt:lpstr>Equation</vt:lpstr>
      <vt:lpstr>Lecture 9:  Modeling Electromechanical Systems</vt:lpstr>
      <vt:lpstr>Modeling in the Laplace Domain</vt:lpstr>
      <vt:lpstr>Modeling in the Laplace Domain</vt:lpstr>
      <vt:lpstr>Example</vt:lpstr>
      <vt:lpstr>Example (con’t)</vt:lpstr>
      <vt:lpstr>Loading of Cascaded Elements</vt:lpstr>
      <vt:lpstr>Loading of Cascaded Elements</vt:lpstr>
      <vt:lpstr>Electromechanical Systems</vt:lpstr>
      <vt:lpstr>Electromechanical Systems</vt:lpstr>
      <vt:lpstr>The Measuring System </vt:lpstr>
      <vt:lpstr>The Measuring System</vt:lpstr>
      <vt:lpstr>Numerical Integration</vt:lpstr>
      <vt:lpstr>Numerical Differentiation</vt:lpstr>
      <vt:lpstr>Analog to Digital Conversion</vt:lpstr>
      <vt:lpstr>Electromagnetic Induction</vt:lpstr>
      <vt:lpstr>Solenoid Actuator</vt:lpstr>
      <vt:lpstr>DC Motor</vt:lpstr>
      <vt:lpstr>DC Motor</vt:lpstr>
      <vt:lpstr>DC Motor</vt:lpstr>
      <vt:lpstr>DC Motor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Administratr</dc:creator>
  <cp:lastModifiedBy>Richard Hill</cp:lastModifiedBy>
  <cp:revision>173</cp:revision>
  <dcterms:created xsi:type="dcterms:W3CDTF">2012-12-20T22:15:23Z</dcterms:created>
  <dcterms:modified xsi:type="dcterms:W3CDTF">2014-10-29T18:42:57Z</dcterms:modified>
</cp:coreProperties>
</file>