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6" r:id="rId2"/>
  </p:sldMasterIdLst>
  <p:notesMasterIdLst>
    <p:notesMasterId r:id="rId46"/>
  </p:notesMasterIdLst>
  <p:sldIdLst>
    <p:sldId id="356" r:id="rId3"/>
    <p:sldId id="398" r:id="rId4"/>
    <p:sldId id="399" r:id="rId5"/>
    <p:sldId id="400" r:id="rId6"/>
    <p:sldId id="401" r:id="rId7"/>
    <p:sldId id="402" r:id="rId8"/>
    <p:sldId id="403" r:id="rId9"/>
    <p:sldId id="389" r:id="rId10"/>
    <p:sldId id="391" r:id="rId11"/>
    <p:sldId id="392" r:id="rId12"/>
    <p:sldId id="393" r:id="rId13"/>
    <p:sldId id="395" r:id="rId14"/>
    <p:sldId id="396" r:id="rId15"/>
    <p:sldId id="397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32" r:id="rId41"/>
    <p:sldId id="428" r:id="rId42"/>
    <p:sldId id="429" r:id="rId43"/>
    <p:sldId id="430" r:id="rId44"/>
    <p:sldId id="431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95" d="100"/>
          <a:sy n="95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88" units="1/in"/>
          <inkml:channelProperty channel="Y" name="resolution" value="2540.07788" units="1/in"/>
          <inkml:channelProperty channel="F" name="resolution" value="INF" units="1/dev"/>
        </inkml:channelProperties>
      </inkml:inkSource>
      <inkml:timestamp xml:id="ts0" timeString="2013-02-21T19:40:06.051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0 1 3,'17'1'1,"-2"-3"-5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4-02-13T17:19:35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BD0258F-6D95-46CC-9AB1-BD1C399B5815}" emma:medium="tactile" emma:mode="ink">
          <msink:context xmlns:msink="http://schemas.microsoft.com/ink/2010/main" type="writingRegion" rotatedBoundingBox="21514,17630 22274,17630 22274,18892 21514,18892"/>
        </emma:interpretation>
      </emma:emma>
    </inkml:annotationXML>
    <inkml:traceGroup>
      <inkml:annotationXML>
        <emma:emma xmlns:emma="http://www.w3.org/2003/04/emma" version="1.0">
          <emma:interpretation id="{464F354E-C2CD-4C06-9946-74C6AFED616A}" emma:medium="tactile" emma:mode="ink">
            <msink:context xmlns:msink="http://schemas.microsoft.com/ink/2010/main" type="paragraph" rotatedBoundingBox="21514,17630 22274,17630 22274,18892 21514,18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DF8B95-A519-414A-A657-EE2C310291AC}" emma:medium="tactile" emma:mode="ink">
              <msink:context xmlns:msink="http://schemas.microsoft.com/ink/2010/main" type="line" rotatedBoundingBox="21514,17630 22274,17630 22274,18892 21514,18892"/>
            </emma:interpretation>
          </emma:emma>
        </inkml:annotationXML>
        <inkml:traceGroup>
          <inkml:annotationXML>
            <emma:emma xmlns:emma="http://www.w3.org/2003/04/emma" version="1.0">
              <emma:interpretation id="{7BEF4C2C-77FD-4F01-AE11-581BEA963AA1}" emma:medium="tactile" emma:mode="ink">
                <msink:context xmlns:msink="http://schemas.microsoft.com/ink/2010/main" type="inkWord" rotatedBoundingBox="21514,18879 22159,17580 22355,17678 21709,18977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21514 18880 0,'0'0'0,"0"0"0,0 0 0,0 0 0,0 0 0,0 0 0,0 0 0,0 0 0,0 0 0,0 0 0,0 0 0,0 0 0,0 0 0,0 0 0,159 12 0,-159-12 0,0 0 0,0 0 0,0 0 0,85-12 0,-85 12 0,0 0 0,0 0 0,0 0 0,0 0 0,0 0 0,0 0 0,0 0 0</inkml:trace>
          <inkml:trace contextRef="#ctx0" brushRef="#br0" timeOffset="15356.878">22259 17630 0,'0'0'0,"0"0"0,0 0 0,0 0 0,0 0 0,0 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4-02-13T17:19:30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0EB9F50-F714-4E4D-8ACC-D63F4A74C846}" emma:medium="tactile" emma:mode="ink">
          <msink:context xmlns:msink="http://schemas.microsoft.com/ink/2010/main" type="writingRegion" rotatedBoundingBox="22971,18836 24033,17186 24565,17528 23503,19179"/>
        </emma:interpretation>
      </emma:emma>
    </inkml:annotationXML>
    <inkml:traceGroup>
      <inkml:annotationXML>
        <emma:emma xmlns:emma="http://www.w3.org/2003/04/emma" version="1.0">
          <emma:interpretation id="{51D53B02-A2BE-4D7F-B27E-2A16268A2883}" emma:medium="tactile" emma:mode="ink">
            <msink:context xmlns:msink="http://schemas.microsoft.com/ink/2010/main" type="paragraph" rotatedBoundingBox="22971,18836 24033,17186 24565,17528 23503,191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903383-8EC4-4C9F-8266-10643385579C}" emma:medium="tactile" emma:mode="ink">
              <msink:context xmlns:msink="http://schemas.microsoft.com/ink/2010/main" type="line" rotatedBoundingBox="22971,18836 24033,17186 24565,17528 23503,19179"/>
            </emma:interpretation>
          </emma:emma>
        </inkml:annotationXML>
        <inkml:traceGroup>
          <inkml:annotationXML>
            <emma:emma xmlns:emma="http://www.w3.org/2003/04/emma" version="1.0">
              <emma:interpretation id="{A422E20D-BBEA-438E-9A28-6F6ABC07C415}" emma:medium="tactile" emma:mode="ink">
                <msink:context xmlns:msink="http://schemas.microsoft.com/ink/2010/main" type="inkWord" rotatedBoundingBox="23718,18499 23912,18197 24069,18298 23875,18600"/>
              </emma:interpretation>
              <emma:one-of disjunction-type="recognition" id="oneOf0">
                <emma:interpretation id="interp0" emma:lang="en-US" emma:confidence="0">
                  <emma:literal>....</emma:literal>
                </emma:interpretation>
                <emma:interpretation id="interp1" emma:lang="en-US" emma:confidence="0">
                  <emma:literal>...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r...</emma:literal>
                </emma:interpretation>
                <emma:interpretation id="interp4" emma:lang="en-US" emma:confidence="0">
                  <emma:literal>s...</emma:literal>
                </emma:interpretation>
              </emma:one-of>
            </emma:emma>
          </inkml:annotationXML>
          <inkml:trace contextRef="#ctx0" brushRef="#br0">23723 18492 0,'0'0'0,"0"0"0,0 0 0,0 0 0,0 0 0,0 0 0</inkml:trace>
          <inkml:trace contextRef="#ctx0" brushRef="#br0" timeOffset="14245.8148">24053 18298 0,'0'0'0</inkml:trace>
          <inkml:trace contextRef="#ctx0" brushRef="#br0" timeOffset="12737.7286">23077 18905 0,'0'0'0,"12"-37"0,-12 37 0,0 0 0,0 0 0,0 0 0,0 0 0,0 0 0,0 0 0,0 0 0,0 0 0,0 0 0,36-37 0,-36 37 0,0 0 0,0 0 0,38-12 0,-38 12 0,0 0 0,36-49 0,-36 49 0</inkml:trace>
          <inkml:trace contextRef="#ctx0" brushRef="#br0" timeOffset="12889.7373">24029 17193 0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9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are underneath</a:t>
            </a:r>
          </a:p>
          <a:p>
            <a:endParaRPr lang="en-US" dirty="0" smtClean="0"/>
          </a:p>
          <a:p>
            <a:r>
              <a:rPr lang="en-US" dirty="0" smtClean="0"/>
              <a:t>Make sure to include</a:t>
            </a:r>
            <a:r>
              <a:rPr lang="en-US" baseline="0" dirty="0" smtClean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are underneath</a:t>
            </a:r>
          </a:p>
          <a:p>
            <a:endParaRPr lang="en-US" dirty="0" smtClean="0"/>
          </a:p>
          <a:p>
            <a:r>
              <a:rPr lang="en-US" dirty="0" smtClean="0"/>
              <a:t>Make sure to include</a:t>
            </a:r>
            <a:r>
              <a:rPr lang="en-US" baseline="0" dirty="0" smtClean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are underneath</a:t>
            </a:r>
          </a:p>
          <a:p>
            <a:endParaRPr lang="en-US" dirty="0" smtClean="0"/>
          </a:p>
          <a:p>
            <a:r>
              <a:rPr lang="en-US" dirty="0" smtClean="0"/>
              <a:t>Make sure to include</a:t>
            </a:r>
            <a:r>
              <a:rPr lang="en-US" baseline="0" dirty="0" smtClean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3F9BA5-6096-498A-ADF0-52586E5A2B7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7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</a:t>
            </a:r>
            <a:r>
              <a:rPr lang="en-US" baseline="0" dirty="0" smtClean="0"/>
              <a:t> systems can be approximated well by first or second order systems (even if they are actually higher order)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impulse is a shock test, like a car suspension going over a bump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step is like a driver just slamming on the accelerator or brake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ramp is a steady acceleration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Sinusoids of different frequencies can be used to understand the response of a system to complicated inputs made of lots of frequencies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2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Mentioned earlier, empirical derivation of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first order because</a:t>
            </a:r>
            <a:r>
              <a:rPr lang="en-US" baseline="0" dirty="0" smtClean="0"/>
              <a:t> the differential equation has only a first derivative and the transfer function has a single pole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389</a:t>
            </a:r>
            <a:r>
              <a:rPr lang="en-US" baseline="0" dirty="0" smtClean="0"/>
              <a:t> from Ogata … try to tie to automotive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1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homogenous and particular solution, relation to poles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6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</a:t>
            </a:r>
            <a:r>
              <a:rPr lang="en-US" baseline="0" dirty="0" smtClean="0"/>
              <a:t> value, t=0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 value, t approaches infinity, can see why k is called steady state gain, DC gain … could also find using the initial value theorem or final value theorem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Steady state tends to be related to the forcing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8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68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do we need to be true for a system’s response to be stable? If less than zero, if equal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2E9919-62EC-42D3-851F-970B5B42F92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6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Car suspension example, driveline example … resonance!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0D8D23-9B83-4796-A367-1B60B6BB601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Same requirement for linear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0B453D-DA55-4DAA-B3FF-D7D7EE5EDF8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Variables different than in previous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Often the contribution of the inductance is small compared to the contribution of the resistance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look at from the perspective of different inputs, outputs (torque control, speed control)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Control often achieved with PWM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Slope</a:t>
            </a:r>
            <a:r>
              <a:rPr lang="en-US" baseline="0" dirty="0" smtClean="0"/>
              <a:t> is constant, intercept changes with applied voltage, gives some indication of how control can be achieved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metric units K and Kb have the same units and are equal</a:t>
            </a:r>
          </a:p>
          <a:p>
            <a:endParaRPr lang="en-US" dirty="0" smtClean="0"/>
          </a:p>
          <a:p>
            <a:r>
              <a:rPr lang="en-US" dirty="0" smtClean="0"/>
              <a:t>In practice</a:t>
            </a:r>
            <a:r>
              <a:rPr lang="en-US" baseline="0" dirty="0" smtClean="0"/>
              <a:t> the maximum torque is limited, otherwise the currents would be extremely high and would damage the motor … though can operate above the rated limit for short amounts of time … won’t overheat if done only in short bursts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Spur gear</a:t>
            </a:r>
          </a:p>
          <a:p>
            <a:r>
              <a:rPr lang="en-US" dirty="0" smtClean="0"/>
              <a:t>Bevel</a:t>
            </a:r>
            <a:r>
              <a:rPr lang="en-US" baseline="0" dirty="0" smtClean="0"/>
              <a:t> gear</a:t>
            </a:r>
          </a:p>
          <a:p>
            <a:r>
              <a:rPr lang="en-US" baseline="0" dirty="0" smtClean="0"/>
              <a:t>Rack and pinion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Kinematic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9" Type="http://schemas.openxmlformats.org/officeDocument/2006/relationships/image" Target="../media/image5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8" Type="http://schemas.openxmlformats.org/officeDocument/2006/relationships/customXml" Target="../ink/ink3.xml"/><Relationship Id="rId57" Type="http://schemas.openxmlformats.org/officeDocument/2006/relationships/image" Target="../media/image57.emf"/><Relationship Id="rId60" Type="http://schemas.openxmlformats.org/officeDocument/2006/relationships/image" Target="../media/image2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3.wmf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5.gi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gif"/><Relationship Id="rId11" Type="http://schemas.openxmlformats.org/officeDocument/2006/relationships/image" Target="../media/image59.wmf"/><Relationship Id="rId5" Type="http://schemas.openxmlformats.org/officeDocument/2006/relationships/image" Target="../media/image63.gi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62.gif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69.wmf"/><Relationship Id="rId10" Type="http://schemas.openxmlformats.org/officeDocument/2006/relationships/image" Target="../media/image72.jpe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7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gif"/><Relationship Id="rId5" Type="http://schemas.openxmlformats.org/officeDocument/2006/relationships/image" Target="../media/image77.wmf"/><Relationship Id="rId4" Type="http://schemas.openxmlformats.org/officeDocument/2006/relationships/oleObject" Target="../embeddings/oleObject4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gif"/><Relationship Id="rId5" Type="http://schemas.openxmlformats.org/officeDocument/2006/relationships/image" Target="../media/image79.wmf"/><Relationship Id="rId4" Type="http://schemas.openxmlformats.org/officeDocument/2006/relationships/oleObject" Target="../embeddings/oleObject4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34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10" Type="http://schemas.openxmlformats.org/officeDocument/2006/relationships/image" Target="../media/image15.gi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543800" cy="4525963"/>
          </a:xfrm>
        </p:spPr>
        <p:txBody>
          <a:bodyPr/>
          <a:lstStyle/>
          <a:p>
            <a:endParaRPr lang="en-US" sz="10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Modeling of DC motors</a:t>
            </a:r>
          </a:p>
          <a:p>
            <a:pPr marL="857250" indent="-514350">
              <a:buFont typeface="+mj-lt"/>
              <a:buAutoNum type="arabicPeriod"/>
            </a:pPr>
            <a:endParaRPr lang="en-US" sz="2800" dirty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Transmitting and </a:t>
            </a:r>
            <a:r>
              <a:rPr lang="en-US" sz="2800" dirty="0"/>
              <a:t>c</a:t>
            </a:r>
            <a:r>
              <a:rPr lang="en-US" sz="2800" dirty="0" smtClean="0"/>
              <a:t>onverting motion (gear trains)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Lecture 10: DC Motors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5" t="17486" r="25738" b="34208"/>
          <a:stretch/>
        </p:blipFill>
        <p:spPr>
          <a:xfrm>
            <a:off x="3657600" y="3505200"/>
            <a:ext cx="4480810" cy="253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Gear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800" dirty="0" smtClean="0"/>
              <a:t>Furthermore, if friction losses are neglected, then the transmitted power is unchanged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11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     which leads to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2800" dirty="0" smtClean="0"/>
              <a:t>	tradeoff between speed and torque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1149350" y="2590800"/>
          <a:ext cx="19700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8"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590800"/>
                        <a:ext cx="19700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041400" y="3886200"/>
          <a:ext cx="2463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9" name="Equation" r:id="rId6" imgW="888840" imgH="431640" progId="Equation.DSMT4">
                  <p:embed/>
                </p:oleObj>
              </mc:Choice>
              <mc:Fallback>
                <p:oleObj name="Equation" r:id="rId6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886200"/>
                        <a:ext cx="2463800" cy="11636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gears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33669" y="2133600"/>
            <a:ext cx="4733364" cy="3657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0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Gear Train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85900" y="2703512"/>
            <a:ext cx="762000" cy="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900" y="2246312"/>
            <a:ext cx="0" cy="91440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47900" y="3541712"/>
            <a:ext cx="1143000" cy="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90900" y="3084512"/>
            <a:ext cx="0" cy="91440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47900" y="3313112"/>
            <a:ext cx="0" cy="45720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87067" y="4390694"/>
            <a:ext cx="762000" cy="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81356" y="4109108"/>
            <a:ext cx="0" cy="60960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5105" name="Object 1"/>
          <p:cNvGraphicFramePr>
            <a:graphicFrameLocks noChangeAspect="1"/>
          </p:cNvGraphicFramePr>
          <p:nvPr/>
        </p:nvGraphicFramePr>
        <p:xfrm>
          <a:off x="2369812" y="2502208"/>
          <a:ext cx="39784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14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812" y="2502208"/>
                        <a:ext cx="39784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1689100" y="3313112"/>
          <a:ext cx="449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15" name="Equation" r:id="rId6" imgW="215640" imgH="228600" progId="Equation.DSMT4">
                  <p:embed/>
                </p:oleObj>
              </mc:Choice>
              <mc:Fallback>
                <p:oleObj name="Equation" r:id="rId6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313112"/>
                        <a:ext cx="4492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3425825" y="3328987"/>
          <a:ext cx="422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16"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3328987"/>
                        <a:ext cx="422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2895600" y="4191000"/>
          <a:ext cx="449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17" name="Equation" r:id="rId10" imgW="215640" imgH="228600" progId="Equation.DSMT4">
                  <p:embed/>
                </p:oleObj>
              </mc:Choice>
              <mc:Fallback>
                <p:oleObj name="Equation" r:id="rId10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4492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 27"/>
          <p:cNvSpPr/>
          <p:nvPr/>
        </p:nvSpPr>
        <p:spPr>
          <a:xfrm>
            <a:off x="1750596" y="2156464"/>
            <a:ext cx="168442" cy="1066800"/>
          </a:xfrm>
          <a:custGeom>
            <a:avLst/>
            <a:gdLst>
              <a:gd name="connsiteX0" fmla="*/ 473528 w 473528"/>
              <a:gd name="connsiteY0" fmla="*/ 1796143 h 1796143"/>
              <a:gd name="connsiteX1" fmla="*/ 16328 w 473528"/>
              <a:gd name="connsiteY1" fmla="*/ 979714 h 1796143"/>
              <a:gd name="connsiteX2" fmla="*/ 375557 w 473528"/>
              <a:gd name="connsiteY2" fmla="*/ 0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28" h="1796143">
                <a:moveTo>
                  <a:pt x="473528" y="1796143"/>
                </a:moveTo>
                <a:cubicBezTo>
                  <a:pt x="253092" y="1537607"/>
                  <a:pt x="32657" y="1279071"/>
                  <a:pt x="16328" y="979714"/>
                </a:cubicBezTo>
                <a:cubicBezTo>
                  <a:pt x="0" y="680357"/>
                  <a:pt x="187778" y="340178"/>
                  <a:pt x="375557" y="0"/>
                </a:cubicBezTo>
              </a:path>
            </a:pathLst>
          </a:cu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1752600" y="1670050"/>
          <a:ext cx="37147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18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0050"/>
                        <a:ext cx="371476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30"/>
          <p:cNvSpPr/>
          <p:nvPr/>
        </p:nvSpPr>
        <p:spPr>
          <a:xfrm flipH="1">
            <a:off x="3009900" y="3061007"/>
            <a:ext cx="152400" cy="965201"/>
          </a:xfrm>
          <a:custGeom>
            <a:avLst/>
            <a:gdLst>
              <a:gd name="connsiteX0" fmla="*/ 473528 w 473528"/>
              <a:gd name="connsiteY0" fmla="*/ 1796143 h 1796143"/>
              <a:gd name="connsiteX1" fmla="*/ 16328 w 473528"/>
              <a:gd name="connsiteY1" fmla="*/ 979714 h 1796143"/>
              <a:gd name="connsiteX2" fmla="*/ 375557 w 473528"/>
              <a:gd name="connsiteY2" fmla="*/ 0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28" h="1796143">
                <a:moveTo>
                  <a:pt x="473528" y="1796143"/>
                </a:moveTo>
                <a:cubicBezTo>
                  <a:pt x="253092" y="1537607"/>
                  <a:pt x="32657" y="1279071"/>
                  <a:pt x="16328" y="979714"/>
                </a:cubicBezTo>
                <a:cubicBezTo>
                  <a:pt x="0" y="680357"/>
                  <a:pt x="187778" y="340178"/>
                  <a:pt x="375557" y="0"/>
                </a:cubicBezTo>
              </a:path>
            </a:pathLst>
          </a:cu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2895600" y="2438400"/>
          <a:ext cx="14859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19" name="Equation" r:id="rId14" imgW="711000" imgH="431640" progId="Equation.DSMT4">
                  <p:embed/>
                </p:oleObj>
              </mc:Choice>
              <mc:Fallback>
                <p:oleObj name="Equation" r:id="rId14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14859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34"/>
          <p:cNvSpPr/>
          <p:nvPr/>
        </p:nvSpPr>
        <p:spPr>
          <a:xfrm>
            <a:off x="3886200" y="3810000"/>
            <a:ext cx="168442" cy="1066800"/>
          </a:xfrm>
          <a:custGeom>
            <a:avLst/>
            <a:gdLst>
              <a:gd name="connsiteX0" fmla="*/ 473528 w 473528"/>
              <a:gd name="connsiteY0" fmla="*/ 1796143 h 1796143"/>
              <a:gd name="connsiteX1" fmla="*/ 16328 w 473528"/>
              <a:gd name="connsiteY1" fmla="*/ 979714 h 1796143"/>
              <a:gd name="connsiteX2" fmla="*/ 375557 w 473528"/>
              <a:gd name="connsiteY2" fmla="*/ 0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28" h="1796143">
                <a:moveTo>
                  <a:pt x="473528" y="1796143"/>
                </a:moveTo>
                <a:cubicBezTo>
                  <a:pt x="253092" y="1537607"/>
                  <a:pt x="32657" y="1279071"/>
                  <a:pt x="16328" y="979714"/>
                </a:cubicBezTo>
                <a:cubicBezTo>
                  <a:pt x="0" y="680357"/>
                  <a:pt x="187778" y="340178"/>
                  <a:pt x="375557" y="0"/>
                </a:cubicBezTo>
              </a:path>
            </a:pathLst>
          </a:cu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4025900" y="3276600"/>
          <a:ext cx="15128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20" name="Equation" r:id="rId16" imgW="723600" imgH="431640" progId="Equation.DSMT4">
                  <p:embed/>
                </p:oleObj>
              </mc:Choice>
              <mc:Fallback>
                <p:oleObj name="Equation" r:id="rId16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276600"/>
                        <a:ext cx="15128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5472752" y="3248047"/>
          <a:ext cx="15398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21" name="Equation" r:id="rId18" imgW="736560" imgH="431640" progId="Equation.DSMT4">
                  <p:embed/>
                </p:oleObj>
              </mc:Choice>
              <mc:Fallback>
                <p:oleObj name="Equation" r:id="rId18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752" y="3248047"/>
                        <a:ext cx="15398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5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Find the transfer function </a:t>
            </a:r>
            <a:r>
              <a:rPr lang="el-GR" sz="28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/>
              <p14:cNvContentPartPr/>
              <p14:nvPr/>
            </p14:nvContentPartPr>
            <p14:xfrm>
              <a:off x="7745040" y="6346800"/>
              <a:ext cx="268560" cy="4546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42520" y="6344280"/>
                <a:ext cx="2736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/>
              <p14:cNvContentPartPr/>
              <p14:nvPr/>
            </p14:nvContentPartPr>
            <p14:xfrm>
              <a:off x="8307720" y="6189480"/>
              <a:ext cx="351720" cy="6166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05200" y="6186960"/>
                <a:ext cx="356760" cy="6217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18918" r="27910" b="18918"/>
          <a:stretch/>
        </p:blipFill>
        <p:spPr>
          <a:xfrm>
            <a:off x="0" y="2083633"/>
            <a:ext cx="6415789" cy="42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947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947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Lecture 11: Linearization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0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857250" indent="-514350">
              <a:buFont typeface="+mj-lt"/>
              <a:buAutoNum type="arabicPeriod"/>
            </a:pPr>
            <a:endParaRPr lang="en-US" sz="24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Linearization of a nonlinear function</a:t>
            </a:r>
          </a:p>
          <a:p>
            <a:pPr marL="857250" indent="-514350">
              <a:buFont typeface="+mj-lt"/>
              <a:buAutoNum type="arabicPeriod"/>
            </a:pPr>
            <a:endParaRPr lang="en-US" sz="24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Linearization of a nonlinear diff equation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15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487679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Most real world systems are nonlinear in some respect</a:t>
            </a:r>
          </a:p>
          <a:p>
            <a:pPr lvl="1"/>
            <a:r>
              <a:rPr lang="en-US" sz="2400" dirty="0" smtClean="0"/>
              <a:t>Friction, air drag, saturation, backlash</a:t>
            </a:r>
          </a:p>
          <a:p>
            <a:pPr lvl="1"/>
            <a:endParaRPr lang="en-US" sz="1000" dirty="0" smtClean="0"/>
          </a:p>
          <a:p>
            <a:r>
              <a:rPr lang="en-US" sz="2800" dirty="0" smtClean="0"/>
              <a:t>Nonlinear differential equations are difficult, if not impossible, to solve </a:t>
            </a:r>
            <a:r>
              <a:rPr lang="en-US" sz="2800" u="sng" dirty="0" smtClean="0"/>
              <a:t>analytically</a:t>
            </a:r>
          </a:p>
          <a:p>
            <a:endParaRPr lang="en-US" sz="1000" dirty="0" smtClean="0"/>
          </a:p>
          <a:p>
            <a:r>
              <a:rPr lang="en-US" sz="2800" dirty="0" smtClean="0"/>
              <a:t>Transfer functions model only linear systems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sz="2800" dirty="0" smtClean="0"/>
              <a:t>Previously in the course we have </a:t>
            </a:r>
            <a:r>
              <a:rPr lang="en-US" sz="2800" u="sng" dirty="0" smtClean="0"/>
              <a:t>numerically </a:t>
            </a:r>
            <a:r>
              <a:rPr lang="en-US" sz="2800" dirty="0" smtClean="0"/>
              <a:t>simulated nonlinear systems to determine behavior … difficult to design in this manner, can lack insight</a:t>
            </a:r>
            <a:endParaRPr lang="en-US" sz="2800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16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nearize.wmf"/>
          <p:cNvPicPr>
            <a:picLocks noChangeAspect="1"/>
          </p:cNvPicPr>
          <p:nvPr/>
        </p:nvPicPr>
        <p:blipFill rotWithShape="1">
          <a:blip r:embed="rId3" cstate="print"/>
          <a:srcRect l="13476" t="31535" r="16161" b="33297"/>
          <a:stretch/>
        </p:blipFill>
        <p:spPr bwMode="auto">
          <a:xfrm>
            <a:off x="330200" y="3022600"/>
            <a:ext cx="4394200" cy="290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5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Nonlinear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Nonlinear functions can approximated by a linear function in a neighborhood about an operating point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5259388" y="2743200"/>
          <a:ext cx="30368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6" name="Equation" r:id="rId4" imgW="1333440" imgH="444240" progId="Equation.DSMT4">
                  <p:embed/>
                </p:oleObj>
              </mc:Choice>
              <mc:Fallback>
                <p:oleObj name="Equation" r:id="rId4" imgW="1333440" imgH="44424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743200"/>
                        <a:ext cx="30368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021263" y="3810000"/>
          <a:ext cx="38179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7" name="Equation" r:id="rId6" imgW="1676160" imgH="444240" progId="Equation.DSMT4">
                  <p:embed/>
                </p:oleObj>
              </mc:Choice>
              <mc:Fallback>
                <p:oleObj name="Equation" r:id="rId6" imgW="1676160" imgH="44424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3810000"/>
                        <a:ext cx="381793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030788" y="5257800"/>
          <a:ext cx="1793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8" name="Equation" r:id="rId8" imgW="787320" imgH="203040" progId="Equation.DSMT4">
                  <p:embed/>
                </p:oleObj>
              </mc:Choice>
              <mc:Fallback>
                <p:oleObj name="Equation" r:id="rId8" imgW="787320" imgH="203040" progId="Equation.DSMT4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5257800"/>
                        <a:ext cx="17938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09800" y="4495800"/>
            <a:ext cx="25298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First two terms of a</a:t>
            </a:r>
          </a:p>
          <a:p>
            <a:r>
              <a:rPr lang="en-US" sz="1800" dirty="0">
                <a:latin typeface="+mn-lt"/>
              </a:rPr>
              <a:t>Taylor series expansion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343400" y="4343400"/>
            <a:ext cx="6096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Linearization of a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7620000" cy="4800600"/>
              </a:xfrm>
            </p:spPr>
            <p:txBody>
              <a:bodyPr/>
              <a:lstStyle/>
              <a:p>
                <a:r>
                  <a:rPr lang="en-US" sz="3100" dirty="0" smtClean="0"/>
                  <a:t>Let’s look at this in another way</a:t>
                </a:r>
              </a:p>
              <a:p>
                <a:pPr lvl="1"/>
                <a:r>
                  <a:rPr lang="en-US" sz="3200" dirty="0" smtClean="0"/>
                  <a:t>Recall the definition of a Taylor Series expansion</a:t>
                </a:r>
              </a:p>
              <a:p>
                <a:pPr lvl="1"/>
                <a:endParaRPr lang="en-US" sz="3200" dirty="0" smtClean="0"/>
              </a:p>
              <a:p>
                <a:pPr lvl="1"/>
                <a:endParaRPr lang="en-US" sz="3200" dirty="0" smtClean="0"/>
              </a:p>
              <a:p>
                <a:pPr lvl="1"/>
                <a:endParaRPr lang="en-US" sz="3200" dirty="0" smtClean="0"/>
              </a:p>
              <a:p>
                <a:pPr lvl="1"/>
                <a:endParaRPr lang="en-US" sz="1200" dirty="0" smtClean="0"/>
              </a:p>
              <a:p>
                <a:pPr lvl="1"/>
                <a:r>
                  <a:rPr lang="en-US" sz="3200" dirty="0" smtClean="0"/>
                  <a:t>For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US" sz="32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200" dirty="0" smtClean="0"/>
                  <a:t> the H.O.T. ≈ 0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7620000" cy="4800600"/>
              </a:xfrm>
              <a:blipFill rotWithShape="1">
                <a:blip r:embed="rId3"/>
                <a:stretch>
                  <a:fillRect l="-160" t="-1525" r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8690" name="Object 2"/>
          <p:cNvGraphicFramePr>
            <a:graphicFrameLocks noChangeAspect="1"/>
          </p:cNvGraphicFramePr>
          <p:nvPr>
            <p:extLst/>
          </p:nvPr>
        </p:nvGraphicFramePr>
        <p:xfrm>
          <a:off x="187325" y="3312135"/>
          <a:ext cx="8575675" cy="96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6" name="Equation" r:id="rId4" imgW="4267080" imgH="482400" progId="Equation.DSMT4">
                  <p:embed/>
                </p:oleObj>
              </mc:Choice>
              <mc:Fallback>
                <p:oleObj name="Equation" r:id="rId4" imgW="4267080" imgH="482400" progId="Equation.DSMT4">
                  <p:embed/>
                  <p:pic>
                    <p:nvPicPr>
                      <p:cNvPr id="4986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3312135"/>
                        <a:ext cx="8575675" cy="96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6248400" y="2039937"/>
            <a:ext cx="152400" cy="487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463073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Higher order terms (H.O.T.)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498691" name="Object 3"/>
          <p:cNvGraphicFramePr>
            <a:graphicFrameLocks noChangeAspect="1"/>
          </p:cNvGraphicFramePr>
          <p:nvPr>
            <p:extLst/>
          </p:nvPr>
        </p:nvGraphicFramePr>
        <p:xfrm>
          <a:off x="1789113" y="5811838"/>
          <a:ext cx="58181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7" name="Equation" r:id="rId6" imgW="2895480" imgH="444240" progId="Equation.DSMT4">
                  <p:embed/>
                </p:oleObj>
              </mc:Choice>
              <mc:Fallback>
                <p:oleObj name="Equation" r:id="rId6" imgW="2895480" imgH="444240" progId="Equation.DSMT4">
                  <p:embed/>
                  <p:pic>
                    <p:nvPicPr>
                      <p:cNvPr id="4986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5811838"/>
                        <a:ext cx="5818187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Linearize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=av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about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v=v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6744" y="136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172200" cy="45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4525963"/>
          </a:xfrm>
        </p:spPr>
        <p:txBody>
          <a:bodyPr/>
          <a:lstStyle/>
          <a:p>
            <a:r>
              <a:rPr lang="en-US" sz="2800" dirty="0" smtClean="0"/>
              <a:t>Armature-controlled DC motor model</a:t>
            </a:r>
          </a:p>
          <a:p>
            <a:pPr lvl="1"/>
            <a:r>
              <a:rPr lang="en-US" sz="2800" dirty="0" smtClean="0"/>
              <a:t>Model resistance and inductance of the coil as lumped parameters</a:t>
            </a:r>
          </a:p>
          <a:p>
            <a:pPr lvl="1"/>
            <a:r>
              <a:rPr lang="en-US" sz="2800" dirty="0" smtClean="0"/>
              <a:t>Same with mechanical inertia and friction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192" y="5003800"/>
            <a:ext cx="3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i="1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Picture 19" descr="Armature Motor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736340"/>
            <a:ext cx="5105400" cy="28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622668" y="128309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8728"/>
            <a:ext cx="5133975" cy="6410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Linearize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mgl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800" dirty="0" smtClean="0"/>
              <a:t>about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 θ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Nonlinear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42672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This same idea can be used for providing approximate models of nonlinear systems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2400" smtClean="0"/>
              <a:t>Nonlinear diff eq </a:t>
            </a:r>
            <a:r>
              <a:rPr lang="en-US" sz="2400" smtClean="0">
                <a:sym typeface="Wingdings" pitchFamily="2" charset="2"/>
              </a:rPr>
              <a:t> Linear diff eq in terms of deviation from the operating point (</a:t>
            </a:r>
            <a:r>
              <a:rPr lang="el-GR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eaLnBrk="1" hangingPunct="1"/>
            <a:endParaRPr lang="en-US" sz="1000" smtClean="0">
              <a:sym typeface="Wingdings" pitchFamily="2" charset="2"/>
            </a:endParaRPr>
          </a:p>
          <a:p>
            <a:pPr eaLnBrk="1" hangingPunct="1"/>
            <a:r>
              <a:rPr lang="en-US" sz="2400" smtClean="0">
                <a:sym typeface="Wingdings" pitchFamily="2" charset="2"/>
              </a:rPr>
              <a:t>These approximate models are </a:t>
            </a:r>
            <a:r>
              <a:rPr lang="en-US" sz="2400" u="sng" smtClean="0">
                <a:sym typeface="Wingdings" pitchFamily="2" charset="2"/>
              </a:rPr>
              <a:t>only valid </a:t>
            </a:r>
            <a:r>
              <a:rPr lang="en-US" sz="2400" smtClean="0">
                <a:sym typeface="Wingdings" pitchFamily="2" charset="2"/>
              </a:rPr>
              <a:t>in a small neighborhood about the operating point</a:t>
            </a:r>
            <a:endParaRPr lang="en-US" sz="2800" smtClean="0"/>
          </a:p>
          <a:p>
            <a:pPr eaLnBrk="1" hangingPunct="1"/>
            <a:endParaRPr lang="en-US" sz="2400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096000" y="4876800"/>
          <a:ext cx="1793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6" name="Equation" r:id="rId3" imgW="787320" imgH="203040" progId="Equation.DSMT4">
                  <p:embed/>
                </p:oleObj>
              </mc:Choice>
              <mc:Fallback>
                <p:oleObj name="Equation" r:id="rId3" imgW="787320" imgH="203040" progId="Equation.DSMT4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17938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9" name="Picture 9" descr="linearize.wmf"/>
          <p:cNvPicPr>
            <a:picLocks noChangeAspect="1"/>
          </p:cNvPicPr>
          <p:nvPr/>
        </p:nvPicPr>
        <p:blipFill rotWithShape="1">
          <a:blip r:embed="rId5" cstate="print"/>
          <a:srcRect l="13440" t="31483" r="14468" b="32963"/>
          <a:stretch/>
        </p:blipFill>
        <p:spPr bwMode="auto">
          <a:xfrm>
            <a:off x="4889500" y="2159000"/>
            <a:ext cx="3733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875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dirty="0" smtClean="0"/>
              <a:t>Linearizing Differential Equations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First thing that must be done is to identify the operating point about which to </a:t>
            </a:r>
            <a:r>
              <a:rPr lang="en-US" sz="2800" dirty="0" err="1" smtClean="0"/>
              <a:t>linearize</a:t>
            </a:r>
            <a:endParaRPr lang="en-US" sz="2800" dirty="0" smtClean="0"/>
          </a:p>
          <a:p>
            <a:r>
              <a:rPr lang="en-US" sz="2800" dirty="0" smtClean="0"/>
              <a:t>Since the </a:t>
            </a:r>
            <a:r>
              <a:rPr lang="en-US" sz="2800" dirty="0" smtClean="0">
                <a:solidFill>
                  <a:srgbClr val="C00000"/>
                </a:solidFill>
              </a:rPr>
              <a:t>operating point </a:t>
            </a:r>
            <a:r>
              <a:rPr lang="en-US" sz="2800" dirty="0" smtClean="0"/>
              <a:t>is an equilibrium solution of the dynamic equation, the derivatives must equal zero</a:t>
            </a:r>
          </a:p>
          <a:p>
            <a:r>
              <a:rPr lang="en-US" sz="2800" dirty="0" smtClean="0"/>
              <a:t>Therefore, 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x=f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x,u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800" dirty="0" smtClean="0"/>
              <a:t> the equilibrium solution is found 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x,u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are constants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3657600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41192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7874" y="4115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20" y="41011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94820" y="41161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4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577553"/>
            <a:ext cx="6562725" cy="417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equilibrium solution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v, 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- av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= mv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1363723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78104" y="13398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37496" y="12771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pic>
        <p:nvPicPr>
          <p:cNvPr id="11" name="Picture 91" descr="http://ctms.engin.umich.edu/CTMS/Content/CruiseControl/System/Modeling/figures/cruise_control_schema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4114800" cy="182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82000" y="2678668"/>
            <a:ext cx="32573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</a:rPr>
              <a:t>F</a:t>
            </a:r>
            <a:endParaRPr lang="en-US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2680" y="2678668"/>
            <a:ext cx="50526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bg1">
                    <a:lumMod val="10000"/>
                  </a:schemeClr>
                </a:solidFill>
              </a:rPr>
              <a:t>f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sz="2800" dirty="0" smtClean="0"/>
              <a:t>Find the equilibrium solution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of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 τ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mgl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=J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58200" y="12440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91752" y="13821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49591" y="12796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2" r="25818"/>
          <a:stretch/>
        </p:blipFill>
        <p:spPr>
          <a:xfrm>
            <a:off x="5527684" y="2133600"/>
            <a:ext cx="3342807" cy="42394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88717"/>
            <a:ext cx="58293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Procedure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467600" cy="4800600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Write differential equations with nonlinear terms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Find operating point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i="1" dirty="0" err="1" smtClean="0">
                    <a:latin typeface="Times New Roman" pitchFamily="18" charset="0"/>
                    <a:cs typeface="Times New Roman" pitchFamily="18" charset="0"/>
                  </a:rPr>
                  <a:t>x,u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dirty="0" smtClean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err="1" smtClean="0"/>
                  <a:t>Linearize</a:t>
                </a:r>
                <a:r>
                  <a:rPr lang="en-US" sz="2800" dirty="0" smtClean="0"/>
                  <a:t> nonlinear terms using Taylor Series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Substitute linearized terms – should result in a linear differential equation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latin typeface="Cambria Math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800" dirty="0" smtClean="0"/>
                  <a:t> and</a:t>
                </a:r>
                <a:r>
                  <a:rPr lang="el-GR" sz="2800" dirty="0" smtClean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latin typeface="Cambria Math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800" dirty="0" smtClean="0"/>
                  <a:t> (nominal values 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800" dirty="0" smtClean="0"/>
                  <a:t> and 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800" dirty="0" smtClean="0"/>
                  <a:t> should cancel out)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467600" cy="4800600"/>
              </a:xfrm>
              <a:blipFill rotWithShape="1">
                <a:blip r:embed="rId3"/>
                <a:stretch>
                  <a:fillRect l="-1714" t="-2033" r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517121" name="Object 1"/>
          <p:cNvGraphicFramePr>
            <a:graphicFrameLocks noChangeAspect="1"/>
          </p:cNvGraphicFramePr>
          <p:nvPr>
            <p:extLst/>
          </p:nvPr>
        </p:nvGraphicFramePr>
        <p:xfrm>
          <a:off x="1358900" y="3500438"/>
          <a:ext cx="63277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0" name="Equation" r:id="rId4" imgW="3149280" imgH="444240" progId="Equation.DSMT4">
                  <p:embed/>
                </p:oleObj>
              </mc:Choice>
              <mc:Fallback>
                <p:oleObj name="Equation" r:id="rId4" imgW="3149280" imgH="444240" progId="Equation.DSMT4">
                  <p:embed/>
                  <p:pic>
                    <p:nvPicPr>
                      <p:cNvPr id="5171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500438"/>
                        <a:ext cx="63277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0842" y="220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4412" y="220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13956" y="53920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49802" y="5405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711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304800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609600"/>
            <a:ext cx="7372350" cy="1000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4772025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514600"/>
            <a:ext cx="5448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nearize.jpg"/>
          <p:cNvPicPr>
            <a:picLocks noChangeAspect="1"/>
          </p:cNvPicPr>
          <p:nvPr/>
        </p:nvPicPr>
        <p:blipFill>
          <a:blip r:embed="rId2" cstate="print"/>
          <a:srcRect t="80000" r="13831"/>
          <a:stretch>
            <a:fillRect/>
          </a:stretch>
        </p:blipFill>
        <p:spPr>
          <a:xfrm>
            <a:off x="838200" y="4038600"/>
            <a:ext cx="7191015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398836"/>
            <a:ext cx="8229600" cy="246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Simulink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linearized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equation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0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304800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7848600" cy="857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9" y="1473549"/>
            <a:ext cx="4085492" cy="950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9" y="2430362"/>
            <a:ext cx="4495800" cy="4237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668" y="2382087"/>
            <a:ext cx="45053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304800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6686550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5514975" cy="193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1775"/>
            <a:ext cx="4772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0400" y="3200400"/>
            <a:ext cx="1295400" cy="5334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104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Armature-controlled DC motor model</a:t>
            </a:r>
          </a:p>
          <a:p>
            <a:pPr lvl="1"/>
            <a:r>
              <a:rPr lang="en-US" sz="2800" dirty="0" smtClean="0"/>
              <a:t>From Lorentz’s law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is the motor torque constant</a:t>
            </a:r>
          </a:p>
          <a:p>
            <a:pPr lvl="1"/>
            <a:r>
              <a:rPr lang="en-US" sz="2800" dirty="0" smtClean="0"/>
              <a:t>From Faraday’s law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/>
              <a:t> is the back </a:t>
            </a:r>
            <a:r>
              <a:rPr lang="en-US" sz="2800" dirty="0" err="1" smtClean="0"/>
              <a:t>emf</a:t>
            </a:r>
            <a:r>
              <a:rPr lang="en-US" sz="2800" dirty="0" smtClean="0"/>
              <a:t> constant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20315"/>
              </p:ext>
            </p:extLst>
          </p:nvPr>
        </p:nvGraphicFramePr>
        <p:xfrm>
          <a:off x="1295400" y="2626056"/>
          <a:ext cx="15065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4" name="Equation" r:id="rId4" imgW="634680" imgH="253800" progId="Equation.DSMT4">
                  <p:embed/>
                </p:oleObj>
              </mc:Choice>
              <mc:Fallback>
                <p:oleObj name="Equation" r:id="rId4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26056"/>
                        <a:ext cx="15065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74391"/>
              </p:ext>
            </p:extLst>
          </p:nvPr>
        </p:nvGraphicFramePr>
        <p:xfrm>
          <a:off x="1600200" y="4769068"/>
          <a:ext cx="16875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5" name="Equation" r:id="rId6" imgW="711000" imgH="393480" progId="Equation.DSMT4">
                  <p:embed/>
                </p:oleObj>
              </mc:Choice>
              <mc:Fallback>
                <p:oleObj name="Equation" r:id="rId6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69068"/>
                        <a:ext cx="1687513" cy="9159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94488"/>
              </p:ext>
            </p:extLst>
          </p:nvPr>
        </p:nvGraphicFramePr>
        <p:xfrm>
          <a:off x="2819400" y="3200400"/>
          <a:ext cx="15970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6" name="Equation" r:id="rId8" imgW="672840" imgH="228600" progId="Equation.DSMT4">
                  <p:embed/>
                </p:oleObj>
              </mc:Choice>
              <mc:Fallback>
                <p:oleObj name="Equation" r:id="rId8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15970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819400" y="2667000"/>
          <a:ext cx="19288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7" name="Equation" r:id="rId10" imgW="812520" imgH="228600" progId="Equation.DSMT4">
                  <p:embed/>
                </p:oleObj>
              </mc:Choice>
              <mc:Fallback>
                <p:oleObj name="Equation" r:id="rId10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19288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81196" y="4461291"/>
            <a:ext cx="25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70C0"/>
                </a:solidFill>
              </a:rPr>
              <a:t>θ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14" name="Picture 13" descr="Armature Motor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9600" y="3505200"/>
            <a:ext cx="389964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87492"/>
            <a:ext cx="5307978" cy="3489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911132"/>
            <a:ext cx="71022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12: </a:t>
            </a:r>
            <a:br>
              <a:rPr lang="en-US" dirty="0" smtClean="0"/>
            </a:br>
            <a:r>
              <a:rPr lang="en-US" dirty="0" smtClean="0"/>
              <a:t>First-Order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sz="1000" dirty="0" smtClean="0"/>
          </a:p>
          <a:p>
            <a:pPr marL="857250" indent="-514350" eaLnBrk="1" hangingPunct="1">
              <a:buFont typeface="Arial" charset="0"/>
              <a:buNone/>
              <a:defRPr/>
            </a:pPr>
            <a:endParaRPr lang="en-US" sz="1000" dirty="0" smtClean="0"/>
          </a:p>
          <a:p>
            <a:pPr marL="857250" indent="-514350" eaLnBrk="1" hangingPunct="1">
              <a:buFont typeface="Arial" charset="0"/>
              <a:buNone/>
              <a:defRPr/>
            </a:pPr>
            <a:r>
              <a:rPr lang="en-US" sz="2800" u="sng" dirty="0" smtClean="0"/>
              <a:t>Time Response</a:t>
            </a:r>
          </a:p>
          <a:p>
            <a:pPr marL="857250" indent="-514350" eaLnBrk="1" hangingPunct="1">
              <a:buFont typeface="Arial" charset="0"/>
              <a:buNone/>
              <a:defRPr/>
            </a:pPr>
            <a:r>
              <a:rPr lang="en-US" sz="2800" dirty="0" smtClean="0"/>
              <a:t>Lecture 12:</a:t>
            </a:r>
          </a:p>
          <a:p>
            <a:pPr marL="857250" indent="-5143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Introduction to time response analysis</a:t>
            </a:r>
          </a:p>
          <a:p>
            <a:pPr marL="857250" indent="-5143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First-order systems</a:t>
            </a:r>
          </a:p>
          <a:p>
            <a:pPr marL="857250" indent="-514350" eaLnBrk="1" hangingPunct="1">
              <a:buFont typeface="+mj-lt"/>
              <a:buAutoNum type="arabicPeriod"/>
              <a:defRPr/>
            </a:pPr>
            <a:r>
              <a:rPr lang="en-US" sz="2800" smtClean="0"/>
              <a:t>Stability</a:t>
            </a:r>
            <a:endParaRPr lang="en-US" sz="2800" dirty="0" smtClean="0"/>
          </a:p>
          <a:p>
            <a:pPr indent="0" eaLnBrk="1" hangingPunct="1">
              <a:buNone/>
              <a:defRPr/>
            </a:pPr>
            <a:endParaRPr lang="en-US" sz="1000" dirty="0" smtClean="0"/>
          </a:p>
          <a:p>
            <a:pPr indent="0" eaLnBrk="1" hangingPunct="1">
              <a:buNone/>
              <a:defRPr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Lecture 13: Second-order systems</a:t>
            </a:r>
            <a:endParaRPr lang="en-US" sz="1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Lecture 14: Non-canonical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9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During the semester we have found the time response of dynamic systems for </a:t>
            </a:r>
            <a:r>
              <a:rPr lang="en-US" sz="2800" u="sng" dirty="0" smtClean="0"/>
              <a:t>arbitrary</a:t>
            </a:r>
            <a:r>
              <a:rPr lang="en-US" sz="2800" dirty="0" smtClean="0"/>
              <a:t> initial conditions and inputs</a:t>
            </a:r>
          </a:p>
          <a:p>
            <a:pPr lvl="1"/>
            <a:r>
              <a:rPr lang="en-US" sz="2800" dirty="0" smtClean="0"/>
              <a:t>From diff </a:t>
            </a:r>
            <a:r>
              <a:rPr lang="en-US" sz="2800" dirty="0" err="1" smtClean="0"/>
              <a:t>eq</a:t>
            </a:r>
            <a:r>
              <a:rPr lang="en-US" sz="2800" dirty="0" smtClean="0"/>
              <a:t> and transfer function models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Classifying the response of some </a:t>
            </a:r>
            <a:r>
              <a:rPr lang="en-US" sz="2800" u="sng" dirty="0" smtClean="0"/>
              <a:t>standard systems</a:t>
            </a:r>
            <a:r>
              <a:rPr lang="en-US" sz="2800" dirty="0" smtClean="0"/>
              <a:t> to </a:t>
            </a:r>
            <a:r>
              <a:rPr lang="en-US" sz="2800" u="sng" dirty="0" smtClean="0"/>
              <a:t>standard inputs</a:t>
            </a:r>
            <a:r>
              <a:rPr lang="en-US" sz="2800" dirty="0" smtClean="0"/>
              <a:t> can provide insight</a:t>
            </a:r>
          </a:p>
          <a:p>
            <a:pPr lvl="1"/>
            <a:r>
              <a:rPr lang="en-US" sz="2800" dirty="0" smtClean="0"/>
              <a:t>Ex Systems: 	first order, second order</a:t>
            </a:r>
          </a:p>
          <a:p>
            <a:pPr lvl="1"/>
            <a:r>
              <a:rPr lang="en-US" sz="2800" dirty="0" smtClean="0"/>
              <a:t>Ex Inputs: 	impulse, step, ramp, sinusoid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60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Characteristics of a standard response can be used for specifications (transient and steady state)</a:t>
            </a:r>
          </a:p>
          <a:p>
            <a:endParaRPr lang="en-US" sz="1000" dirty="0" smtClean="0"/>
          </a:p>
          <a:p>
            <a:r>
              <a:rPr lang="en-US" sz="2800" dirty="0" smtClean="0"/>
              <a:t>Response to simple inputs can be used for system identification, i.e. for finding a black-box model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59113" y="24384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SYSTEM</a:t>
            </a: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2144713" y="27432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278313" y="2743200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828800" y="1981200"/>
            <a:ext cx="990600" cy="5334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24400" y="1447800"/>
            <a:ext cx="2133600" cy="1066800"/>
            <a:chOff x="4953000" y="2631440"/>
            <a:chExt cx="2910840" cy="1178560"/>
          </a:xfrm>
        </p:grpSpPr>
        <p:sp>
          <p:nvSpPr>
            <p:cNvPr id="17" name="Freeform 16"/>
            <p:cNvSpPr/>
            <p:nvPr/>
          </p:nvSpPr>
          <p:spPr>
            <a:xfrm>
              <a:off x="5638800" y="2631440"/>
              <a:ext cx="2225040" cy="1178560"/>
            </a:xfrm>
            <a:custGeom>
              <a:avLst/>
              <a:gdLst>
                <a:gd name="connsiteX0" fmla="*/ 0 w 2225040"/>
                <a:gd name="connsiteY0" fmla="*/ 1178560 h 1178560"/>
                <a:gd name="connsiteX1" fmla="*/ 304800 w 2225040"/>
                <a:gd name="connsiteY1" fmla="*/ 96520 h 1178560"/>
                <a:gd name="connsiteX2" fmla="*/ 746760 w 2225040"/>
                <a:gd name="connsiteY2" fmla="*/ 599440 h 1178560"/>
                <a:gd name="connsiteX3" fmla="*/ 1219200 w 2225040"/>
                <a:gd name="connsiteY3" fmla="*/ 370840 h 1178560"/>
                <a:gd name="connsiteX4" fmla="*/ 1630680 w 2225040"/>
                <a:gd name="connsiteY4" fmla="*/ 477520 h 1178560"/>
                <a:gd name="connsiteX5" fmla="*/ 1965960 w 2225040"/>
                <a:gd name="connsiteY5" fmla="*/ 416560 h 1178560"/>
                <a:gd name="connsiteX6" fmla="*/ 2225040 w 2225040"/>
                <a:gd name="connsiteY6" fmla="*/ 43180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040" h="1178560">
                  <a:moveTo>
                    <a:pt x="0" y="1178560"/>
                  </a:moveTo>
                  <a:cubicBezTo>
                    <a:pt x="90170" y="685800"/>
                    <a:pt x="180340" y="193040"/>
                    <a:pt x="304800" y="96520"/>
                  </a:cubicBezTo>
                  <a:cubicBezTo>
                    <a:pt x="429260" y="0"/>
                    <a:pt x="594360" y="553720"/>
                    <a:pt x="746760" y="599440"/>
                  </a:cubicBezTo>
                  <a:cubicBezTo>
                    <a:pt x="899160" y="645160"/>
                    <a:pt x="1071880" y="391160"/>
                    <a:pt x="1219200" y="370840"/>
                  </a:cubicBezTo>
                  <a:cubicBezTo>
                    <a:pt x="1366520" y="350520"/>
                    <a:pt x="1506220" y="469900"/>
                    <a:pt x="1630680" y="477520"/>
                  </a:cubicBezTo>
                  <a:cubicBezTo>
                    <a:pt x="1755140" y="485140"/>
                    <a:pt x="1866900" y="424180"/>
                    <a:pt x="1965960" y="416560"/>
                  </a:cubicBezTo>
                  <a:cubicBezTo>
                    <a:pt x="2065020" y="408940"/>
                    <a:pt x="2145030" y="420370"/>
                    <a:pt x="2225040" y="43180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953000" y="3810000"/>
              <a:ext cx="685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6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23810" y="2362200"/>
            <a:ext cx="929390" cy="970483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/>
              <a:t>Basic form: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100" dirty="0" smtClean="0"/>
          </a:p>
          <a:p>
            <a:r>
              <a:rPr lang="en-US" sz="2800" u="sng" dirty="0" smtClean="0"/>
              <a:t>Key parameters: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800" dirty="0" smtClean="0"/>
              <a:t> = time constant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= DC gain</a:t>
            </a:r>
          </a:p>
          <a:p>
            <a:pPr>
              <a:buNone/>
            </a:pPr>
            <a:endParaRPr lang="en-US" sz="1100" dirty="0" smtClean="0"/>
          </a:p>
          <a:p>
            <a:r>
              <a:rPr lang="en-US" sz="2800" dirty="0" smtClean="0"/>
              <a:t>Many real systems have this basic form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/>
          </p:nvPr>
        </p:nvGraphicFramePr>
        <p:xfrm>
          <a:off x="3265488" y="1712913"/>
          <a:ext cx="28305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2" name="Equation" r:id="rId4" imgW="1193760" imgH="203040" progId="Equation.DSMT4">
                  <p:embed/>
                </p:oleObj>
              </mc:Choice>
              <mc:Fallback>
                <p:oleObj name="Equation" r:id="rId4" imgW="1193760" imgH="203040" progId="Equation.DSMT4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1712913"/>
                        <a:ext cx="28305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048000" y="2362200"/>
          <a:ext cx="35242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3" name="Equation" r:id="rId6" imgW="1485720" imgH="419040" progId="Equation.DSMT4">
                  <p:embed/>
                </p:oleObj>
              </mc:Choice>
              <mc:Fallback>
                <p:oleObj name="Equation" r:id="rId6" imgW="1485720" imgH="41904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35242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2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" r="8812" b="24977"/>
          <a:stretch/>
        </p:blipFill>
        <p:spPr>
          <a:xfrm>
            <a:off x="4800600" y="3712402"/>
            <a:ext cx="3911600" cy="2232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4" t="15306" r="11425" b="28572"/>
          <a:stretch/>
        </p:blipFill>
        <p:spPr>
          <a:xfrm>
            <a:off x="647700" y="457200"/>
            <a:ext cx="2921000" cy="209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8" t="8041" r="26408" b="31104"/>
          <a:stretch/>
        </p:blipFill>
        <p:spPr>
          <a:xfrm>
            <a:off x="1066800" y="3363335"/>
            <a:ext cx="2379981" cy="252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16807" r="5374" b="17459"/>
          <a:stretch/>
        </p:blipFill>
        <p:spPr>
          <a:xfrm>
            <a:off x="4419600" y="247831"/>
            <a:ext cx="4232366" cy="2527663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143000" y="2668587"/>
          <a:ext cx="20780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4" name="Equation" r:id="rId8" imgW="876240" imgH="228600" progId="Equation.DSMT4">
                  <p:embed/>
                </p:oleObj>
              </mc:Choice>
              <mc:Fallback>
                <p:oleObj name="Equation" r:id="rId8" imgW="876240" imgH="2286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8587"/>
                        <a:ext cx="20780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47775" y="5921375"/>
          <a:ext cx="20177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5" name="Equation" r:id="rId10" imgW="850680" imgH="241200" progId="Equation.DSMT4">
                  <p:embed/>
                </p:oleObj>
              </mc:Choice>
              <mc:Fallback>
                <p:oleObj name="Equation" r:id="rId10" imgW="850680" imgH="2412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5921375"/>
                        <a:ext cx="20177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453063" y="2681288"/>
          <a:ext cx="2168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6" name="Equation" r:id="rId12" imgW="914400" imgH="228600" progId="Equation.DSMT4">
                  <p:embed/>
                </p:oleObj>
              </mc:Choice>
              <mc:Fallback>
                <p:oleObj name="Equation" r:id="rId12" imgW="914400" imgH="2286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2681288"/>
                        <a:ext cx="2168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729288" y="5695950"/>
          <a:ext cx="19875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7" name="Equation" r:id="rId14" imgW="838080" imgH="393480" progId="Equation.DSMT4">
                  <p:embed/>
                </p:oleObj>
              </mc:Choice>
              <mc:Fallback>
                <p:oleObj name="Equation" r:id="rId14" imgW="838080" imgH="39348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5695950"/>
                        <a:ext cx="19875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First-Order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u="sng" dirty="0" smtClean="0"/>
              <a:t>Step response 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1(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u="sng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3267501" cy="99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214687"/>
            <a:ext cx="5257800" cy="1027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548186"/>
            <a:ext cx="6444977" cy="6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First-Order Systems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422275" y="2057400"/>
          <a:ext cx="33115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4" name="Equation" r:id="rId4" imgW="1396800" imgH="228600" progId="Equation.DSMT4">
                  <p:embed/>
                </p:oleObj>
              </mc:Choice>
              <mc:Fallback>
                <p:oleObj name="Equation" r:id="rId4" imgW="1396800" imgH="228600" progId="Equation.DSMT4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057400"/>
                        <a:ext cx="33115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eft Brace 22"/>
          <p:cNvSpPr/>
          <p:nvPr/>
        </p:nvSpPr>
        <p:spPr>
          <a:xfrm rot="5400000">
            <a:off x="5981699" y="800100"/>
            <a:ext cx="228601" cy="2743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5400000">
            <a:off x="8001000" y="1524000"/>
            <a:ext cx="228600" cy="1295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11800" y="1615440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transient</a:t>
            </a:r>
            <a:endParaRPr lang="en-US" sz="20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58100" y="1371600"/>
            <a:ext cx="918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steady</a:t>
            </a:r>
          </a:p>
          <a:p>
            <a:r>
              <a:rPr lang="en-US" sz="2000" dirty="0" smtClean="0">
                <a:latin typeface="+mn-lt"/>
              </a:rPr>
              <a:t>  state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11163" y="3354387"/>
          <a:ext cx="37036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5" name="Equation" r:id="rId6" imgW="1562040" imgH="228600" progId="Equation.DSMT4">
                  <p:embed/>
                </p:oleObj>
              </mc:Choice>
              <mc:Fallback>
                <p:oleObj name="Equation" r:id="rId6" imgW="1562040" imgH="228600" progId="Equation.DSMT4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3354387"/>
                        <a:ext cx="37036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78276" y="2907268"/>
            <a:ext cx="1079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For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t=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39737" y="4649788"/>
          <a:ext cx="35226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6" name="Equation" r:id="rId8" imgW="1485720" imgH="228600" progId="Equation.DSMT4">
                  <p:embed/>
                </p:oleObj>
              </mc:Choice>
              <mc:Fallback>
                <p:oleObj name="Equation" r:id="rId8" imgW="1485720" imgH="228600" progId="Equation.DSMT4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" y="4649788"/>
                        <a:ext cx="35226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1000" y="4202668"/>
            <a:ext cx="1233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For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5410200"/>
            <a:ext cx="5287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within 2% of final value is </a:t>
            </a:r>
          </a:p>
          <a:p>
            <a:r>
              <a:rPr lang="en-US" sz="2400" dirty="0" smtClean="0">
                <a:latin typeface="+mn-lt"/>
              </a:rPr>
              <a:t>generally c</a:t>
            </a:r>
            <a:r>
              <a:rPr lang="en-US" sz="2400" dirty="0" smtClean="0">
                <a:latin typeface="+mn-lt"/>
                <a:cs typeface="Times New Roman" pitchFamily="18" charset="0"/>
              </a:rPr>
              <a:t>onsidered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steady state(</a:t>
            </a:r>
            <a:r>
              <a:rPr lang="en-US" sz="2400" dirty="0" err="1" smtClean="0">
                <a:latin typeface="+mn-lt"/>
                <a:cs typeface="Times New Roman" pitchFamily="18" charset="0"/>
              </a:rPr>
              <a:t>ss</a:t>
            </a:r>
            <a:r>
              <a:rPr lang="en-US" sz="2400" dirty="0" smtClean="0">
                <a:latin typeface="+mn-lt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r="7143"/>
          <a:stretch/>
        </p:blipFill>
        <p:spPr bwMode="auto">
          <a:xfrm>
            <a:off x="4367422" y="2384981"/>
            <a:ext cx="4572000" cy="3355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8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8" grpId="0"/>
      <p:bldP spid="30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28600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0"/>
            <a:ext cx="6553200" cy="76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Determine the TF of the system that </a:t>
            </a:r>
            <a:r>
              <a:rPr lang="en-US" sz="2000" dirty="0" smtClean="0"/>
              <a:t>produced</a:t>
            </a:r>
          </a:p>
          <a:p>
            <a:pPr marL="11430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the following output in response to a unit step input</a:t>
            </a:r>
            <a:endParaRPr lang="en-US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6200" y="982226"/>
            <a:ext cx="4495800" cy="3733800"/>
            <a:chOff x="177800" y="2654300"/>
            <a:chExt cx="4495800" cy="3733800"/>
          </a:xfrm>
        </p:grpSpPr>
        <p:sp>
          <p:nvSpPr>
            <p:cNvPr id="7" name="Rectangle 6"/>
            <p:cNvSpPr/>
            <p:nvPr/>
          </p:nvSpPr>
          <p:spPr>
            <a:xfrm>
              <a:off x="177800" y="2654300"/>
              <a:ext cx="4495800" cy="3733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tepB.jpg"/>
            <p:cNvPicPr>
              <a:picLocks noChangeAspect="1"/>
            </p:cNvPicPr>
            <p:nvPr/>
          </p:nvPicPr>
          <p:blipFill>
            <a:blip r:embed="rId3" cstate="print"/>
            <a:srcRect l="10686" t="27778" r="7541" b="24445"/>
            <a:stretch>
              <a:fillRect/>
            </a:stretch>
          </p:blipFill>
          <p:spPr>
            <a:xfrm>
              <a:off x="228600" y="2667000"/>
              <a:ext cx="4267200" cy="3528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0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8680636" cy="541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6" y="5715000"/>
            <a:ext cx="469174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9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104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Armature-controlled DC motor model</a:t>
            </a:r>
          </a:p>
          <a:p>
            <a:pPr lvl="1"/>
            <a:r>
              <a:rPr lang="en-US" sz="2800" dirty="0" smtClean="0"/>
              <a:t>Electrical domain: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Mechanical domain: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Two domains are </a:t>
            </a:r>
          </a:p>
          <a:p>
            <a:pPr lvl="1">
              <a:buNone/>
            </a:pPr>
            <a:r>
              <a:rPr lang="en-US" sz="2800" dirty="0" smtClean="0"/>
              <a:t>	coupled by the previous relations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40638"/>
              </p:ext>
            </p:extLst>
          </p:nvPr>
        </p:nvGraphicFramePr>
        <p:xfrm>
          <a:off x="1274763" y="2743200"/>
          <a:ext cx="36464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2" name="Equation" r:id="rId4" imgW="1536480" imgH="393480" progId="Equation.DSMT4">
                  <p:embed/>
                </p:oleObj>
              </mc:Choice>
              <mc:Fallback>
                <p:oleObj name="Equation" r:id="rId4" imgW="1536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743200"/>
                        <a:ext cx="3646487" cy="9159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184690"/>
              </p:ext>
            </p:extLst>
          </p:nvPr>
        </p:nvGraphicFramePr>
        <p:xfrm>
          <a:off x="1285875" y="4327525"/>
          <a:ext cx="18367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3" name="Equation" r:id="rId6" imgW="774360" imgH="203040" progId="Equation.DSMT4">
                  <p:embed/>
                </p:oleObj>
              </mc:Choice>
              <mc:Fallback>
                <p:oleObj name="Equation" r:id="rId6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327525"/>
                        <a:ext cx="1836738" cy="473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81196" y="4461291"/>
            <a:ext cx="25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70C0"/>
                </a:solidFill>
              </a:rPr>
              <a:t>θ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13" name="Picture 12" descr="Armature Motor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19600" y="3505200"/>
            <a:ext cx="389964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5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response of 2</a:t>
            </a:r>
            <a:r>
              <a:rPr lang="en-US" sz="2800" baseline="30000" dirty="0"/>
              <a:t>nd</a:t>
            </a:r>
            <a:r>
              <a:rPr lang="en-US" sz="2800" dirty="0"/>
              <a:t>-order system with complex poles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9189" r="16753" b="15834"/>
          <a:stretch/>
        </p:blipFill>
        <p:spPr>
          <a:xfrm>
            <a:off x="1600200" y="2473614"/>
            <a:ext cx="5791200" cy="43843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Note how the roots of the characteristic equation (poles of the transfer function) relate to natural response</a:t>
            </a:r>
          </a:p>
          <a:p>
            <a:pPr lvl="1" eaLnBrk="1" hangingPunct="1"/>
            <a:r>
              <a:rPr lang="en-US" sz="2800" dirty="0" smtClean="0"/>
              <a:t>Real part of pole = 	rate of decay (growth)</a:t>
            </a:r>
          </a:p>
          <a:p>
            <a:pPr lvl="1" eaLnBrk="1" hangingPunct="1"/>
            <a:r>
              <a:rPr lang="en-US" sz="2800" dirty="0" err="1" smtClean="0"/>
              <a:t>Imag</a:t>
            </a:r>
            <a:r>
              <a:rPr lang="en-US" sz="2800" dirty="0" smtClean="0"/>
              <a:t> part of pole = 	frequency of oscillation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If the response does not grow unbounded then it is </a:t>
            </a:r>
            <a:r>
              <a:rPr lang="en-US" sz="2800" dirty="0" smtClean="0">
                <a:solidFill>
                  <a:srgbClr val="C00000"/>
                </a:solidFill>
              </a:rPr>
              <a:t>stable </a:t>
            </a:r>
            <a:r>
              <a:rPr lang="en-US" sz="2800" dirty="0" smtClean="0"/>
              <a:t>(real part less than or equal to 0)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9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600" u="sng" dirty="0" smtClean="0"/>
              <a:t>Asymptotic Stability:</a:t>
            </a:r>
            <a:r>
              <a:rPr lang="en-US" sz="3600" dirty="0" smtClean="0"/>
              <a:t> for no input and any initial condition, output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→ 0 </a:t>
            </a:r>
            <a:r>
              <a:rPr lang="en-US" sz="3600" dirty="0" smtClean="0"/>
              <a:t>as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→ ∞</a:t>
            </a:r>
            <a:endParaRPr lang="en-US" sz="3600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example:</a:t>
            </a:r>
          </a:p>
          <a:p>
            <a:pPr eaLnBrk="1" hangingPunct="1">
              <a:buFont typeface="Arial" charset="0"/>
              <a:buNone/>
            </a:pPr>
            <a:endParaRPr lang="en-US" sz="5700" dirty="0" smtClean="0"/>
          </a:p>
          <a:p>
            <a:pPr eaLnBrk="1" hangingPunct="1">
              <a:buFont typeface="Arial" charset="0"/>
              <a:buNone/>
            </a:pPr>
            <a:endParaRPr lang="en-US" sz="5700" dirty="0" smtClean="0"/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condition: all roots of the characteristic equation have negative real parts</a:t>
            </a:r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if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sz="3600" dirty="0" smtClean="0"/>
              <a:t>? stable, but not asymptotically stable!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</a:t>
            </a:r>
          </a:p>
          <a:p>
            <a:pPr eaLnBrk="1" hangingPunct="1">
              <a:buFont typeface="Arial" charset="0"/>
              <a:buNone/>
            </a:pPr>
            <a:endParaRPr lang="en-US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/>
          </p:nvPr>
        </p:nvGraphicFramePr>
        <p:xfrm>
          <a:off x="5715000" y="3319463"/>
          <a:ext cx="23780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0" name="Equation" r:id="rId4" imgW="1002960" imgH="177480" progId="Equation.DSMT4">
                  <p:embed/>
                </p:oleObj>
              </mc:Choice>
              <mc:Fallback>
                <p:oleObj name="Equation" r:id="rId4" imgW="1002960" imgH="177480" progId="Equation.DSMT4">
                  <p:embed/>
                  <p:pic>
                    <p:nvPicPr>
                      <p:cNvPr id="962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19463"/>
                        <a:ext cx="23780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mass_spring_damper2.gif"/>
          <p:cNvPicPr>
            <a:picLocks noChangeAspect="1"/>
          </p:cNvPicPr>
          <p:nvPr/>
        </p:nvPicPr>
        <p:blipFill>
          <a:blip r:embed="rId6" cstate="print"/>
          <a:srcRect l="21667" t="14646" r="25000" b="45371"/>
          <a:stretch>
            <a:fillRect/>
          </a:stretch>
        </p:blipFill>
        <p:spPr>
          <a:xfrm>
            <a:off x="2309467" y="2641600"/>
            <a:ext cx="3265833" cy="16159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5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5105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000" u="sng" dirty="0" smtClean="0"/>
              <a:t>BIBO Stability:</a:t>
            </a:r>
            <a:r>
              <a:rPr lang="en-US" sz="3000" dirty="0" smtClean="0"/>
              <a:t> for zero initial conditions and bounded input, output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/>
              <a:t>is bounded for all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t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3000" dirty="0" smtClean="0"/>
              <a:t>example:</a:t>
            </a: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6500" dirty="0" smtClean="0"/>
          </a:p>
          <a:p>
            <a:pPr eaLnBrk="1" hangingPunct="1">
              <a:buFont typeface="Arial" charset="0"/>
              <a:buNone/>
            </a:pPr>
            <a:endParaRPr lang="en-US" sz="4800" dirty="0" smtClean="0"/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3000" dirty="0" smtClean="0"/>
              <a:t>condition: all poles of transfer function (roots of characteristic equation) have negative real part</a:t>
            </a:r>
          </a:p>
          <a:p>
            <a:pPr eaLnBrk="1" hangingPunct="1">
              <a:buFont typeface="Arial" charset="0"/>
              <a:buNone/>
            </a:pPr>
            <a:r>
              <a:rPr lang="en-US" sz="1100" dirty="0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sz="3000" dirty="0" smtClean="0"/>
              <a:t>	if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sz="3000" dirty="0" smtClean="0"/>
              <a:t>? stable, but not BIBO stable!</a:t>
            </a:r>
          </a:p>
          <a:p>
            <a:pPr eaLnBrk="1" hangingPunct="1">
              <a:buFont typeface="Arial" charset="0"/>
              <a:buNone/>
            </a:pPr>
            <a:endParaRPr lang="en-US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/>
          </p:nvPr>
        </p:nvGraphicFramePr>
        <p:xfrm>
          <a:off x="5091113" y="4038600"/>
          <a:ext cx="30400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4" name="Equation" r:id="rId4" imgW="1282680" imgH="419040" progId="Equation.DSMT4">
                  <p:embed/>
                </p:oleObj>
              </mc:Choice>
              <mc:Fallback>
                <p:oleObj name="Equation" r:id="rId4" imgW="1282680" imgH="419040" progId="Equation.DSMT4">
                  <p:embed/>
                  <p:pic>
                    <p:nvPicPr>
                      <p:cNvPr id="962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038600"/>
                        <a:ext cx="30400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mass_spring_damper.gif"/>
          <p:cNvPicPr>
            <a:picLocks noChangeAspect="1"/>
          </p:cNvPicPr>
          <p:nvPr/>
        </p:nvPicPr>
        <p:blipFill>
          <a:blip r:embed="rId6" cstate="print"/>
          <a:srcRect l="23333" t="13384" r="20000" b="44949"/>
          <a:stretch>
            <a:fillRect/>
          </a:stretch>
        </p:blipFill>
        <p:spPr>
          <a:xfrm>
            <a:off x="2417618" y="2590800"/>
            <a:ext cx="3454400" cy="167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6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Find the transfer function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/E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945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74230" y="3632746"/>
            <a:ext cx="2635770" cy="970483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steady state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600" dirty="0" smtClean="0"/>
          </a:p>
          <a:p>
            <a:r>
              <a:rPr lang="en-US" sz="2800" dirty="0" smtClean="0"/>
              <a:t>Slope is constant</a:t>
            </a:r>
          </a:p>
          <a:p>
            <a:r>
              <a:rPr lang="en-US" sz="2800" dirty="0" smtClean="0"/>
              <a:t>Intercept changes with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7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04875" y="2819400"/>
          <a:ext cx="2771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2" name="Equation" r:id="rId4" imgW="1168200" imgH="241200" progId="Equation.DSMT4">
                  <p:embed/>
                </p:oleObj>
              </mc:Choice>
              <mc:Fallback>
                <p:oleObj name="Equation" r:id="rId4" imgW="1168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819400"/>
                        <a:ext cx="2771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36713" y="2347913"/>
          <a:ext cx="1174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3" name="Equation" r:id="rId6" imgW="495000" imgH="228600" progId="Equation.DSMT4">
                  <p:embed/>
                </p:oleObj>
              </mc:Choice>
              <mc:Fallback>
                <p:oleObj name="Equation" r:id="rId6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347913"/>
                        <a:ext cx="1174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>
            <a:off x="3886200" y="2314730"/>
            <a:ext cx="112740" cy="990600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133850" y="2336800"/>
          <a:ext cx="2952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4" name="Equation" r:id="rId8" imgW="1244520" imgH="393480" progId="Equation.DSMT4">
                  <p:embed/>
                </p:oleObj>
              </mc:Choice>
              <mc:Fallback>
                <p:oleObj name="Equation" r:id="rId8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336800"/>
                        <a:ext cx="29527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50888" y="3646488"/>
          <a:ext cx="30416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5" name="Equation" r:id="rId10" imgW="1282680" imgH="431640" progId="Equation.DSMT4">
                  <p:embed/>
                </p:oleObj>
              </mc:Choice>
              <mc:Fallback>
                <p:oleObj name="Equation" r:id="rId10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646488"/>
                        <a:ext cx="30416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03173" y="3305330"/>
            <a:ext cx="3302627" cy="3406257"/>
            <a:chOff x="4381039" y="2667000"/>
            <a:chExt cx="3924761" cy="404791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066836" y="3048000"/>
              <a:ext cx="0" cy="297180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066836" y="6019800"/>
              <a:ext cx="2895600" cy="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66836" y="4953000"/>
              <a:ext cx="1066800" cy="106680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66836" y="3962400"/>
              <a:ext cx="20574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33636" y="634558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speed</a:t>
              </a:r>
              <a:endPara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436" y="266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T</a:t>
              </a:r>
              <a:endParaRPr lang="en-US" sz="1800" i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81039" y="3745468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T</a:t>
              </a:r>
              <a:r>
                <a:rPr lang="en-US" sz="1800" baseline="-25000" dirty="0" err="1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stall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13063" y="436876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e</a:t>
              </a:r>
              <a:r>
                <a:rPr lang="en-US" sz="1800" i="1" baseline="-25000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a1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58949" y="499109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e</a:t>
              </a:r>
              <a:r>
                <a:rPr lang="en-US" sz="1800" i="1" baseline="-25000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a2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62436" y="58028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chemeClr val="accent3">
                      <a:lumMod val="50000"/>
                    </a:schemeClr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7036" y="59436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solidFill>
                    <a:schemeClr val="accent3">
                      <a:lumMod val="50000"/>
                    </a:schemeClr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US" sz="1800" baseline="-25000" dirty="0" err="1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no</a:t>
              </a:r>
              <a:r>
                <a:rPr lang="en-US" sz="1800" baseline="-25000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-load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444661" y="5157788"/>
                <a:ext cx="14288" cy="1587"/>
              </p14:xfrm>
            </p:contentPart>
          </mc:Choice>
          <mc:Fallback xmlns="">
            <p:pic>
              <p:nvPicPr>
                <p:cNvPr id="27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6868" y="5148266"/>
                  <a:ext cx="29875" cy="2063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/>
          <p:cNvSpPr txBox="1"/>
          <p:nvPr/>
        </p:nvSpPr>
        <p:spPr>
          <a:xfrm rot="16200000">
            <a:off x="4412895" y="44475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torque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916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Transmitting and Converting Motion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800600"/>
          </a:xfrm>
        </p:spPr>
        <p:txBody>
          <a:bodyPr/>
          <a:lstStyle/>
          <a:p>
            <a:r>
              <a:rPr lang="en-US" sz="2800" dirty="0" smtClean="0"/>
              <a:t>Gears can be used to convert the speed and direction of motion, and modify the magnitude of transmitted torque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1" name="Picture 10" descr="gea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819400"/>
            <a:ext cx="473336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Gear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4525963"/>
          </a:xfrm>
        </p:spPr>
        <p:txBody>
          <a:bodyPr/>
          <a:lstStyle/>
          <a:p>
            <a:pPr indent="0">
              <a:buNone/>
            </a:pPr>
            <a:r>
              <a:rPr lang="en-US" sz="2800" dirty="0" smtClean="0"/>
              <a:t>Gears mesh without slipping, therefore, </a:t>
            </a:r>
          </a:p>
          <a:p>
            <a:pPr indent="0">
              <a:buNone/>
            </a:pPr>
            <a:endParaRPr lang="en-US" sz="6000" dirty="0" smtClean="0"/>
          </a:p>
          <a:p>
            <a:pPr indent="0">
              <a:buNone/>
            </a:pPr>
            <a:r>
              <a:rPr lang="en-US" sz="2800" dirty="0" smtClean="0"/>
              <a:t>and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762000" y="2286000"/>
          <a:ext cx="11604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31"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11604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762000" y="4017963"/>
          <a:ext cx="24288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32" name="Equation" r:id="rId6" imgW="876240" imgH="431640" progId="Equation.DSMT4">
                  <p:embed/>
                </p:oleObj>
              </mc:Choice>
              <mc:Fallback>
                <p:oleObj name="Equation" r:id="rId6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17963"/>
                        <a:ext cx="2428875" cy="116363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981200" y="2286000"/>
          <a:ext cx="23225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33" name="Equation" r:id="rId8" imgW="838080" imgH="228600" progId="Equation.DSMT4">
                  <p:embed/>
                </p:oleObj>
              </mc:Choice>
              <mc:Fallback>
                <p:oleObj name="Equation" r:id="rId8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23225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gears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33669" y="2133600"/>
            <a:ext cx="4733364" cy="3657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4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8910</TotalTime>
  <Words>1488</Words>
  <Application>Microsoft Office PowerPoint</Application>
  <PresentationFormat>화면 슬라이드 쇼(4:3)</PresentationFormat>
  <Paragraphs>349</Paragraphs>
  <Slides>43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Lao UI</vt:lpstr>
      <vt:lpstr>SimSun</vt:lpstr>
      <vt:lpstr>Arial</vt:lpstr>
      <vt:lpstr>Calibri</vt:lpstr>
      <vt:lpstr>Cambria Math</vt:lpstr>
      <vt:lpstr>Segoe UI Light</vt:lpstr>
      <vt:lpstr>Segoe UI Semibold</vt:lpstr>
      <vt:lpstr>Symbol</vt:lpstr>
      <vt:lpstr>Times New Roman</vt:lpstr>
      <vt:lpstr>Wingdings</vt:lpstr>
      <vt:lpstr>UDM_Theme (2)</vt:lpstr>
      <vt:lpstr>UDM Theme</vt:lpstr>
      <vt:lpstr>Equation</vt:lpstr>
      <vt:lpstr>Lecture 10: DC Motors</vt:lpstr>
      <vt:lpstr>DC Motor</vt:lpstr>
      <vt:lpstr>DC Motor</vt:lpstr>
      <vt:lpstr>DC Motor</vt:lpstr>
      <vt:lpstr>Example</vt:lpstr>
      <vt:lpstr>Example (continued)</vt:lpstr>
      <vt:lpstr>DC Motor</vt:lpstr>
      <vt:lpstr>Transmitting and Converting Motion</vt:lpstr>
      <vt:lpstr>Simple Gear Train</vt:lpstr>
      <vt:lpstr>Simple Gear Train</vt:lpstr>
      <vt:lpstr>Complex Gear Train</vt:lpstr>
      <vt:lpstr>Example</vt:lpstr>
      <vt:lpstr>Example (continued)</vt:lpstr>
      <vt:lpstr>Example (continued)</vt:lpstr>
      <vt:lpstr>Lecture 11: Linearization</vt:lpstr>
      <vt:lpstr>Nonlinear Systems</vt:lpstr>
      <vt:lpstr>Nonlinear Systems</vt:lpstr>
      <vt:lpstr>Linearization of a Function</vt:lpstr>
      <vt:lpstr>Example</vt:lpstr>
      <vt:lpstr>Example</vt:lpstr>
      <vt:lpstr>Nonlinear Systems</vt:lpstr>
      <vt:lpstr>Linearizing Differential Equations </vt:lpstr>
      <vt:lpstr>Example</vt:lpstr>
      <vt:lpstr>Example</vt:lpstr>
      <vt:lpstr>Overall Procedure</vt:lpstr>
      <vt:lpstr>Example</vt:lpstr>
      <vt:lpstr>Example (continued)</vt:lpstr>
      <vt:lpstr>Example</vt:lpstr>
      <vt:lpstr>Example</vt:lpstr>
      <vt:lpstr>Example (continued)</vt:lpstr>
      <vt:lpstr>Lecture 12:  First-Order Systems </vt:lpstr>
      <vt:lpstr>Time Response</vt:lpstr>
      <vt:lpstr>Time Response</vt:lpstr>
      <vt:lpstr>First-Order Systems</vt:lpstr>
      <vt:lpstr>PowerPoint 프레젠테이션</vt:lpstr>
      <vt:lpstr>First-Order Systems</vt:lpstr>
      <vt:lpstr>First-Order Systems</vt:lpstr>
      <vt:lpstr>Example</vt:lpstr>
      <vt:lpstr>PowerPoint 프레젠테이션</vt:lpstr>
      <vt:lpstr>Second-Order Systems</vt:lpstr>
      <vt:lpstr>Stability</vt:lpstr>
      <vt:lpstr>Stability</vt:lpstr>
      <vt:lpstr>Stability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K.K.Ahn</cp:lastModifiedBy>
  <cp:revision>154</cp:revision>
  <dcterms:created xsi:type="dcterms:W3CDTF">2012-12-20T22:15:23Z</dcterms:created>
  <dcterms:modified xsi:type="dcterms:W3CDTF">2025-04-02T03:43:12Z</dcterms:modified>
</cp:coreProperties>
</file>