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17"/>
  </p:notesMasterIdLst>
  <p:sldIdLst>
    <p:sldId id="356" r:id="rId3"/>
    <p:sldId id="398" r:id="rId4"/>
    <p:sldId id="399" r:id="rId5"/>
    <p:sldId id="400" r:id="rId6"/>
    <p:sldId id="401" r:id="rId7"/>
    <p:sldId id="402" r:id="rId8"/>
    <p:sldId id="403" r:id="rId9"/>
    <p:sldId id="389" r:id="rId10"/>
    <p:sldId id="391" r:id="rId11"/>
    <p:sldId id="392" r:id="rId12"/>
    <p:sldId id="393" r:id="rId13"/>
    <p:sldId id="395" r:id="rId14"/>
    <p:sldId id="396" r:id="rId15"/>
    <p:sldId id="39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4" d="100"/>
          <a:sy n="64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88" units="1/in"/>
          <inkml:channelProperty channel="Y" name="resolution" value="2540.07788" units="1/in"/>
          <inkml:channelProperty channel="F" name="resolution" value="INF" units="1/dev"/>
        </inkml:channelProperties>
      </inkml:inkSource>
      <inkml:timestamp xml:id="ts0" timeString="2013-02-21T19:40:06.051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0 1 3,'17'1'1,"-2"-3"-5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02-13T17:19:3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BD0258F-6D95-46CC-9AB1-BD1C399B5815}" emma:medium="tactile" emma:mode="ink">
          <msink:context xmlns:msink="http://schemas.microsoft.com/ink/2010/main" type="writingRegion" rotatedBoundingBox="21514,17630 22274,17630 22274,18892 21514,18892"/>
        </emma:interpretation>
      </emma:emma>
    </inkml:annotationXML>
    <inkml:traceGroup>
      <inkml:annotationXML>
        <emma:emma xmlns:emma="http://www.w3.org/2003/04/emma" version="1.0">
          <emma:interpretation id="{464F354E-C2CD-4C06-9946-74C6AFED616A}" emma:medium="tactile" emma:mode="ink">
            <msink:context xmlns:msink="http://schemas.microsoft.com/ink/2010/main" type="paragraph" rotatedBoundingBox="21514,17630 22274,17630 22274,18892 21514,18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DF8B95-A519-414A-A657-EE2C310291AC}" emma:medium="tactile" emma:mode="ink">
              <msink:context xmlns:msink="http://schemas.microsoft.com/ink/2010/main" type="line" rotatedBoundingBox="21514,17630 22274,17630 22274,18892 21514,18892"/>
            </emma:interpretation>
          </emma:emma>
        </inkml:annotationXML>
        <inkml:traceGroup>
          <inkml:annotationXML>
            <emma:emma xmlns:emma="http://www.w3.org/2003/04/emma" version="1.0">
              <emma:interpretation id="{7BEF4C2C-77FD-4F01-AE11-581BEA963AA1}" emma:medium="tactile" emma:mode="ink">
                <msink:context xmlns:msink="http://schemas.microsoft.com/ink/2010/main" type="inkWord" rotatedBoundingBox="21514,18879 22159,17580 22355,17678 21709,18977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21514 18880 0,'0'0'0,"0"0"0,0 0 0,0 0 0,0 0 0,0 0 0,0 0 0,0 0 0,0 0 0,0 0 0,0 0 0,0 0 0,0 0 0,0 0 0,159 12 0,-159-12 0,0 0 0,0 0 0,0 0 0,85-12 0,-85 12 0,0 0 0,0 0 0,0 0 0,0 0 0,0 0 0,0 0 0,0 0 0</inkml:trace>
          <inkml:trace contextRef="#ctx0" brushRef="#br0" timeOffset="15356.878">22259 17630 0,'0'0'0,"0"0"0,0 0 0,0 0 0,0 0 0,0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4-02-13T17:19:3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0EB9F50-F714-4E4D-8ACC-D63F4A74C846}" emma:medium="tactile" emma:mode="ink">
          <msink:context xmlns:msink="http://schemas.microsoft.com/ink/2010/main" type="writingRegion" rotatedBoundingBox="22971,18836 24033,17186 24565,17528 23503,19179"/>
        </emma:interpretation>
      </emma:emma>
    </inkml:annotationXML>
    <inkml:traceGroup>
      <inkml:annotationXML>
        <emma:emma xmlns:emma="http://www.w3.org/2003/04/emma" version="1.0">
          <emma:interpretation id="{51D53B02-A2BE-4D7F-B27E-2A16268A2883}" emma:medium="tactile" emma:mode="ink">
            <msink:context xmlns:msink="http://schemas.microsoft.com/ink/2010/main" type="paragraph" rotatedBoundingBox="22971,18836 24033,17186 24565,17528 23503,191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903383-8EC4-4C9F-8266-10643385579C}" emma:medium="tactile" emma:mode="ink">
              <msink:context xmlns:msink="http://schemas.microsoft.com/ink/2010/main" type="line" rotatedBoundingBox="22971,18836 24033,17186 24565,17528 23503,19179"/>
            </emma:interpretation>
          </emma:emma>
        </inkml:annotationXML>
        <inkml:traceGroup>
          <inkml:annotationXML>
            <emma:emma xmlns:emma="http://www.w3.org/2003/04/emma" version="1.0">
              <emma:interpretation id="{A422E20D-BBEA-438E-9A28-6F6ABC07C415}" emma:medium="tactile" emma:mode="ink">
                <msink:context xmlns:msink="http://schemas.microsoft.com/ink/2010/main" type="inkWord" rotatedBoundingBox="23718,18499 23912,18197 24069,18298 23875,18600"/>
              </emma:interpretation>
              <emma:one-of disjunction-type="recognition" id="oneOf0">
                <emma:interpretation id="interp0" emma:lang="en-US" emma:confidence="0">
                  <emma:literal>....</emma:literal>
                </emma:interpretation>
                <emma:interpretation id="interp1" emma:lang="en-US" emma:confidence="0">
                  <emma:literal>...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r...</emma:literal>
                </emma:interpretation>
                <emma:interpretation id="interp4" emma:lang="en-US" emma:confidence="0">
                  <emma:literal>s...</emma:literal>
                </emma:interpretation>
              </emma:one-of>
            </emma:emma>
          </inkml:annotationXML>
          <inkml:trace contextRef="#ctx0" brushRef="#br0">23723 18492 0,'0'0'0,"0"0"0,0 0 0,0 0 0,0 0 0,0 0 0</inkml:trace>
          <inkml:trace contextRef="#ctx0" brushRef="#br0" timeOffset="14245.8148">24053 18298 0,'0'0'0</inkml:trace>
          <inkml:trace contextRef="#ctx0" brushRef="#br0" timeOffset="12737.7286">23077 18905 0,'0'0'0,"12"-37"0,-12 37 0,0 0 0,0 0 0,0 0 0,0 0 0,0 0 0,0 0 0,0 0 0,0 0 0,0 0 0,36-37 0,-36 37 0,0 0 0,0 0 0,38-12 0,-38 12 0,0 0 0,36-49 0,-36 49 0</inkml:trace>
          <inkml:trace contextRef="#ctx0" brushRef="#br0" timeOffset="12889.7373">24029 17193 0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Variables different than in previous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Often the contribution of the inductance is small compared to the contribution of the resistance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look at from the perspective of different inputs, outputs (torque control, speed control)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Control often achieved with PWM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Slope</a:t>
            </a:r>
            <a:r>
              <a:rPr lang="en-US" baseline="0" dirty="0" smtClean="0"/>
              <a:t> is constant, intercept changes with applied voltage, gives some indication of how control can be achieved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metric units K and Kb have the same units and are equal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  <a:r>
              <a:rPr lang="en-US" baseline="0" dirty="0" smtClean="0"/>
              <a:t> the maximum torque is limited, otherwise the currents would be extremely high and would damage the motor … though can operate above the rated limit for short amounts of time … won’t overheat if done only in short bursts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Spur gear</a:t>
            </a:r>
          </a:p>
          <a:p>
            <a:r>
              <a:rPr lang="en-US" dirty="0" smtClean="0"/>
              <a:t>Bevel</a:t>
            </a:r>
            <a:r>
              <a:rPr lang="en-US" baseline="0" dirty="0" smtClean="0"/>
              <a:t> gear</a:t>
            </a:r>
          </a:p>
          <a:p>
            <a:r>
              <a:rPr lang="en-US" baseline="0" dirty="0" smtClean="0"/>
              <a:t>Rack and pinion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Kinematic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10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9" Type="http://schemas.openxmlformats.org/officeDocument/2006/relationships/image" Target="../media/image5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8" Type="http://schemas.openxmlformats.org/officeDocument/2006/relationships/customXml" Target="../ink/ink3.xml"/><Relationship Id="rId57" Type="http://schemas.openxmlformats.org/officeDocument/2006/relationships/image" Target="../media/image57.emf"/><Relationship Id="rId60" Type="http://schemas.openxmlformats.org/officeDocument/2006/relationships/image" Target="../media/image2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10" Type="http://schemas.openxmlformats.org/officeDocument/2006/relationships/image" Target="../media/image15.gi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43800" cy="4525963"/>
          </a:xfrm>
        </p:spPr>
        <p:txBody>
          <a:bodyPr/>
          <a:lstStyle/>
          <a:p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Modeling of DC motors</a:t>
            </a:r>
          </a:p>
          <a:p>
            <a:pPr marL="857250" indent="-514350">
              <a:buFont typeface="+mj-lt"/>
              <a:buAutoNum type="arabicPeriod"/>
            </a:pPr>
            <a:endParaRPr lang="en-US" sz="2800" dirty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Transmitting and </a:t>
            </a:r>
            <a:r>
              <a:rPr lang="en-US" sz="2800" dirty="0"/>
              <a:t>c</a:t>
            </a:r>
            <a:r>
              <a:rPr lang="en-US" sz="2800" dirty="0" smtClean="0"/>
              <a:t>onverting motion (gear trains)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10: DC Motors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5" t="17486" r="25738" b="34208"/>
          <a:stretch/>
        </p:blipFill>
        <p:spPr>
          <a:xfrm>
            <a:off x="3657600" y="3505200"/>
            <a:ext cx="4480810" cy="253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800" dirty="0" smtClean="0"/>
              <a:t>Furthermore, if friction losses are neglected, then the transmitted power is unchanged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11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     which leads to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2800" dirty="0" smtClean="0"/>
              <a:t>	tradeoff between speed and torque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149350" y="2590800"/>
          <a:ext cx="19700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6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90800"/>
                        <a:ext cx="19700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041400" y="3886200"/>
          <a:ext cx="2463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17" name="Equation" r:id="rId6" imgW="888840" imgH="431640" progId="Equation.DSMT4">
                  <p:embed/>
                </p:oleObj>
              </mc:Choice>
              <mc:Fallback>
                <p:oleObj name="Equation" r:id="rId6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886200"/>
                        <a:ext cx="2463800" cy="11636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gears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3669" y="2133600"/>
            <a:ext cx="4733364" cy="3657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0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Gear Train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85900" y="2703512"/>
            <a:ext cx="76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900" y="2246312"/>
            <a:ext cx="0" cy="9144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47900" y="3541712"/>
            <a:ext cx="1143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90900" y="3084512"/>
            <a:ext cx="0" cy="9144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47900" y="3313112"/>
            <a:ext cx="0" cy="4572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87067" y="4390694"/>
            <a:ext cx="76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81356" y="4109108"/>
            <a:ext cx="0" cy="60960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2369812" y="2502208"/>
          <a:ext cx="39784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6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812" y="2502208"/>
                        <a:ext cx="39784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689100" y="3313112"/>
          <a:ext cx="449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7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313112"/>
                        <a:ext cx="449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3425825" y="3328987"/>
          <a:ext cx="42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8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3328987"/>
                        <a:ext cx="42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2895600" y="4191000"/>
          <a:ext cx="449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9"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449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27"/>
          <p:cNvSpPr/>
          <p:nvPr/>
        </p:nvSpPr>
        <p:spPr>
          <a:xfrm>
            <a:off x="1750596" y="2156464"/>
            <a:ext cx="168442" cy="1066800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752600" y="1670050"/>
          <a:ext cx="37147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0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0050"/>
                        <a:ext cx="371476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 flipH="1">
            <a:off x="3009900" y="3061007"/>
            <a:ext cx="152400" cy="965201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895600" y="2438400"/>
          <a:ext cx="1485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1" name="Equation" r:id="rId14" imgW="711000" imgH="431640" progId="Equation.DSMT4">
                  <p:embed/>
                </p:oleObj>
              </mc:Choice>
              <mc:Fallback>
                <p:oleObj name="Equation" r:id="rId14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14859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34"/>
          <p:cNvSpPr/>
          <p:nvPr/>
        </p:nvSpPr>
        <p:spPr>
          <a:xfrm>
            <a:off x="3886200" y="3810000"/>
            <a:ext cx="168442" cy="1066800"/>
          </a:xfrm>
          <a:custGeom>
            <a:avLst/>
            <a:gdLst>
              <a:gd name="connsiteX0" fmla="*/ 473528 w 473528"/>
              <a:gd name="connsiteY0" fmla="*/ 1796143 h 1796143"/>
              <a:gd name="connsiteX1" fmla="*/ 16328 w 473528"/>
              <a:gd name="connsiteY1" fmla="*/ 979714 h 1796143"/>
              <a:gd name="connsiteX2" fmla="*/ 375557 w 473528"/>
              <a:gd name="connsiteY2" fmla="*/ 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528" h="1796143">
                <a:moveTo>
                  <a:pt x="473528" y="1796143"/>
                </a:moveTo>
                <a:cubicBezTo>
                  <a:pt x="253092" y="1537607"/>
                  <a:pt x="32657" y="1279071"/>
                  <a:pt x="16328" y="979714"/>
                </a:cubicBezTo>
                <a:cubicBezTo>
                  <a:pt x="0" y="680357"/>
                  <a:pt x="187778" y="340178"/>
                  <a:pt x="375557" y="0"/>
                </a:cubicBezTo>
              </a:path>
            </a:pathLst>
          </a:cu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4025900" y="3276600"/>
          <a:ext cx="15128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2" name="Equation" r:id="rId16" imgW="723600" imgH="431640" progId="Equation.DSMT4">
                  <p:embed/>
                </p:oleObj>
              </mc:Choice>
              <mc:Fallback>
                <p:oleObj name="Equation" r:id="rId16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76600"/>
                        <a:ext cx="15128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5472752" y="3248047"/>
          <a:ext cx="1539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3" name="Equation" r:id="rId18" imgW="736560" imgH="431640" progId="Equation.DSMT4">
                  <p:embed/>
                </p:oleObj>
              </mc:Choice>
              <mc:Fallback>
                <p:oleObj name="Equation" r:id="rId18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752" y="3248047"/>
                        <a:ext cx="1539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5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Find the transfer function </a:t>
            </a:r>
            <a:r>
              <a:rPr lang="el-GR" sz="28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/>
              <p14:cNvContentPartPr/>
              <p14:nvPr/>
            </p14:nvContentPartPr>
            <p14:xfrm>
              <a:off x="7745040" y="6346800"/>
              <a:ext cx="268560" cy="4546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2520" y="6344280"/>
                <a:ext cx="2736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/>
              <p14:cNvContentPartPr/>
              <p14:nvPr/>
            </p14:nvContentPartPr>
            <p14:xfrm>
              <a:off x="8307720" y="6189480"/>
              <a:ext cx="351720" cy="616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05200" y="6186960"/>
                <a:ext cx="356760" cy="6217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8918" r="27910" b="18918"/>
          <a:stretch/>
        </p:blipFill>
        <p:spPr>
          <a:xfrm>
            <a:off x="0" y="2083633"/>
            <a:ext cx="6415789" cy="42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47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47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4525963"/>
          </a:xfrm>
        </p:spPr>
        <p:txBody>
          <a:bodyPr/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Model resistance and inductance of the coil as lumped parameters</a:t>
            </a:r>
          </a:p>
          <a:p>
            <a:pPr lvl="1"/>
            <a:r>
              <a:rPr lang="en-US" sz="2800" dirty="0" smtClean="0"/>
              <a:t>Same with mechanical inertia and friction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5192" y="5003800"/>
            <a:ext cx="3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i="1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19" descr="Armature Motor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736340"/>
            <a:ext cx="5105400" cy="2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0400" y="3200400"/>
            <a:ext cx="1295400" cy="533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From Lorentz’s law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is the motor torque constant</a:t>
            </a:r>
          </a:p>
          <a:p>
            <a:pPr lvl="1"/>
            <a:r>
              <a:rPr lang="en-US" sz="2800" dirty="0" smtClean="0"/>
              <a:t>From Faraday’s law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/>
              <a:t> is the back </a:t>
            </a:r>
            <a:r>
              <a:rPr lang="en-US" sz="2800" dirty="0" err="1" smtClean="0"/>
              <a:t>emf</a:t>
            </a:r>
            <a:r>
              <a:rPr lang="en-US" sz="2800" dirty="0" smtClean="0"/>
              <a:t> constant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20315"/>
              </p:ext>
            </p:extLst>
          </p:nvPr>
        </p:nvGraphicFramePr>
        <p:xfrm>
          <a:off x="1295400" y="2626056"/>
          <a:ext cx="1506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0" name="Equation" r:id="rId4" imgW="634680" imgH="253800" progId="Equation.DSMT4">
                  <p:embed/>
                </p:oleObj>
              </mc:Choice>
              <mc:Fallback>
                <p:oleObj name="Equation" r:id="rId4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26056"/>
                        <a:ext cx="15065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74391"/>
              </p:ext>
            </p:extLst>
          </p:nvPr>
        </p:nvGraphicFramePr>
        <p:xfrm>
          <a:off x="1600200" y="4769068"/>
          <a:ext cx="16875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1" name="Equation" r:id="rId6" imgW="711000" imgH="393480" progId="Equation.DSMT4">
                  <p:embed/>
                </p:oleObj>
              </mc:Choice>
              <mc:Fallback>
                <p:oleObj name="Equation" r:id="rId6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69068"/>
                        <a:ext cx="1687513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94488"/>
              </p:ext>
            </p:extLst>
          </p:nvPr>
        </p:nvGraphicFramePr>
        <p:xfrm>
          <a:off x="2819400" y="3200400"/>
          <a:ext cx="1597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2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5970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19400" y="2667000"/>
          <a:ext cx="19288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3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19288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81196" y="4461291"/>
            <a:ext cx="25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70C0"/>
                </a:solidFill>
              </a:rPr>
              <a:t>θ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14" name="Picture 13" descr="Armature Motor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9600" y="3505200"/>
            <a:ext cx="389964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Electrical domain: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Mechanical domain: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Two domains are </a:t>
            </a:r>
          </a:p>
          <a:p>
            <a:pPr lvl="1">
              <a:buNone/>
            </a:pPr>
            <a:r>
              <a:rPr lang="en-US" sz="2800" dirty="0" smtClean="0"/>
              <a:t>	coupled by the previous relations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40638"/>
              </p:ext>
            </p:extLst>
          </p:nvPr>
        </p:nvGraphicFramePr>
        <p:xfrm>
          <a:off x="1274763" y="2743200"/>
          <a:ext cx="36464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0" name="Equation" r:id="rId4" imgW="1536480" imgH="393480" progId="Equation.DSMT4">
                  <p:embed/>
                </p:oleObj>
              </mc:Choice>
              <mc:Fallback>
                <p:oleObj name="Equation" r:id="rId4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743200"/>
                        <a:ext cx="3646487" cy="9159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84690"/>
              </p:ext>
            </p:extLst>
          </p:nvPr>
        </p:nvGraphicFramePr>
        <p:xfrm>
          <a:off x="1285875" y="4327525"/>
          <a:ext cx="1836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1"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327525"/>
                        <a:ext cx="183673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81196" y="4461291"/>
            <a:ext cx="25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70C0"/>
                </a:solidFill>
              </a:rPr>
              <a:t>θ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13" name="Picture 12" descr="Armature Motor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9600" y="3505200"/>
            <a:ext cx="389964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Find the transfer function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/E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945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74230" y="3632746"/>
            <a:ext cx="2635770" cy="97048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steady state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600" dirty="0" smtClean="0"/>
          </a:p>
          <a:p>
            <a:r>
              <a:rPr lang="en-US" sz="2800" dirty="0" smtClean="0"/>
              <a:t>Slope is constant</a:t>
            </a:r>
          </a:p>
          <a:p>
            <a:r>
              <a:rPr lang="en-US" sz="2800" dirty="0" smtClean="0"/>
              <a:t>Intercept changes with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904875" y="2819400"/>
          <a:ext cx="2771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8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819400"/>
                        <a:ext cx="2771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36713" y="2347913"/>
          <a:ext cx="1174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9" name="Equation" r:id="rId6" imgW="495000" imgH="228600" progId="Equation.DSMT4">
                  <p:embed/>
                </p:oleObj>
              </mc:Choice>
              <mc:Fallback>
                <p:oleObj name="Equation" r:id="rId6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347913"/>
                        <a:ext cx="1174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>
            <a:off x="3886200" y="2314730"/>
            <a:ext cx="112740" cy="990600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133850" y="2336800"/>
          <a:ext cx="2952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0"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336800"/>
                        <a:ext cx="2952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50888" y="3646488"/>
          <a:ext cx="3041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1" name="Equation" r:id="rId10" imgW="1282680" imgH="431640" progId="Equation.DSMT4">
                  <p:embed/>
                </p:oleObj>
              </mc:Choice>
              <mc:Fallback>
                <p:oleObj name="Equation" r:id="rId10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646488"/>
                        <a:ext cx="30416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03173" y="3305330"/>
            <a:ext cx="3302627" cy="3406257"/>
            <a:chOff x="4381039" y="2667000"/>
            <a:chExt cx="3924761" cy="404791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066836" y="3048000"/>
              <a:ext cx="0" cy="297180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066836" y="6019800"/>
              <a:ext cx="2895600" cy="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66836" y="4953000"/>
              <a:ext cx="1066800" cy="106680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66836" y="3962400"/>
              <a:ext cx="2057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33636" y="63455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speed</a:t>
              </a:r>
              <a:endPara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436" y="266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T</a:t>
              </a:r>
              <a:endParaRPr lang="en-US" sz="1800" i="1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1039" y="3745468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T</a:t>
              </a:r>
              <a:r>
                <a:rPr lang="en-US" sz="1800" baseline="-25000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stall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13063" y="436876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e</a:t>
              </a:r>
              <a:r>
                <a:rPr lang="en-US" sz="1800" i="1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a1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58949" y="49910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e</a:t>
              </a:r>
              <a:r>
                <a:rPr lang="en-US" sz="1800" i="1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a2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62436" y="58028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chemeClr val="accent3">
                      <a:lumMod val="5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7036" y="59436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solidFill>
                    <a:schemeClr val="accent3">
                      <a:lumMod val="50000"/>
                    </a:schemeClr>
                  </a:solidFill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en-US" sz="1800" baseline="-25000" dirty="0" err="1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no</a:t>
              </a:r>
              <a:r>
                <a:rPr lang="en-US" sz="1800" baseline="-25000" dirty="0" smtClean="0">
                  <a:solidFill>
                    <a:schemeClr val="accent3">
                      <a:lumMod val="50000"/>
                    </a:schemeClr>
                  </a:solidFill>
                  <a:cs typeface="Times New Roman" pitchFamily="18" charset="0"/>
                </a:rPr>
                <a:t>-load</a:t>
              </a:r>
              <a:endParaRPr lang="en-US" sz="1800" baseline="-250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444661" y="5157788"/>
                <a:ext cx="14288" cy="1587"/>
              </p14:xfrm>
            </p:contentPart>
          </mc:Choice>
          <mc:Fallback xmlns="">
            <p:pic>
              <p:nvPicPr>
                <p:cNvPr id="27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6868" y="5148266"/>
                  <a:ext cx="29875" cy="2063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/>
          <p:cNvSpPr txBox="1"/>
          <p:nvPr/>
        </p:nvSpPr>
        <p:spPr>
          <a:xfrm rot="16200000">
            <a:off x="4412895" y="44475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torque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1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Transmitting and Converting Motion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800600"/>
          </a:xfrm>
        </p:spPr>
        <p:txBody>
          <a:bodyPr/>
          <a:lstStyle/>
          <a:p>
            <a:r>
              <a:rPr lang="en-US" sz="2800" dirty="0" smtClean="0"/>
              <a:t>Gears can be used to convert the speed and direction of motion, and modify the magnitude of transmitted torque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1" name="Picture 10" descr="gea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819400"/>
            <a:ext cx="4733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Gear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229600" cy="4525963"/>
          </a:xfrm>
        </p:spPr>
        <p:txBody>
          <a:bodyPr/>
          <a:lstStyle/>
          <a:p>
            <a:pPr indent="0">
              <a:buNone/>
            </a:pPr>
            <a:r>
              <a:rPr lang="en-US" sz="2800" dirty="0" smtClean="0"/>
              <a:t>Gears mesh without slipping, therefore, </a:t>
            </a:r>
          </a:p>
          <a:p>
            <a:pPr indent="0">
              <a:buNone/>
            </a:pPr>
            <a:endParaRPr lang="en-US" sz="6000" dirty="0" smtClean="0"/>
          </a:p>
          <a:p>
            <a:pPr indent="0">
              <a:buNone/>
            </a:pPr>
            <a:r>
              <a:rPr lang="en-US" sz="2800" dirty="0" smtClean="0"/>
              <a:t>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10</a:t>
            </a:r>
            <a:endParaRPr lang="en-US" dirty="0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762000" y="2286000"/>
          <a:ext cx="1160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3"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1604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762000" y="4017963"/>
          <a:ext cx="24288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4" name="Equation" r:id="rId6" imgW="876240" imgH="431640" progId="Equation.DSMT4">
                  <p:embed/>
                </p:oleObj>
              </mc:Choice>
              <mc:Fallback>
                <p:oleObj name="Equation" r:id="rId6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17963"/>
                        <a:ext cx="2428875" cy="11636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981200" y="2286000"/>
          <a:ext cx="23225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5" name="Equation" r:id="rId8" imgW="838080" imgH="228600" progId="Equation.DSMT4">
                  <p:embed/>
                </p:oleObj>
              </mc:Choice>
              <mc:Fallback>
                <p:oleObj name="Equation" r:id="rId8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23225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gears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3669" y="2133600"/>
            <a:ext cx="4733364" cy="3657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4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8830</TotalTime>
  <Words>409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UDM_Theme (2)</vt:lpstr>
      <vt:lpstr>UDM Theme</vt:lpstr>
      <vt:lpstr>Equation</vt:lpstr>
      <vt:lpstr>Lecture 10: DC Motors</vt:lpstr>
      <vt:lpstr>DC Motor</vt:lpstr>
      <vt:lpstr>DC Motor</vt:lpstr>
      <vt:lpstr>DC Motor</vt:lpstr>
      <vt:lpstr>Example</vt:lpstr>
      <vt:lpstr>Example (continued)</vt:lpstr>
      <vt:lpstr>DC Motor</vt:lpstr>
      <vt:lpstr>Transmitting and Converting Motion</vt:lpstr>
      <vt:lpstr>Simple Gear Train</vt:lpstr>
      <vt:lpstr>Simple Gear Train</vt:lpstr>
      <vt:lpstr>Complex Gear Train</vt:lpstr>
      <vt:lpstr>Example</vt:lpstr>
      <vt:lpstr>Example (continued)</vt:lpstr>
      <vt:lpstr>Example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147</cp:revision>
  <dcterms:created xsi:type="dcterms:W3CDTF">2012-12-20T22:15:23Z</dcterms:created>
  <dcterms:modified xsi:type="dcterms:W3CDTF">2014-10-29T18:39:45Z</dcterms:modified>
</cp:coreProperties>
</file>