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19"/>
  </p:notesMasterIdLst>
  <p:sldIdLst>
    <p:sldId id="395" r:id="rId3"/>
    <p:sldId id="396" r:id="rId4"/>
    <p:sldId id="411" r:id="rId5"/>
    <p:sldId id="398" r:id="rId6"/>
    <p:sldId id="399" r:id="rId7"/>
    <p:sldId id="400" r:id="rId8"/>
    <p:sldId id="412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50" d="100"/>
          <a:sy n="50" d="100"/>
        </p:scale>
        <p:origin x="-102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11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11: Linearization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857250" indent="-514350">
              <a:buFont typeface="+mj-lt"/>
              <a:buAutoNum type="arabicPeriod"/>
            </a:pPr>
            <a:endParaRPr lang="en-US" sz="24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Linearization of a nonlinear function</a:t>
            </a:r>
          </a:p>
          <a:p>
            <a:pPr marL="857250" indent="-514350">
              <a:buFont typeface="+mj-lt"/>
              <a:buAutoNum type="arabicPeriod"/>
            </a:pPr>
            <a:endParaRPr lang="en-US" sz="24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Linearization of a nonlinear diff equation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sz="2800" dirty="0" smtClean="0"/>
              <a:t>Find the equilibrium solution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of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τ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mgl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58200" y="12440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91752" y="13821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49591" y="12796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r="25818"/>
          <a:stretch/>
        </p:blipFill>
        <p:spPr>
          <a:xfrm>
            <a:off x="5527684" y="2133600"/>
            <a:ext cx="3342807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Procedure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467600" cy="4800600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Write differential equations with nonlinear terms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Find operating point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i="1" dirty="0" err="1" smtClean="0">
                    <a:latin typeface="Times New Roman" pitchFamily="18" charset="0"/>
                    <a:cs typeface="Times New Roman" pitchFamily="18" charset="0"/>
                  </a:rPr>
                  <a:t>x,u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dirty="0" smtClean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err="1" smtClean="0"/>
                  <a:t>Linearize</a:t>
                </a:r>
                <a:r>
                  <a:rPr lang="en-US" sz="2800" dirty="0" smtClean="0"/>
                  <a:t> nonlinear terms using Taylor Series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Substitute linearized terms – should result in a linear differential equation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latin typeface="Cambria Math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dirty="0" smtClean="0"/>
                  <a:t> and</a:t>
                </a:r>
                <a:r>
                  <a:rPr lang="el-GR" sz="2800" dirty="0" smtClean="0">
                    <a:latin typeface="Cambria Math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dirty="0">
                        <a:latin typeface="Cambria Math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800" dirty="0" smtClean="0"/>
                  <a:t> (nominal values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sz="2800" dirty="0" smtClean="0"/>
                  <a:t> and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dirty="0" smtClean="0"/>
                  <a:t> should cancel out)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467600" cy="4800600"/>
              </a:xfrm>
              <a:blipFill rotWithShape="1">
                <a:blip r:embed="rId3"/>
                <a:stretch>
                  <a:fillRect l="-1714" t="-2033" r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517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306162"/>
              </p:ext>
            </p:extLst>
          </p:nvPr>
        </p:nvGraphicFramePr>
        <p:xfrm>
          <a:off x="1358900" y="3500438"/>
          <a:ext cx="63277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1" name="Equation" r:id="rId4" imgW="3149280" imgH="444240" progId="Equation.DSMT4">
                  <p:embed/>
                </p:oleObj>
              </mc:Choice>
              <mc:Fallback>
                <p:oleObj name="Equation" r:id="rId4" imgW="314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00438"/>
                        <a:ext cx="63277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0842" y="220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4412" y="220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13956" y="53920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49802" y="54057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42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Linearize the differential equation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- av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= mv, </a:t>
            </a:r>
            <a:r>
              <a:rPr lang="en-US" sz="2800" dirty="0" smtClean="0">
                <a:cs typeface="Times New Roman" pitchFamily="18" charset="0"/>
              </a:rPr>
              <a:t>for nominal input force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134292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1676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1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inearize.jpg"/>
          <p:cNvPicPr>
            <a:picLocks noChangeAspect="1"/>
          </p:cNvPicPr>
          <p:nvPr/>
        </p:nvPicPr>
        <p:blipFill>
          <a:blip r:embed="rId2" cstate="print"/>
          <a:srcRect t="80000" r="13831"/>
          <a:stretch>
            <a:fillRect/>
          </a:stretch>
        </p:blipFill>
        <p:spPr>
          <a:xfrm>
            <a:off x="838200" y="4038600"/>
            <a:ext cx="719101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398836"/>
            <a:ext cx="8229600" cy="246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Simulink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of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linearized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9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Linearize the differential equation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τ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mgl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cs typeface="Times New Roman" pitchFamily="18" charset="0"/>
              </a:rPr>
              <a:t>for nominal input torque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endParaRPr lang="en-US" sz="2800" dirty="0" smtClean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708" y="126000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1814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5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Linearize the differential equation 		                      			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cs typeface="Times New Roman" pitchFamily="18" charset="0"/>
              </a:rPr>
              <a:t>for a nominal input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6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580000"/>
              </p:ext>
            </p:extLst>
          </p:nvPr>
        </p:nvGraphicFramePr>
        <p:xfrm>
          <a:off x="568325" y="2005013"/>
          <a:ext cx="2514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6" name="Equation" r:id="rId3" imgW="1054100" imgH="228600" progId="Equation.DSMT4">
                  <p:embed/>
                </p:oleObj>
              </mc:Choice>
              <mc:Fallback>
                <p:oleObj name="Equation" r:id="rId3" imgW="1054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005013"/>
                        <a:ext cx="25146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4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51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8767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Most real world systems are nonlinear in some respect</a:t>
            </a:r>
          </a:p>
          <a:p>
            <a:pPr lvl="1"/>
            <a:r>
              <a:rPr lang="en-US" sz="2400" dirty="0" smtClean="0"/>
              <a:t>Friction, air drag, saturation, backlash</a:t>
            </a:r>
          </a:p>
          <a:p>
            <a:pPr lvl="1"/>
            <a:endParaRPr lang="en-US" sz="1000" dirty="0" smtClean="0"/>
          </a:p>
          <a:p>
            <a:r>
              <a:rPr lang="en-US" sz="2800" dirty="0" smtClean="0"/>
              <a:t>Nonlinear differential equations are difficult, if not impossible, to solve </a:t>
            </a:r>
            <a:r>
              <a:rPr lang="en-US" sz="2800" u="sng" dirty="0" smtClean="0"/>
              <a:t>analytically</a:t>
            </a:r>
          </a:p>
          <a:p>
            <a:endParaRPr lang="en-US" sz="1000" dirty="0" smtClean="0"/>
          </a:p>
          <a:p>
            <a:r>
              <a:rPr lang="en-US" sz="2800" dirty="0" smtClean="0"/>
              <a:t>Transfer functions model only linear systems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sz="2800" dirty="0" smtClean="0"/>
              <a:t>Previously in the course we have </a:t>
            </a:r>
            <a:r>
              <a:rPr lang="en-US" sz="2800" u="sng" dirty="0" smtClean="0"/>
              <a:t>numerically </a:t>
            </a:r>
            <a:r>
              <a:rPr lang="en-US" sz="2800" dirty="0" smtClean="0"/>
              <a:t>simulated nonlinear systems to determine behavior … difficult to design in this manner, can lack insight</a:t>
            </a:r>
            <a:endParaRPr lang="en-US" sz="2800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nearize.wmf"/>
          <p:cNvPicPr>
            <a:picLocks noChangeAspect="1"/>
          </p:cNvPicPr>
          <p:nvPr/>
        </p:nvPicPr>
        <p:blipFill rotWithShape="1">
          <a:blip r:embed="rId3" cstate="print"/>
          <a:srcRect l="13476" t="31535" r="16161" b="33297"/>
          <a:stretch/>
        </p:blipFill>
        <p:spPr bwMode="auto">
          <a:xfrm>
            <a:off x="330200" y="3022600"/>
            <a:ext cx="4394200" cy="290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Nonlinear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Nonlinear functions can approximated by a linear function in a neighborhood about an operating point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259388" y="2743200"/>
          <a:ext cx="30368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7" name="Equation" r:id="rId4" imgW="1333440" imgH="444240" progId="Equation.DSMT4">
                  <p:embed/>
                </p:oleObj>
              </mc:Choice>
              <mc:Fallback>
                <p:oleObj name="Equation" r:id="rId4" imgW="1333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743200"/>
                        <a:ext cx="303688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021263" y="3810000"/>
          <a:ext cx="38179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8" name="Equation" r:id="rId6" imgW="1676160" imgH="444240" progId="Equation.DSMT4">
                  <p:embed/>
                </p:oleObj>
              </mc:Choice>
              <mc:Fallback>
                <p:oleObj name="Equation" r:id="rId6" imgW="1676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810000"/>
                        <a:ext cx="38179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030788" y="5257800"/>
          <a:ext cx="1793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9" name="Equation" r:id="rId8" imgW="787320" imgH="203040" progId="Equation.DSMT4">
                  <p:embed/>
                </p:oleObj>
              </mc:Choice>
              <mc:Fallback>
                <p:oleObj name="Equation" r:id="rId8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5257800"/>
                        <a:ext cx="1793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09800" y="4495800"/>
            <a:ext cx="25298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First two terms of a</a:t>
            </a:r>
          </a:p>
          <a:p>
            <a:r>
              <a:rPr lang="en-US" sz="1800" dirty="0">
                <a:latin typeface="+mn-lt"/>
              </a:rPr>
              <a:t>Taylor series expansion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43400" y="4343400"/>
            <a:ext cx="6096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Linearization of a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7620000" cy="4800600"/>
              </a:xfrm>
            </p:spPr>
            <p:txBody>
              <a:bodyPr/>
              <a:lstStyle/>
              <a:p>
                <a:r>
                  <a:rPr lang="en-US" sz="3100" dirty="0" smtClean="0"/>
                  <a:t>Let’s look at this in another way</a:t>
                </a:r>
              </a:p>
              <a:p>
                <a:pPr lvl="1"/>
                <a:r>
                  <a:rPr lang="en-US" sz="3200" dirty="0" smtClean="0"/>
                  <a:t>Recall the definition of a Taylor Series expansion</a:t>
                </a:r>
              </a:p>
              <a:p>
                <a:pPr lvl="1"/>
                <a:endParaRPr lang="en-US" sz="3200" dirty="0" smtClean="0"/>
              </a:p>
              <a:p>
                <a:pPr lvl="1"/>
                <a:endParaRPr lang="en-US" sz="3200" dirty="0" smtClean="0"/>
              </a:p>
              <a:p>
                <a:pPr lvl="1"/>
                <a:endParaRPr lang="en-US" sz="3200" dirty="0" smtClean="0"/>
              </a:p>
              <a:p>
                <a:pPr lvl="1"/>
                <a:endParaRPr lang="en-US" sz="1200" dirty="0" smtClean="0"/>
              </a:p>
              <a:p>
                <a:pPr lvl="1"/>
                <a:r>
                  <a:rPr lang="en-US" sz="3200" dirty="0" smtClean="0"/>
                  <a:t>For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0" dirty="0" smtClean="0">
                        <a:latin typeface="Cambria Math"/>
                        <a:cs typeface="Times New Roman" pitchFamily="18" charset="0"/>
                      </a:rPr>
                      <m:t>Δ</m:t>
                    </m:r>
                  </m:oMath>
                </a14:m>
                <a:r>
                  <a:rPr lang="en-US" sz="32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dirty="0" smtClean="0"/>
                  <a:t> the H.O.T. ≈ 0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7620000" cy="4800600"/>
              </a:xfrm>
              <a:blipFill rotWithShape="1">
                <a:blip r:embed="rId3"/>
                <a:stretch>
                  <a:fillRect l="-160" t="-1525" r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8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88080"/>
              </p:ext>
            </p:extLst>
          </p:nvPr>
        </p:nvGraphicFramePr>
        <p:xfrm>
          <a:off x="187325" y="3312135"/>
          <a:ext cx="8575675" cy="96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2" name="Equation" r:id="rId4" imgW="4267080" imgH="482400" progId="Equation.DSMT4">
                  <p:embed/>
                </p:oleObj>
              </mc:Choice>
              <mc:Fallback>
                <p:oleObj name="Equation" r:id="rId4" imgW="4267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3312135"/>
                        <a:ext cx="8575675" cy="969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6248400" y="2039937"/>
            <a:ext cx="152400" cy="487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463073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Higher order terms (H.O.T.)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498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90541"/>
              </p:ext>
            </p:extLst>
          </p:nvPr>
        </p:nvGraphicFramePr>
        <p:xfrm>
          <a:off x="1789113" y="5811838"/>
          <a:ext cx="58181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3" name="Equation" r:id="rId6" imgW="2895480" imgH="444240" progId="Equation.DSMT4">
                  <p:embed/>
                </p:oleObj>
              </mc:Choice>
              <mc:Fallback>
                <p:oleObj name="Equation" r:id="rId6" imgW="2895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811838"/>
                        <a:ext cx="581818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9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Linearize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=av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about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v=v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6744" y="136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6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Linearize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mgl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dirty="0" smtClean="0"/>
              <a:t>about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 θ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2668" y="128309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9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Nonlinear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42672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This same idea can be used for providing approximate models of nonlinear systems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2400" smtClean="0"/>
              <a:t>Nonlinear diff eq </a:t>
            </a:r>
            <a:r>
              <a:rPr lang="en-US" sz="2400" smtClean="0">
                <a:sym typeface="Wingdings" pitchFamily="2" charset="2"/>
              </a:rPr>
              <a:t> Linear diff eq in terms of deviation from the operating point (</a:t>
            </a:r>
            <a:r>
              <a:rPr lang="el-GR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eaLnBrk="1" hangingPunct="1"/>
            <a:endParaRPr lang="en-US" sz="1000" smtClean="0">
              <a:sym typeface="Wingdings" pitchFamily="2" charset="2"/>
            </a:endParaRPr>
          </a:p>
          <a:p>
            <a:pPr eaLnBrk="1" hangingPunct="1"/>
            <a:r>
              <a:rPr lang="en-US" sz="2400" smtClean="0">
                <a:sym typeface="Wingdings" pitchFamily="2" charset="2"/>
              </a:rPr>
              <a:t>These approximate models are </a:t>
            </a:r>
            <a:r>
              <a:rPr lang="en-US" sz="2400" u="sng" smtClean="0">
                <a:sym typeface="Wingdings" pitchFamily="2" charset="2"/>
              </a:rPr>
              <a:t>only valid </a:t>
            </a:r>
            <a:r>
              <a:rPr lang="en-US" sz="2400" smtClean="0">
                <a:sym typeface="Wingdings" pitchFamily="2" charset="2"/>
              </a:rPr>
              <a:t>in a small neighborhood about the operating point</a:t>
            </a:r>
            <a:endParaRPr lang="en-US" sz="28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096000" y="4876800"/>
          <a:ext cx="1793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7" name="Equation" r:id="rId3" imgW="787320" imgH="203040" progId="Equation.DSMT4">
                  <p:embed/>
                </p:oleObj>
              </mc:Choice>
              <mc:Fallback>
                <p:oleObj name="Equation" r:id="rId3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793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9" name="Picture 9" descr="linearize.wmf"/>
          <p:cNvPicPr>
            <a:picLocks noChangeAspect="1"/>
          </p:cNvPicPr>
          <p:nvPr/>
        </p:nvPicPr>
        <p:blipFill rotWithShape="1">
          <a:blip r:embed="rId5" cstate="print"/>
          <a:srcRect l="13440" t="31483" r="14468" b="32963"/>
          <a:stretch/>
        </p:blipFill>
        <p:spPr bwMode="auto">
          <a:xfrm>
            <a:off x="4889500" y="2159000"/>
            <a:ext cx="3733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9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Linearizing</a:t>
            </a:r>
            <a:r>
              <a:rPr lang="en-US" dirty="0" smtClean="0"/>
              <a:t> Differential Equations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First thing that must be done is to identify the operating point about which to </a:t>
            </a:r>
            <a:r>
              <a:rPr lang="en-US" sz="2800" dirty="0" err="1" smtClean="0"/>
              <a:t>linearize</a:t>
            </a:r>
            <a:endParaRPr lang="en-US" sz="2800" dirty="0" smtClean="0"/>
          </a:p>
          <a:p>
            <a:r>
              <a:rPr lang="en-US" sz="2800" dirty="0" smtClean="0"/>
              <a:t>Since the </a:t>
            </a:r>
            <a:r>
              <a:rPr lang="en-US" sz="2800" dirty="0" smtClean="0">
                <a:solidFill>
                  <a:srgbClr val="C00000"/>
                </a:solidFill>
              </a:rPr>
              <a:t>operating point </a:t>
            </a:r>
            <a:r>
              <a:rPr lang="en-US" sz="2800" dirty="0" smtClean="0"/>
              <a:t>is an equilibrium solution of the dynamic equation, the derivatives must equal zero</a:t>
            </a:r>
          </a:p>
          <a:p>
            <a:r>
              <a:rPr lang="en-US" sz="2800" dirty="0" smtClean="0"/>
              <a:t>Therefore, 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x=f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x,u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800" dirty="0" smtClean="0"/>
              <a:t> the equilibrium solution is found from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x,u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where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are constants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657600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4119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7874" y="4115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20" y="410115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94820" y="41161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7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equilibrium solution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v, 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- av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= mv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24800" y="1363723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78104" y="13398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37496" y="12771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_</a:t>
            </a:r>
            <a:endParaRPr lang="en-US" sz="2400" dirty="0"/>
          </a:p>
        </p:txBody>
      </p:sp>
      <p:pic>
        <p:nvPicPr>
          <p:cNvPr id="11" name="Picture 91" descr="http://ctms.engin.umich.edu/CTMS/Content/CruiseControl/System/Modeling/figures/cruise_control_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41148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82000" y="2678668"/>
            <a:ext cx="3257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</a:rPr>
              <a:t>F</a:t>
            </a:r>
            <a:endParaRPr lang="en-U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680" y="2678668"/>
            <a:ext cx="50526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bg1">
                    <a:lumMod val="10000"/>
                  </a:schemeClr>
                </a:solidFill>
              </a:rPr>
              <a:t>f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8867</TotalTime>
  <Words>445</Words>
  <Application>Microsoft Office PowerPoint</Application>
  <PresentationFormat>On-screen Show (4:3)</PresentationFormat>
  <Paragraphs>96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UDM_Theme (2)</vt:lpstr>
      <vt:lpstr>UDM Theme</vt:lpstr>
      <vt:lpstr>Equation</vt:lpstr>
      <vt:lpstr>Lecture 11: Linearization</vt:lpstr>
      <vt:lpstr>Nonlinear Systems</vt:lpstr>
      <vt:lpstr>Nonlinear Systems</vt:lpstr>
      <vt:lpstr>Linearization of a Function</vt:lpstr>
      <vt:lpstr>Example</vt:lpstr>
      <vt:lpstr>Example</vt:lpstr>
      <vt:lpstr>Nonlinear Systems</vt:lpstr>
      <vt:lpstr>Linearizing Differential Equations </vt:lpstr>
      <vt:lpstr>Example</vt:lpstr>
      <vt:lpstr>Example</vt:lpstr>
      <vt:lpstr>Overall Procedure</vt:lpstr>
      <vt:lpstr>Example</vt:lpstr>
      <vt:lpstr>Example (continued)</vt:lpstr>
      <vt:lpstr>Example</vt:lpstr>
      <vt:lpstr>Example</vt:lpstr>
      <vt:lpstr>Example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140</cp:revision>
  <dcterms:created xsi:type="dcterms:W3CDTF">2012-12-20T22:15:23Z</dcterms:created>
  <dcterms:modified xsi:type="dcterms:W3CDTF">2014-10-29T19:28:17Z</dcterms:modified>
</cp:coreProperties>
</file>