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666" r:id="rId2"/>
  </p:sldMasterIdLst>
  <p:notesMasterIdLst>
    <p:notesMasterId r:id="rId15"/>
  </p:notesMasterIdLst>
  <p:sldIdLst>
    <p:sldId id="456" r:id="rId3"/>
    <p:sldId id="442" r:id="rId4"/>
    <p:sldId id="443" r:id="rId5"/>
    <p:sldId id="444" r:id="rId6"/>
    <p:sldId id="445" r:id="rId7"/>
    <p:sldId id="446" r:id="rId8"/>
    <p:sldId id="447" r:id="rId9"/>
    <p:sldId id="448" r:id="rId10"/>
    <p:sldId id="457" r:id="rId11"/>
    <p:sldId id="458" r:id="rId12"/>
    <p:sldId id="459" r:id="rId13"/>
    <p:sldId id="460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31" autoAdjust="0"/>
  </p:normalViewPr>
  <p:slideViewPr>
    <p:cSldViewPr>
      <p:cViewPr varScale="1">
        <p:scale>
          <a:sx n="66" d="100"/>
          <a:sy n="66" d="100"/>
        </p:scale>
        <p:origin x="-14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84E5-358B-45FF-92E7-5A18DBA78FF7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2E970-62A4-4A6F-A094-DBABC7DFC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3F9BA5-6096-498A-ADF0-52586E5A2B7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What do we need to be true for a system’s response to be stable? If less than zero, if equal to 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2E9919-62EC-42D3-851F-970B5B42F92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Car suspension example, driveline example … resonance!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0D8D23-9B83-4796-A367-1B60B6BB601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Same requirement for linear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0B453D-DA55-4DAA-B3FF-D7D7EE5EDF8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</a:t>
            </a:r>
            <a:r>
              <a:rPr lang="en-US" baseline="0" dirty="0" smtClean="0"/>
              <a:t> systems can be approximated well by first or second order systems (even if they are actually higher order)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 impulse is a shock test, like a car suspension going over a bump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step is like a driver just slamming on the accelerator or brake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ramp is a steady acceleration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Sinusoids of different frequencies can be used to understand the response of a system to complicated inputs made of lots of frequencies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Mentioned earlier, empirical derivation of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Called first order because</a:t>
            </a:r>
            <a:r>
              <a:rPr lang="en-US" baseline="0" dirty="0" smtClean="0"/>
              <a:t> the differential equation has only a first derivative and the transfer function has a single pole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389</a:t>
            </a:r>
            <a:r>
              <a:rPr lang="en-US" baseline="0" dirty="0" smtClean="0"/>
              <a:t> from Ogata … try to tie to automotive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</a:t>
            </a:r>
            <a:r>
              <a:rPr lang="en-US" baseline="0" dirty="0" smtClean="0"/>
              <a:t> out homogenous and particular solution, relation to poles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</a:t>
            </a:r>
            <a:r>
              <a:rPr lang="en-US" baseline="0" dirty="0" smtClean="0"/>
              <a:t> value, t=0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Final value, t approaches infinity, can see why k is called steady state gain, DC gain … could also find using the initial value theorem or final value theorem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Steady state tends to be related to the forcing input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66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41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7196D-115A-4C7A-8694-BACCD93D44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83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83319-6342-420F-9508-2CFFC5E487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3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A610E-1F95-4610-B9E3-61AE0F7EAD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063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47433-AE07-496D-B5BC-617CA22F69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874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572000"/>
            <a:ext cx="480060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12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7196D-115A-4C7A-8694-BACCD93D44B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571999"/>
            <a:ext cx="3175367" cy="1981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12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12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16083C-4884-467E-8D69-935B6ABB953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12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F6799-CD89-4287-BDF7-612361CA039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12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6C798-32FF-425B-A5DB-A6169486D20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42959-C432-4CF8-BEF0-72DBC9196D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461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12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95C30-AB03-41B4-B8E9-945D52FD741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12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28143-CC0A-40B1-A1A8-EBB8F354DBE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D75D86-4BCD-4859-88D0-20805036238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12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83319-6342-420F-9508-2CFFC5E4876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12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A610E-1F95-4610-B9E3-61AE0F7EAD2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6083C-4884-467E-8D69-935B6ABB95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846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F6799-CD89-4287-BDF7-612361CA03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66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12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6C798-32FF-425B-A5DB-A6169486D2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64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12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95C30-AB03-41B4-B8E9-945D52FD74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86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12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0D134-C9E9-4641-8972-6019D77C64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47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28143-CC0A-40B1-A1A8-EBB8F354DB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86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75D86-4BCD-4859-88D0-2080503623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08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Lecture 12</a:t>
            </a:r>
            <a:endParaRPr lang="en-US" altLang="zh-CN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52000">
              <a:schemeClr val="bg1">
                <a:shade val="100000"/>
                <a:satMod val="115000"/>
              </a:schemeClr>
            </a:gs>
            <a:gs pos="100000">
              <a:schemeClr val="bg2">
                <a:lumMod val="40000"/>
                <a:lumOff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  <a:latin typeface="Segoe UI Light" pitchFamily="34" charset="0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Lecture 12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Segoe UI Light" pitchFamily="34" charset="0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gif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gif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gi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gif"/><Relationship Id="rId11" Type="http://schemas.openxmlformats.org/officeDocument/2006/relationships/image" Target="../media/image6.wmf"/><Relationship Id="rId5" Type="http://schemas.openxmlformats.org/officeDocument/2006/relationships/image" Target="../media/image10.gi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4.bin"/><Relationship Id="rId4" Type="http://schemas.openxmlformats.org/officeDocument/2006/relationships/image" Target="../media/image9.gif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3.wmf"/><Relationship Id="rId10" Type="http://schemas.openxmlformats.org/officeDocument/2006/relationships/image" Target="../media/image16.jp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Lecture 12: </a:t>
            </a:r>
            <a:br>
              <a:rPr lang="en-US" dirty="0" smtClean="0"/>
            </a:br>
            <a:r>
              <a:rPr lang="en-US" dirty="0" smtClean="0"/>
              <a:t>First-Order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endParaRPr lang="en-US" sz="1000" dirty="0" smtClean="0"/>
          </a:p>
          <a:p>
            <a:pPr marL="857250" indent="-514350" eaLnBrk="1" hangingPunct="1">
              <a:buFont typeface="Arial" charset="0"/>
              <a:buNone/>
              <a:defRPr/>
            </a:pPr>
            <a:endParaRPr lang="en-US" sz="1000" dirty="0" smtClean="0"/>
          </a:p>
          <a:p>
            <a:pPr marL="857250" indent="-514350" eaLnBrk="1" hangingPunct="1">
              <a:buFont typeface="Arial" charset="0"/>
              <a:buNone/>
              <a:defRPr/>
            </a:pPr>
            <a:r>
              <a:rPr lang="en-US" sz="2800" u="sng" dirty="0" smtClean="0"/>
              <a:t>Time Response</a:t>
            </a:r>
          </a:p>
          <a:p>
            <a:pPr marL="857250" indent="-514350" eaLnBrk="1" hangingPunct="1">
              <a:buFont typeface="Arial" charset="0"/>
              <a:buNone/>
              <a:defRPr/>
            </a:pPr>
            <a:r>
              <a:rPr lang="en-US" sz="2800" dirty="0" smtClean="0"/>
              <a:t>Lecture 12:</a:t>
            </a:r>
          </a:p>
          <a:p>
            <a:pPr marL="857250" indent="-514350" eaLnBrk="1" hangingPunct="1">
              <a:buFont typeface="+mj-lt"/>
              <a:buAutoNum type="arabicPeriod"/>
              <a:defRPr/>
            </a:pPr>
            <a:r>
              <a:rPr lang="en-US" sz="2800" dirty="0" smtClean="0"/>
              <a:t>Introduction to time response analysis</a:t>
            </a:r>
          </a:p>
          <a:p>
            <a:pPr marL="857250" indent="-514350" eaLnBrk="1" hangingPunct="1">
              <a:buFont typeface="+mj-lt"/>
              <a:buAutoNum type="arabicPeriod"/>
              <a:defRPr/>
            </a:pPr>
            <a:r>
              <a:rPr lang="en-US" sz="2800" dirty="0" smtClean="0"/>
              <a:t>First-order systems</a:t>
            </a:r>
          </a:p>
          <a:p>
            <a:pPr marL="857250" indent="-514350" eaLnBrk="1" hangingPunct="1">
              <a:buFont typeface="+mj-lt"/>
              <a:buAutoNum type="arabicPeriod"/>
              <a:defRPr/>
            </a:pPr>
            <a:r>
              <a:rPr lang="en-US" sz="2800" smtClean="0"/>
              <a:t>Stability</a:t>
            </a:r>
            <a:endParaRPr lang="en-US" sz="2800" dirty="0" smtClean="0"/>
          </a:p>
          <a:p>
            <a:pPr indent="0" eaLnBrk="1" hangingPunct="1">
              <a:buNone/>
              <a:defRPr/>
            </a:pPr>
            <a:endParaRPr lang="en-US" sz="1000" dirty="0" smtClean="0"/>
          </a:p>
          <a:p>
            <a:pPr indent="0" eaLnBrk="1" hangingPunct="1">
              <a:buNone/>
              <a:defRPr/>
            </a:pP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Lecture 13: Second-order systems</a:t>
            </a:r>
            <a:endParaRPr lang="en-US" sz="10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indent="0" eaLnBrk="1" hangingPunct="1">
              <a:buNone/>
              <a:defRPr/>
            </a:pP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Lecture 14: Non-canonical systems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38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2800" dirty="0" smtClean="0"/>
              <a:t>Note how the roots of the characteristic equation (poles of the transfer function) relate to natural response</a:t>
            </a:r>
          </a:p>
          <a:p>
            <a:pPr lvl="1" eaLnBrk="1" hangingPunct="1"/>
            <a:r>
              <a:rPr lang="en-US" sz="2800" dirty="0" smtClean="0"/>
              <a:t>Real part of pole = 	rate of decay (growth)</a:t>
            </a:r>
          </a:p>
          <a:p>
            <a:pPr lvl="1" eaLnBrk="1" hangingPunct="1"/>
            <a:r>
              <a:rPr lang="en-US" sz="2800" dirty="0" err="1" smtClean="0"/>
              <a:t>Imag</a:t>
            </a:r>
            <a:r>
              <a:rPr lang="en-US" sz="2800" dirty="0" smtClean="0"/>
              <a:t> part of pole = 	frequency of oscillation</a:t>
            </a:r>
          </a:p>
          <a:p>
            <a:pPr eaLnBrk="1" hangingPunct="1">
              <a:buFont typeface="Arial" charset="0"/>
              <a:buNone/>
            </a:pPr>
            <a:endParaRPr lang="en-US" sz="2800" dirty="0" smtClean="0"/>
          </a:p>
          <a:p>
            <a:pPr eaLnBrk="1" hangingPunct="1"/>
            <a:r>
              <a:rPr lang="en-US" sz="2800" dirty="0" smtClean="0"/>
              <a:t>If the response does not grow unbounded then it is </a:t>
            </a:r>
            <a:r>
              <a:rPr lang="en-US" sz="2800" dirty="0" smtClean="0">
                <a:solidFill>
                  <a:srgbClr val="C00000"/>
                </a:solidFill>
              </a:rPr>
              <a:t>stable </a:t>
            </a:r>
            <a:r>
              <a:rPr lang="en-US" sz="2800" dirty="0" smtClean="0"/>
              <a:t>(real part less than or equal to 0)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16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50292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sz="3600" u="sng" dirty="0" smtClean="0"/>
              <a:t>Asymptotic Stability:</a:t>
            </a:r>
            <a:r>
              <a:rPr lang="en-US" sz="3600" dirty="0" smtClean="0"/>
              <a:t> for no input and any initial condition, output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→ 0 </a:t>
            </a:r>
            <a:r>
              <a:rPr lang="en-US" sz="3600" dirty="0" smtClean="0"/>
              <a:t>as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→ ∞</a:t>
            </a:r>
            <a:endParaRPr lang="en-US" sz="3600" u="sng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3600" dirty="0" smtClean="0"/>
              <a:t>	</a:t>
            </a:r>
          </a:p>
          <a:p>
            <a:pPr eaLnBrk="1" hangingPunct="1">
              <a:buFont typeface="Arial" charset="0"/>
              <a:buNone/>
            </a:pPr>
            <a:r>
              <a:rPr lang="en-US" sz="3600" dirty="0" smtClean="0"/>
              <a:t>	example:</a:t>
            </a:r>
          </a:p>
          <a:p>
            <a:pPr eaLnBrk="1" hangingPunct="1">
              <a:buFont typeface="Arial" charset="0"/>
              <a:buNone/>
            </a:pPr>
            <a:endParaRPr lang="en-US" sz="5700" dirty="0" smtClean="0"/>
          </a:p>
          <a:p>
            <a:pPr eaLnBrk="1" hangingPunct="1">
              <a:buFont typeface="Arial" charset="0"/>
              <a:buNone/>
            </a:pPr>
            <a:endParaRPr lang="en-US" sz="5700" dirty="0" smtClean="0"/>
          </a:p>
          <a:p>
            <a:pPr eaLnBrk="1" hangingPunct="1">
              <a:buFont typeface="Arial" charset="0"/>
              <a:buNone/>
            </a:pPr>
            <a:r>
              <a:rPr lang="en-US" sz="3600" dirty="0" smtClean="0"/>
              <a:t>	condition: all roots of the characteristic equation have negative real parts</a:t>
            </a:r>
          </a:p>
          <a:p>
            <a:pPr eaLnBrk="1" hangingPunct="1">
              <a:buFont typeface="Arial" charset="0"/>
              <a:buNone/>
            </a:pPr>
            <a:r>
              <a:rPr lang="en-US" sz="3600" dirty="0" smtClean="0"/>
              <a:t>	</a:t>
            </a:r>
          </a:p>
          <a:p>
            <a:pPr eaLnBrk="1" hangingPunct="1">
              <a:buFont typeface="Arial" charset="0"/>
              <a:buNone/>
            </a:pPr>
            <a:r>
              <a:rPr lang="en-US" sz="3600" dirty="0" smtClean="0"/>
              <a:t>	if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en-US" sz="3600" dirty="0" smtClean="0"/>
              <a:t>? stable, but not asymptotically stable!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	</a:t>
            </a:r>
          </a:p>
          <a:p>
            <a:pPr eaLnBrk="1" hangingPunct="1">
              <a:buFont typeface="Arial" charset="0"/>
              <a:buNone/>
            </a:pPr>
            <a:endParaRPr lang="en-US" u="sng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12</a:t>
            </a:r>
            <a:endParaRPr lang="en-US" dirty="0"/>
          </a:p>
        </p:txBody>
      </p:sp>
      <p:graphicFrame>
        <p:nvGraphicFramePr>
          <p:cNvPr id="962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030374"/>
              </p:ext>
            </p:extLst>
          </p:nvPr>
        </p:nvGraphicFramePr>
        <p:xfrm>
          <a:off x="5715000" y="3319463"/>
          <a:ext cx="23780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83" name="Equation" r:id="rId4" imgW="1002960" imgH="177480" progId="Equation.DSMT4">
                  <p:embed/>
                </p:oleObj>
              </mc:Choice>
              <mc:Fallback>
                <p:oleObj name="Equation" r:id="rId4" imgW="10029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319463"/>
                        <a:ext cx="2378075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mass_spring_damper2.gif"/>
          <p:cNvPicPr>
            <a:picLocks noChangeAspect="1"/>
          </p:cNvPicPr>
          <p:nvPr/>
        </p:nvPicPr>
        <p:blipFill>
          <a:blip r:embed="rId6" cstate="print"/>
          <a:srcRect l="21667" t="14646" r="25000" b="45371"/>
          <a:stretch>
            <a:fillRect/>
          </a:stretch>
        </p:blipFill>
        <p:spPr>
          <a:xfrm>
            <a:off x="2309467" y="2641600"/>
            <a:ext cx="3265833" cy="161590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520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077200" cy="51054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3000" u="sng" dirty="0" smtClean="0"/>
              <a:t>BIBO Stability:</a:t>
            </a:r>
            <a:r>
              <a:rPr lang="en-US" sz="3000" dirty="0" smtClean="0"/>
              <a:t> for zero initial conditions and bounded input, output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/>
              <a:t>is bounded for all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t 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/>
              <a:t>	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/>
              <a:t>	</a:t>
            </a:r>
            <a:r>
              <a:rPr lang="en-US" sz="3000" dirty="0" smtClean="0"/>
              <a:t>example:</a:t>
            </a:r>
            <a:endParaRPr lang="en-US" sz="2800" dirty="0" smtClean="0"/>
          </a:p>
          <a:p>
            <a:pPr eaLnBrk="1" hangingPunct="1">
              <a:buFont typeface="Arial" charset="0"/>
              <a:buNone/>
            </a:pPr>
            <a:endParaRPr lang="en-US" sz="6500" dirty="0" smtClean="0"/>
          </a:p>
          <a:p>
            <a:pPr eaLnBrk="1" hangingPunct="1">
              <a:buFont typeface="Arial" charset="0"/>
              <a:buNone/>
            </a:pPr>
            <a:endParaRPr lang="en-US" sz="4800" dirty="0" smtClean="0"/>
          </a:p>
          <a:p>
            <a:pPr eaLnBrk="1" hangingPunct="1">
              <a:buFont typeface="Arial" charset="0"/>
              <a:buNone/>
            </a:pPr>
            <a:r>
              <a:rPr lang="en-US" sz="2800" dirty="0" smtClean="0"/>
              <a:t>	</a:t>
            </a:r>
            <a:r>
              <a:rPr lang="en-US" sz="3000" dirty="0" smtClean="0"/>
              <a:t>condition: all poles of transfer function (roots of characteristic equation) have negative real part</a:t>
            </a:r>
          </a:p>
          <a:p>
            <a:pPr eaLnBrk="1" hangingPunct="1">
              <a:buFont typeface="Arial" charset="0"/>
              <a:buNone/>
            </a:pPr>
            <a:r>
              <a:rPr lang="en-US" sz="1100" dirty="0" smtClean="0"/>
              <a:t> </a:t>
            </a:r>
          </a:p>
          <a:p>
            <a:pPr eaLnBrk="1" hangingPunct="1">
              <a:buFont typeface="Arial" charset="0"/>
              <a:buNone/>
            </a:pPr>
            <a:r>
              <a:rPr lang="en-US" sz="3000" dirty="0" smtClean="0"/>
              <a:t>	if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en-US" sz="3000" dirty="0" smtClean="0"/>
              <a:t>? stable, but not BIBO stable!</a:t>
            </a:r>
          </a:p>
          <a:p>
            <a:pPr eaLnBrk="1" hangingPunct="1">
              <a:buFont typeface="Arial" charset="0"/>
              <a:buNone/>
            </a:pPr>
            <a:endParaRPr lang="en-US" u="sng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12</a:t>
            </a:r>
            <a:endParaRPr lang="en-US" dirty="0"/>
          </a:p>
        </p:txBody>
      </p:sp>
      <p:graphicFrame>
        <p:nvGraphicFramePr>
          <p:cNvPr id="962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410732"/>
              </p:ext>
            </p:extLst>
          </p:nvPr>
        </p:nvGraphicFramePr>
        <p:xfrm>
          <a:off x="5091113" y="4038600"/>
          <a:ext cx="304006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07" name="Equation" r:id="rId4" imgW="1282680" imgH="419040" progId="Equation.DSMT4">
                  <p:embed/>
                </p:oleObj>
              </mc:Choice>
              <mc:Fallback>
                <p:oleObj name="Equation" r:id="rId4" imgW="12826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4038600"/>
                        <a:ext cx="304006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mass_spring_damper.gif"/>
          <p:cNvPicPr>
            <a:picLocks noChangeAspect="1"/>
          </p:cNvPicPr>
          <p:nvPr/>
        </p:nvPicPr>
        <p:blipFill>
          <a:blip r:embed="rId6" cstate="print"/>
          <a:srcRect l="23333" t="13384" r="20000" b="44949"/>
          <a:stretch>
            <a:fillRect/>
          </a:stretch>
        </p:blipFill>
        <p:spPr>
          <a:xfrm>
            <a:off x="2417618" y="2590800"/>
            <a:ext cx="3454400" cy="1676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348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During the semester we have found the time response of dynamic systems for </a:t>
            </a:r>
            <a:r>
              <a:rPr lang="en-US" sz="2800" u="sng" dirty="0" smtClean="0"/>
              <a:t>arbitrary</a:t>
            </a:r>
            <a:r>
              <a:rPr lang="en-US" sz="2800" dirty="0" smtClean="0"/>
              <a:t> initial conditions and inputs</a:t>
            </a:r>
          </a:p>
          <a:p>
            <a:pPr lvl="1"/>
            <a:r>
              <a:rPr lang="en-US" sz="2800" dirty="0" smtClean="0"/>
              <a:t>From diff </a:t>
            </a:r>
            <a:r>
              <a:rPr lang="en-US" sz="2800" dirty="0" err="1" smtClean="0"/>
              <a:t>eq</a:t>
            </a:r>
            <a:r>
              <a:rPr lang="en-US" sz="2800" dirty="0" smtClean="0"/>
              <a:t> and transfer function models</a:t>
            </a:r>
          </a:p>
          <a:p>
            <a:pPr lvl="1"/>
            <a:endParaRPr lang="en-US" sz="1100" dirty="0" smtClean="0"/>
          </a:p>
          <a:p>
            <a:r>
              <a:rPr lang="en-US" sz="2800" dirty="0" smtClean="0"/>
              <a:t>Classifying the response of some </a:t>
            </a:r>
            <a:r>
              <a:rPr lang="en-US" sz="2800" u="sng" dirty="0" smtClean="0"/>
              <a:t>standard systems</a:t>
            </a:r>
            <a:r>
              <a:rPr lang="en-US" sz="2800" dirty="0" smtClean="0"/>
              <a:t> to </a:t>
            </a:r>
            <a:r>
              <a:rPr lang="en-US" sz="2800" u="sng" dirty="0" smtClean="0"/>
              <a:t>standard inputs</a:t>
            </a:r>
            <a:r>
              <a:rPr lang="en-US" sz="2800" dirty="0" smtClean="0"/>
              <a:t> can provide insight</a:t>
            </a:r>
          </a:p>
          <a:p>
            <a:pPr lvl="1"/>
            <a:r>
              <a:rPr lang="en-US" sz="2800" dirty="0" smtClean="0"/>
              <a:t>Ex Systems: 	first order, second order</a:t>
            </a:r>
          </a:p>
          <a:p>
            <a:pPr lvl="1"/>
            <a:r>
              <a:rPr lang="en-US" sz="2800" dirty="0" smtClean="0"/>
              <a:t>Ex Inputs: 	impulse, step, ramp, sinusoid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683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006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Characteristics of a standard response can be used for specifications (transient and steady state)</a:t>
            </a:r>
          </a:p>
          <a:p>
            <a:endParaRPr lang="en-US" sz="1000" dirty="0" smtClean="0"/>
          </a:p>
          <a:p>
            <a:r>
              <a:rPr lang="en-US" sz="2800" dirty="0" smtClean="0"/>
              <a:t>Response to simple inputs can be used for system identification, i.e. for finding a black-box model 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59113" y="2438400"/>
            <a:ext cx="12192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SYSTEM</a:t>
            </a:r>
          </a:p>
        </p:txBody>
      </p:sp>
      <p:cxnSp>
        <p:nvCxnSpPr>
          <p:cNvPr id="13" name="Straight Arrow Connector 12"/>
          <p:cNvCxnSpPr>
            <a:endCxn id="12" idx="1"/>
          </p:cNvCxnSpPr>
          <p:nvPr/>
        </p:nvCxnSpPr>
        <p:spPr>
          <a:xfrm>
            <a:off x="2144713" y="2743200"/>
            <a:ext cx="9144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3"/>
          </p:cNvCxnSpPr>
          <p:nvPr/>
        </p:nvCxnSpPr>
        <p:spPr>
          <a:xfrm>
            <a:off x="4278313" y="2743200"/>
            <a:ext cx="9906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1828800" y="1981200"/>
            <a:ext cx="990600" cy="533400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4724400" y="1447800"/>
            <a:ext cx="2133600" cy="1066800"/>
            <a:chOff x="4953000" y="2631440"/>
            <a:chExt cx="2910840" cy="1178560"/>
          </a:xfrm>
        </p:grpSpPr>
        <p:sp>
          <p:nvSpPr>
            <p:cNvPr id="17" name="Freeform 16"/>
            <p:cNvSpPr/>
            <p:nvPr/>
          </p:nvSpPr>
          <p:spPr>
            <a:xfrm>
              <a:off x="5638800" y="2631440"/>
              <a:ext cx="2225040" cy="1178560"/>
            </a:xfrm>
            <a:custGeom>
              <a:avLst/>
              <a:gdLst>
                <a:gd name="connsiteX0" fmla="*/ 0 w 2225040"/>
                <a:gd name="connsiteY0" fmla="*/ 1178560 h 1178560"/>
                <a:gd name="connsiteX1" fmla="*/ 304800 w 2225040"/>
                <a:gd name="connsiteY1" fmla="*/ 96520 h 1178560"/>
                <a:gd name="connsiteX2" fmla="*/ 746760 w 2225040"/>
                <a:gd name="connsiteY2" fmla="*/ 599440 h 1178560"/>
                <a:gd name="connsiteX3" fmla="*/ 1219200 w 2225040"/>
                <a:gd name="connsiteY3" fmla="*/ 370840 h 1178560"/>
                <a:gd name="connsiteX4" fmla="*/ 1630680 w 2225040"/>
                <a:gd name="connsiteY4" fmla="*/ 477520 h 1178560"/>
                <a:gd name="connsiteX5" fmla="*/ 1965960 w 2225040"/>
                <a:gd name="connsiteY5" fmla="*/ 416560 h 1178560"/>
                <a:gd name="connsiteX6" fmla="*/ 2225040 w 2225040"/>
                <a:gd name="connsiteY6" fmla="*/ 431800 h 1178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040" h="1178560">
                  <a:moveTo>
                    <a:pt x="0" y="1178560"/>
                  </a:moveTo>
                  <a:cubicBezTo>
                    <a:pt x="90170" y="685800"/>
                    <a:pt x="180340" y="193040"/>
                    <a:pt x="304800" y="96520"/>
                  </a:cubicBezTo>
                  <a:cubicBezTo>
                    <a:pt x="429260" y="0"/>
                    <a:pt x="594360" y="553720"/>
                    <a:pt x="746760" y="599440"/>
                  </a:cubicBezTo>
                  <a:cubicBezTo>
                    <a:pt x="899160" y="645160"/>
                    <a:pt x="1071880" y="391160"/>
                    <a:pt x="1219200" y="370840"/>
                  </a:cubicBezTo>
                  <a:cubicBezTo>
                    <a:pt x="1366520" y="350520"/>
                    <a:pt x="1506220" y="469900"/>
                    <a:pt x="1630680" y="477520"/>
                  </a:cubicBezTo>
                  <a:cubicBezTo>
                    <a:pt x="1755140" y="485140"/>
                    <a:pt x="1866900" y="424180"/>
                    <a:pt x="1965960" y="416560"/>
                  </a:cubicBezTo>
                  <a:cubicBezTo>
                    <a:pt x="2065020" y="408940"/>
                    <a:pt x="2145030" y="420370"/>
                    <a:pt x="2225040" y="431800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953000" y="3810000"/>
              <a:ext cx="6858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968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623810" y="2362200"/>
            <a:ext cx="929390" cy="970483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First-Order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u="sng" dirty="0" smtClean="0"/>
              <a:t>Basic form: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1100" dirty="0" smtClean="0"/>
          </a:p>
          <a:p>
            <a:r>
              <a:rPr lang="en-US" sz="2800" u="sng" dirty="0" smtClean="0"/>
              <a:t>Key parameters: 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sz="2800" dirty="0" smtClean="0"/>
              <a:t> = time constant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smtClean="0"/>
              <a:t> = DC gain</a:t>
            </a:r>
          </a:p>
          <a:p>
            <a:pPr>
              <a:buNone/>
            </a:pPr>
            <a:endParaRPr lang="en-US" sz="1100" dirty="0" smtClean="0"/>
          </a:p>
          <a:p>
            <a:r>
              <a:rPr lang="en-US" sz="2800" dirty="0" smtClean="0"/>
              <a:t>Many real systems have this basic form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12</a:t>
            </a:r>
            <a:endParaRPr lang="en-US" dirty="0"/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409803"/>
              </p:ext>
            </p:extLst>
          </p:nvPr>
        </p:nvGraphicFramePr>
        <p:xfrm>
          <a:off x="3265488" y="1712913"/>
          <a:ext cx="28305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89" name="Equation" r:id="rId4" imgW="1193760" imgH="203040" progId="Equation.DSMT4">
                  <p:embed/>
                </p:oleObj>
              </mc:Choice>
              <mc:Fallback>
                <p:oleObj name="Equation" r:id="rId4" imgW="1193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488" y="1712913"/>
                        <a:ext cx="283051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3048000" y="2362200"/>
          <a:ext cx="352425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90" name="Equation" r:id="rId6" imgW="1485720" imgH="419040" progId="Equation.DSMT4">
                  <p:embed/>
                </p:oleObj>
              </mc:Choice>
              <mc:Fallback>
                <p:oleObj name="Equation" r:id="rId6" imgW="14857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362200"/>
                        <a:ext cx="3524250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273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3" r="8812" b="24977"/>
          <a:stretch/>
        </p:blipFill>
        <p:spPr>
          <a:xfrm>
            <a:off x="4800600" y="3712402"/>
            <a:ext cx="3911600" cy="22327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4" t="15306" r="11425" b="28572"/>
          <a:stretch/>
        </p:blipFill>
        <p:spPr>
          <a:xfrm>
            <a:off x="647700" y="457200"/>
            <a:ext cx="2921000" cy="2095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8" t="8041" r="26408" b="31104"/>
          <a:stretch/>
        </p:blipFill>
        <p:spPr>
          <a:xfrm>
            <a:off x="1066800" y="3363335"/>
            <a:ext cx="2379981" cy="2523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 t="16807" r="5374" b="17459"/>
          <a:stretch/>
        </p:blipFill>
        <p:spPr>
          <a:xfrm>
            <a:off x="4419600" y="247831"/>
            <a:ext cx="4232366" cy="2527663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874005"/>
              </p:ext>
            </p:extLst>
          </p:nvPr>
        </p:nvGraphicFramePr>
        <p:xfrm>
          <a:off x="1143000" y="2668587"/>
          <a:ext cx="20780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53" name="Equation" r:id="rId8" imgW="876240" imgH="228600" progId="Equation.DSMT4">
                  <p:embed/>
                </p:oleObj>
              </mc:Choice>
              <mc:Fallback>
                <p:oleObj name="Equation" r:id="rId8" imgW="87624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668587"/>
                        <a:ext cx="207803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207171"/>
              </p:ext>
            </p:extLst>
          </p:nvPr>
        </p:nvGraphicFramePr>
        <p:xfrm>
          <a:off x="1247775" y="5921375"/>
          <a:ext cx="201771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54" name="Equation" r:id="rId10" imgW="850680" imgH="241200" progId="Equation.DSMT4">
                  <p:embed/>
                </p:oleObj>
              </mc:Choice>
              <mc:Fallback>
                <p:oleObj name="Equation" r:id="rId10" imgW="85068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5921375"/>
                        <a:ext cx="201771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187909"/>
              </p:ext>
            </p:extLst>
          </p:nvPr>
        </p:nvGraphicFramePr>
        <p:xfrm>
          <a:off x="5453063" y="2681288"/>
          <a:ext cx="21685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55" name="Equation" r:id="rId12" imgW="914400" imgH="228600" progId="Equation.DSMT4">
                  <p:embed/>
                </p:oleObj>
              </mc:Choice>
              <mc:Fallback>
                <p:oleObj name="Equation" r:id="rId12" imgW="9144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2681288"/>
                        <a:ext cx="21685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298816"/>
              </p:ext>
            </p:extLst>
          </p:nvPr>
        </p:nvGraphicFramePr>
        <p:xfrm>
          <a:off x="5729288" y="5695950"/>
          <a:ext cx="198755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56" name="Equation" r:id="rId14" imgW="838080" imgH="393480" progId="Equation.DSMT4">
                  <p:embed/>
                </p:oleObj>
              </mc:Choice>
              <mc:Fallback>
                <p:oleObj name="Equation" r:id="rId14" imgW="838080" imgH="393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9288" y="5695950"/>
                        <a:ext cx="198755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508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dirty="0" smtClean="0"/>
              <a:t>First-Order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7620000" cy="4800600"/>
          </a:xfrm>
        </p:spPr>
        <p:txBody>
          <a:bodyPr/>
          <a:lstStyle/>
          <a:p>
            <a:r>
              <a:rPr lang="en-US" sz="2800" u="sng" dirty="0" smtClean="0"/>
              <a:t>Step response (</a:t>
            </a:r>
            <a:r>
              <a:rPr lang="en-US" sz="2800" i="1" u="sng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u="sng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u="sng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1(</a:t>
            </a:r>
            <a:r>
              <a:rPr lang="en-US" sz="2800" i="1" u="sng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u="sng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0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dirty="0" smtClean="0"/>
              <a:t>First-Order Systems</a:t>
            </a:r>
            <a:endParaRPr lang="en-US" dirty="0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422275" y="2057400"/>
          <a:ext cx="33115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56" name="Equation" r:id="rId4" imgW="1396800" imgH="228600" progId="Equation.DSMT4">
                  <p:embed/>
                </p:oleObj>
              </mc:Choice>
              <mc:Fallback>
                <p:oleObj name="Equation" r:id="rId4" imgW="1396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2057400"/>
                        <a:ext cx="331152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Left Brace 22"/>
          <p:cNvSpPr/>
          <p:nvPr/>
        </p:nvSpPr>
        <p:spPr>
          <a:xfrm rot="5400000">
            <a:off x="5981699" y="1003300"/>
            <a:ext cx="228601" cy="27432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 rot="5400000">
            <a:off x="8001000" y="1727200"/>
            <a:ext cx="228600" cy="12954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511800" y="1818640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transient</a:t>
            </a:r>
            <a:endParaRPr lang="en-US" sz="2000" dirty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58100" y="1574800"/>
            <a:ext cx="918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steady</a:t>
            </a:r>
          </a:p>
          <a:p>
            <a:r>
              <a:rPr lang="en-US" sz="2000" dirty="0" smtClean="0">
                <a:latin typeface="+mn-lt"/>
              </a:rPr>
              <a:t>  state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411163" y="3354387"/>
          <a:ext cx="37036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57" name="Equation" r:id="rId6" imgW="1562040" imgH="228600" progId="Equation.DSMT4">
                  <p:embed/>
                </p:oleObj>
              </mc:Choice>
              <mc:Fallback>
                <p:oleObj name="Equation" r:id="rId6" imgW="1562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3354387"/>
                        <a:ext cx="370363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78276" y="2907268"/>
            <a:ext cx="1079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For</a:t>
            </a:r>
            <a:r>
              <a:rPr lang="en-US" sz="2400" dirty="0" smtClean="0"/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t=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τ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9" name="Object 3"/>
          <p:cNvGraphicFramePr>
            <a:graphicFrameLocks noChangeAspect="1"/>
          </p:cNvGraphicFramePr>
          <p:nvPr/>
        </p:nvGraphicFramePr>
        <p:xfrm>
          <a:off x="439737" y="4649788"/>
          <a:ext cx="352266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58" name="Equation" r:id="rId8" imgW="1485720" imgH="228600" progId="Equation.DSMT4">
                  <p:embed/>
                </p:oleObj>
              </mc:Choice>
              <mc:Fallback>
                <p:oleObj name="Equation" r:id="rId8" imgW="1485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7" y="4649788"/>
                        <a:ext cx="352266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81000" y="4202668"/>
            <a:ext cx="1233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For</a:t>
            </a:r>
            <a:r>
              <a:rPr lang="en-US" sz="2400" dirty="0" smtClean="0"/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t=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τ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7200" y="5410200"/>
            <a:ext cx="34214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within 2% of final value is </a:t>
            </a:r>
          </a:p>
          <a:p>
            <a:r>
              <a:rPr lang="en-US" sz="2400" dirty="0" smtClean="0">
                <a:latin typeface="+mn-lt"/>
              </a:rPr>
              <a:t>generally c</a:t>
            </a:r>
            <a:r>
              <a:rPr lang="en-US" sz="2400" dirty="0" smtClean="0">
                <a:latin typeface="+mn-lt"/>
                <a:cs typeface="Times New Roman" pitchFamily="18" charset="0"/>
              </a:rPr>
              <a:t>onsidered </a:t>
            </a:r>
            <a:r>
              <a:rPr lang="en-US" sz="2400" dirty="0" err="1" smtClean="0">
                <a:latin typeface="+mn-lt"/>
                <a:cs typeface="Times New Roman" pitchFamily="18" charset="0"/>
              </a:rPr>
              <a:t>ss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3" r="7143"/>
          <a:stretch/>
        </p:blipFill>
        <p:spPr bwMode="auto">
          <a:xfrm>
            <a:off x="4367422" y="2588181"/>
            <a:ext cx="4572000" cy="33554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846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/>
      <p:bldP spid="26" grpId="0"/>
      <p:bldP spid="28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7800" y="2654300"/>
            <a:ext cx="4495800" cy="3733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sz="2700" dirty="0" smtClean="0"/>
              <a:t>Determine the TF of the system that produced the following output in response to a unit step input</a:t>
            </a:r>
            <a:endParaRPr lang="en-US" sz="2700" dirty="0"/>
          </a:p>
        </p:txBody>
      </p:sp>
      <p:pic>
        <p:nvPicPr>
          <p:cNvPr id="10" name="Picture 9" descr="stepB.jpg"/>
          <p:cNvPicPr>
            <a:picLocks noChangeAspect="1"/>
          </p:cNvPicPr>
          <p:nvPr/>
        </p:nvPicPr>
        <p:blipFill>
          <a:blip r:embed="rId3" cstate="print"/>
          <a:srcRect l="10686" t="27778" r="7541" b="24445"/>
          <a:stretch>
            <a:fillRect/>
          </a:stretch>
        </p:blipFill>
        <p:spPr>
          <a:xfrm>
            <a:off x="228600" y="2667000"/>
            <a:ext cx="4267200" cy="352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1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Second-Order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Step response of 2</a:t>
            </a:r>
            <a:r>
              <a:rPr lang="en-US" sz="2800" baseline="30000" dirty="0"/>
              <a:t>nd</a:t>
            </a:r>
            <a:r>
              <a:rPr lang="en-US" sz="2800" dirty="0"/>
              <a:t>-order system with complex poles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12</a:t>
            </a:r>
            <a:endParaRPr lang="en-US" altLang="zh-C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7" t="19189" r="16753" b="15834"/>
          <a:stretch/>
        </p:blipFill>
        <p:spPr>
          <a:xfrm>
            <a:off x="1600200" y="2473614"/>
            <a:ext cx="5791200" cy="438438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21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DM_Theme (2)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DM Theme">
  <a:themeElements>
    <a:clrScheme name="UDM">
      <a:dk1>
        <a:srgbClr val="1E447C"/>
      </a:dk1>
      <a:lt1>
        <a:srgbClr val="F2F6FC"/>
      </a:lt1>
      <a:dk2>
        <a:srgbClr val="265397"/>
      </a:dk2>
      <a:lt2>
        <a:srgbClr val="98B7E5"/>
      </a:lt2>
      <a:accent1>
        <a:srgbClr val="C00000"/>
      </a:accent1>
      <a:accent2>
        <a:srgbClr val="6678F5"/>
      </a:accent2>
      <a:accent3>
        <a:srgbClr val="666666"/>
      </a:accent3>
      <a:accent4>
        <a:srgbClr val="B0B0B0"/>
      </a:accent4>
      <a:accent5>
        <a:srgbClr val="FFC993"/>
      </a:accent5>
      <a:accent6>
        <a:srgbClr val="5488D4"/>
      </a:accent6>
      <a:hlink>
        <a:srgbClr val="F47A00"/>
      </a:hlink>
      <a:folHlink>
        <a:srgbClr val="246C24"/>
      </a:folHlink>
    </a:clrScheme>
    <a:fontScheme name="UDM Theme">
      <a:majorFont>
        <a:latin typeface="Segoe UI Light"/>
        <a:ea typeface=""/>
        <a:cs typeface=""/>
      </a:majorFont>
      <a:minorFont>
        <a:latin typeface="Lao UI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UDM_Theme (2)</Template>
  <TotalTime>11542</TotalTime>
  <Words>509</Words>
  <Application>Microsoft Office PowerPoint</Application>
  <PresentationFormat>On-screen Show (4:3)</PresentationFormat>
  <Paragraphs>128</Paragraphs>
  <Slides>12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UDM_Theme (2)</vt:lpstr>
      <vt:lpstr>UDM Theme</vt:lpstr>
      <vt:lpstr>Equation</vt:lpstr>
      <vt:lpstr>MathType 6.0 Equation</vt:lpstr>
      <vt:lpstr>Lecture 12:  First-Order Systems </vt:lpstr>
      <vt:lpstr>Time Response</vt:lpstr>
      <vt:lpstr>Time Response</vt:lpstr>
      <vt:lpstr>First-Order Systems</vt:lpstr>
      <vt:lpstr>PowerPoint Presentation</vt:lpstr>
      <vt:lpstr>First-Order Systems</vt:lpstr>
      <vt:lpstr>First-Order Systems</vt:lpstr>
      <vt:lpstr>Example</vt:lpstr>
      <vt:lpstr>Second-Order Systems</vt:lpstr>
      <vt:lpstr>Stability</vt:lpstr>
      <vt:lpstr>Stability</vt:lpstr>
      <vt:lpstr>Stability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Administratr</dc:creator>
  <cp:lastModifiedBy>Richard Hill</cp:lastModifiedBy>
  <cp:revision>165</cp:revision>
  <dcterms:created xsi:type="dcterms:W3CDTF">2012-12-20T22:15:23Z</dcterms:created>
  <dcterms:modified xsi:type="dcterms:W3CDTF">2014-10-24T22:42:22Z</dcterms:modified>
</cp:coreProperties>
</file>