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66" r:id="rId2"/>
  </p:sldMasterIdLst>
  <p:notesMasterIdLst>
    <p:notesMasterId r:id="rId23"/>
  </p:notesMasterIdLst>
  <p:sldIdLst>
    <p:sldId id="356" r:id="rId3"/>
    <p:sldId id="357" r:id="rId4"/>
    <p:sldId id="358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98" r:id="rId17"/>
    <p:sldId id="375" r:id="rId18"/>
    <p:sldId id="376" r:id="rId19"/>
    <p:sldId id="377" r:id="rId20"/>
    <p:sldId id="378" r:id="rId21"/>
    <p:sldId id="396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26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29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26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</inkml:traceFormat>
        <inkml:channelProperties>
          <inkml:channelProperty channel="X" name="resolution" value="28.31858" units="1/cm"/>
          <inkml:channelProperty channel="Y" name="resolution" value="28.34646" units="1/cm"/>
        </inkml:channelProperties>
      </inkml:inkSource>
      <inkml:timestamp xml:id="ts0" timeString="2013-02-28T21:49:37.3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266660A-90BE-4CDB-A684-8A2D4C1A7CEF}" emma:medium="tactile" emma:mode="ink">
          <msink:context xmlns:msink="http://schemas.microsoft.com/ink/2010/main" type="writingRegion" rotatedBoundingBox="-1407,5197 -1392,5197 -1392,5212 -1407,5212"/>
        </emma:interpretation>
      </emma:emma>
    </inkml:annotationXML>
    <inkml:traceGroup>
      <inkml:annotationXML>
        <emma:emma xmlns:emma="http://www.w3.org/2003/04/emma" version="1.0">
          <emma:interpretation id="{0BDCE0AA-EA41-4552-B0C0-4A29CAF11D8F}" emma:medium="tactile" emma:mode="ink">
            <msink:context xmlns:msink="http://schemas.microsoft.com/ink/2010/main" type="paragraph" rotatedBoundingBox="-1407,5197 -1392,5197 -1392,5212 -1407,52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9CA6E8-A0F3-4C94-96E6-9843CDBFCF2E}" emma:medium="tactile" emma:mode="ink">
              <msink:context xmlns:msink="http://schemas.microsoft.com/ink/2010/main" type="line" rotatedBoundingBox="-1407,5197 -1392,5197 -1392,5212 -1407,5212"/>
            </emma:interpretation>
          </emma:emma>
        </inkml:annotationXML>
        <inkml:traceGroup>
          <inkml:annotationXML>
            <emma:emma xmlns:emma="http://www.w3.org/2003/04/emma" version="1.0">
              <emma:interpretation id="{97E734C5-264C-4C1D-B49D-DCFBBE742642}" emma:medium="tactile" emma:mode="ink">
                <msink:context xmlns:msink="http://schemas.microsoft.com/ink/2010/main" type="inkWord" rotatedBoundingBox="-1407,5197 -1392,5197 -1392,5212 -1407,5212"/>
              </emma:interpretation>
              <emma:one-of disjunction-type="recognition" id="oneOf0">
                <emma:interpretation id="interp0" emma:lang="en-US" emma:confidence="0">
                  <emma:literal>t</emma:literal>
                </emma:interpretation>
                <emma:interpretation id="interp1" emma:lang="en-US" emma:confidence="0">
                  <emma:literal>+</emma:literal>
                </emma:interpretation>
                <emma:interpretation id="interp2" emma:lang="en-US" emma:confidence="0">
                  <emma:literal>!</emma:literal>
                </emma:interpretation>
                <emma:interpretation id="interp3" emma:lang="en-US" emma:confidence="0">
                  <emma:literal>r</emma:literal>
                </emma:interpretation>
                <emma:interpretation id="interp4" emma:lang="en-US" emma:confidence="0">
                  <emma:literal>f</emma:literal>
                </emma:interpretation>
              </emma:one-of>
            </emma:emma>
          </inkml:annotationXML>
          <inkml:trace contextRef="#ctx0" brushRef="#br0">0 0</inkml:trace>
          <inkml:trace contextRef="#ctx0" brushRef="#br0" timeOffset="-200">0 0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</inkml:traceFormat>
        <inkml:channelProperties>
          <inkml:channelProperty channel="X" name="resolution" value="28.31858" units="1/cm"/>
          <inkml:channelProperty channel="Y" name="resolution" value="28.34646" units="1/cm"/>
        </inkml:channelProperties>
      </inkml:inkSource>
      <inkml:timestamp xml:id="ts0" timeString="2013-02-28T21:49:35.6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75E2B44-A195-4939-9738-55C6EE4540A1}" emma:medium="tactile" emma:mode="ink">
          <msink:context xmlns:msink="http://schemas.microsoft.com/ink/2010/main" type="writingRegion" rotatedBoundingBox="28017,13950 28032,13950 28032,13965 28017,13965"/>
        </emma:interpretation>
      </emma:emma>
    </inkml:annotationXML>
    <inkml:traceGroup>
      <inkml:annotationXML>
        <emma:emma xmlns:emma="http://www.w3.org/2003/04/emma" version="1.0">
          <emma:interpretation id="{F24EE564-3B8A-4B94-A098-A4A78832E7D1}" emma:medium="tactile" emma:mode="ink">
            <msink:context xmlns:msink="http://schemas.microsoft.com/ink/2010/main" type="paragraph" rotatedBoundingBox="28017,13950 28032,13950 28032,13965 28017,139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0E21E1-5BE1-4F0F-B856-8A6E2B2A334E}" emma:medium="tactile" emma:mode="ink">
              <msink:context xmlns:msink="http://schemas.microsoft.com/ink/2010/main" type="line" rotatedBoundingBox="28017,13950 28032,13950 28032,13965 28017,13965"/>
            </emma:interpretation>
          </emma:emma>
        </inkml:annotationXML>
        <inkml:traceGroup>
          <inkml:annotationXML>
            <emma:emma xmlns:emma="http://www.w3.org/2003/04/emma" version="1.0">
              <emma:interpretation id="{F335328E-1C10-41BC-8BD1-F628469BB8CC}" emma:medium="tactile" emma:mode="ink">
                <msink:context xmlns:msink="http://schemas.microsoft.com/ink/2010/main" type="inkWord" rotatedBoundingBox="28017,13950 28032,13950 28032,13965 28017,13965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84E5-358B-45FF-92E7-5A18DBA78FF7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E970-62A4-4A6F-A094-DBABC7DFC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3F9BA5-6096-498A-ADF0-52586E5A2B7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54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22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74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Only a function of zeta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153D96-F116-4B00-A2E9-8BA80281FFB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Also write Mp as a percentage</a:t>
            </a:r>
          </a:p>
          <a:p>
            <a:endParaRPr lang="en-US" smtClean="0"/>
          </a:p>
          <a:p>
            <a:r>
              <a:rPr lang="en-US" smtClean="0"/>
              <a:t>Draw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010B1B-B0EB-49EC-91FF-699791F5C56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Also point out pole locations?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0CBCD-01BD-43A3-BADB-D11C489CD47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Also point out pole locations?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0CBCD-01BD-43A3-BADB-D11C489CD47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Refer back to pole location picture</a:t>
            </a:r>
          </a:p>
          <a:p>
            <a:endParaRPr lang="en-US" smtClean="0"/>
          </a:p>
          <a:p>
            <a:r>
              <a:rPr lang="en-US" smtClean="0"/>
              <a:t>Discuss with this picture on board before revealing this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8BE8AB-D3B6-4EB9-ABEE-FA6264D3AB2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96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Looks like a first order sytem, but with zero initial derivative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91127E-C37C-4B2B-A52A-E40C2F42268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939AF6-83DC-49A6-9C88-48AD7DFC797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43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1FECE5-0145-4FDC-9B97-533A49D9F99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Called second order because second derivative in the differential equation and two poles in the transfer function</a:t>
            </a:r>
          </a:p>
          <a:p>
            <a:endParaRPr lang="en-US" smtClean="0"/>
          </a:p>
          <a:p>
            <a:r>
              <a:rPr lang="en-US" smtClean="0"/>
              <a:t>Recall what the inverse laplace transform of this is … recall meaning of poles for time response … what was the pole for a first order system</a:t>
            </a:r>
          </a:p>
          <a:p>
            <a:endParaRPr lang="en-US" smtClean="0"/>
          </a:p>
          <a:p>
            <a:r>
              <a:rPr lang="en-US" smtClean="0"/>
              <a:t>Note unity steady state gain and no zeros</a:t>
            </a:r>
          </a:p>
          <a:p>
            <a:endParaRPr lang="en-US" smtClean="0"/>
          </a:p>
          <a:p>
            <a:r>
              <a:rPr lang="en-US" smtClean="0"/>
              <a:t>Write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D4657C-3D9C-40F0-9681-9C4C2BB0748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Write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73188C-0F7E-48DC-B2E3-276FDB5287B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60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Each of the response characteristics depends on wn, wd, zeta, all of which relate to pole location</a:t>
            </a:r>
          </a:p>
          <a:p>
            <a:endParaRPr lang="en-US" smtClean="0"/>
          </a:p>
          <a:p>
            <a:r>
              <a:rPr lang="en-US" smtClean="0"/>
              <a:t>Draw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94777D-B653-4DB4-8794-63E3C5975F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931CE3-C1C8-435D-B3EF-4C41A951558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Replace with Ogata Figure 10-21 … Draw on Board so can refer to?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1B2803-C3BF-4AFE-8A41-C5D10F61655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196D-115A-4C7A-8694-BACCD93D4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3319-6342-420F-9508-2CFFC5E48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0E-1F95-4610-B9E3-61AE0F7EA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06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7433-AE07-496D-B5BC-617CA22F69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7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8006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7196D-115A-4C7A-8694-BACCD93D44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571999"/>
            <a:ext cx="3175367" cy="198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6083C-4884-467E-8D69-935B6ABB95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2959-C432-4CF8-BEF0-72DBC919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8143-CC0A-40B1-A1A8-EBB8F354DBE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75D86-4BCD-4859-88D0-20805036238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83319-6342-420F-9508-2CFFC5E487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610E-1F95-4610-B9E3-61AE0F7EAD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083C-4884-467E-8D69-935B6ABB9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6799-CD89-4287-BDF7-612361CA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C798-32FF-425B-A5DB-A6169486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6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5C30-AB03-41B4-B8E9-945D52FD7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D134-C9E9-4641-8972-6019D77C6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8143-CC0A-40B1-A1A8-EBB8F354D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5D86-4BCD-4859-88D0-20805036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1">
                <a:shade val="100000"/>
                <a:satMod val="115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13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9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1.wmf"/><Relationship Id="rId4" Type="http://schemas.openxmlformats.org/officeDocument/2006/relationships/image" Target="../media/image19.jpg"/><Relationship Id="rId9" Type="http://schemas.openxmlformats.org/officeDocument/2006/relationships/oleObject" Target="../embeddings/oleObject4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gif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6.png"/><Relationship Id="rId5" Type="http://schemas.openxmlformats.org/officeDocument/2006/relationships/image" Target="../media/image45.gif"/><Relationship Id="rId4" Type="http://schemas.openxmlformats.org/officeDocument/2006/relationships/image" Target="../media/image44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53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21.xml"/><Relationship Id="rId29" Type="http://schemas.openxmlformats.org/officeDocument/2006/relationships/image" Target="../media/image84.e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28" Type="http://schemas.openxmlformats.org/officeDocument/2006/relationships/customXml" Target="../ink/ink2.xml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51.wmf"/><Relationship Id="rId14" Type="http://schemas.openxmlformats.org/officeDocument/2006/relationships/customXml" Target="../ink/ink1.xml"/><Relationship Id="rId27" Type="http://schemas.openxmlformats.org/officeDocument/2006/relationships/image" Target="../media/image8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4.gif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6.wmf"/><Relationship Id="rId10" Type="http://schemas.openxmlformats.org/officeDocument/2006/relationships/image" Target="../media/image19.jp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13: </a:t>
            </a:r>
            <a:br>
              <a:rPr lang="en-US" dirty="0" smtClean="0"/>
            </a:br>
            <a:r>
              <a:rPr lang="en-US" dirty="0" smtClean="0"/>
              <a:t>Second-Order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 sz="1000" dirty="0" smtClean="0"/>
          </a:p>
          <a:p>
            <a:pPr marL="857250" indent="-514350" eaLnBrk="1" hangingPunct="1">
              <a:buFont typeface="Arial" charset="0"/>
              <a:buNone/>
              <a:defRPr/>
            </a:pPr>
            <a:endParaRPr lang="en-US" sz="1000" dirty="0" smtClean="0"/>
          </a:p>
          <a:p>
            <a:pPr marL="857250" indent="-514350">
              <a:buNone/>
              <a:defRPr/>
            </a:pPr>
            <a:r>
              <a:rPr lang="en-US" sz="2800" u="sng" dirty="0"/>
              <a:t>Time </a:t>
            </a:r>
            <a:r>
              <a:rPr lang="en-US" sz="2800" u="sng" dirty="0" smtClean="0"/>
              <a:t>Response</a:t>
            </a:r>
            <a:endParaRPr lang="en-US" sz="2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857250" indent="-514350" eaLnBrk="1" hangingPunct="1"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Lecture 12: First-order systems</a:t>
            </a:r>
          </a:p>
          <a:p>
            <a:pPr indent="0" eaLnBrk="1" hangingPunct="1">
              <a:buNone/>
              <a:defRPr/>
            </a:pPr>
            <a:endParaRPr lang="en-US" sz="1000" dirty="0" smtClean="0"/>
          </a:p>
          <a:p>
            <a:pPr indent="0" eaLnBrk="1" hangingPunct="1">
              <a:buNone/>
              <a:defRPr/>
            </a:pPr>
            <a:r>
              <a:rPr lang="en-US" sz="2800" dirty="0" smtClean="0"/>
              <a:t>Lecture 13: Second-order systems</a:t>
            </a:r>
          </a:p>
          <a:p>
            <a:pPr indent="0" eaLnBrk="1" hangingPunct="1">
              <a:buNone/>
              <a:defRPr/>
            </a:pPr>
            <a:endParaRPr lang="en-US" sz="1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indent="0" eaLnBrk="1" hangingPunct="1">
              <a:buNone/>
              <a:defRPr/>
            </a:pP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Lecture 14: Non-canonical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7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Second-Order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u="sng" dirty="0" smtClean="0"/>
              <a:t>Delay time: </a:t>
            </a:r>
            <a:r>
              <a:rPr lang="en-US" sz="2800" dirty="0" smtClean="0"/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/>
              <a:t>) time required for response to reach half the final value for the first time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1100" u="sng" dirty="0" smtClean="0"/>
          </a:p>
          <a:p>
            <a:pPr eaLnBrk="1" hangingPunct="1"/>
            <a:r>
              <a:rPr lang="en-US" sz="2800" u="sng" dirty="0" smtClean="0"/>
              <a:t>Rise time: </a:t>
            </a:r>
            <a:r>
              <a:rPr lang="en-US" sz="2800" dirty="0" smtClean="0"/>
              <a:t>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/>
              <a:t>) time required for response to rise from 10% to 90% (or 0% to 100%)</a:t>
            </a:r>
          </a:p>
          <a:p>
            <a:pPr lvl="1" eaLnBrk="1" hangingPunct="1"/>
            <a:r>
              <a:rPr lang="en-US" sz="2800" dirty="0" smtClean="0"/>
              <a:t>Wouldn’t want to use 0% to 100% definition for </a:t>
            </a:r>
            <a:r>
              <a:rPr lang="en-US" sz="2800" dirty="0" err="1" smtClean="0"/>
              <a:t>overdamped</a:t>
            </a:r>
            <a:r>
              <a:rPr lang="en-US" sz="2800" dirty="0" smtClean="0"/>
              <a:t> systems</a:t>
            </a:r>
          </a:p>
          <a:p>
            <a:pPr eaLnBrk="1" hangingPunct="1"/>
            <a:endParaRPr lang="en-US" sz="1000" u="sng" dirty="0" smtClean="0"/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49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Second-Order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u="sng" dirty="0" smtClean="0"/>
              <a:t>Settling time:</a:t>
            </a:r>
            <a:r>
              <a:rPr lang="en-US" sz="2800" dirty="0" smtClean="0"/>
              <a:t> 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/>
              <a:t>) time required for response to reach and stay within 2% of final value</a:t>
            </a:r>
          </a:p>
          <a:p>
            <a:pPr eaLnBrk="1" hangingPunct="1"/>
            <a:endParaRPr lang="en-US" sz="1100" dirty="0" smtClean="0"/>
          </a:p>
          <a:p>
            <a:pPr eaLnBrk="1" hangingPunct="1"/>
            <a:r>
              <a:rPr lang="en-US" sz="2800" u="sng" dirty="0" smtClean="0"/>
              <a:t>Approximated</a:t>
            </a:r>
            <a:r>
              <a:rPr lang="en-US" sz="2800" dirty="0" smtClean="0"/>
              <a:t> from the exponential decay, calculated value is often conservative</a:t>
            </a:r>
          </a:p>
          <a:p>
            <a:pPr eaLnBrk="1" hangingPunct="1"/>
            <a:endParaRPr lang="en-US" sz="1000" dirty="0" smtClean="0"/>
          </a:p>
          <a:p>
            <a:pPr eaLnBrk="1" hangingPunct="1">
              <a:buFont typeface="Arial" charset="0"/>
              <a:buNone/>
            </a:pPr>
            <a:endParaRPr lang="en-US" sz="1000" dirty="0" smtClean="0"/>
          </a:p>
          <a:p>
            <a:pPr eaLnBrk="1" hangingPunct="1">
              <a:buFont typeface="Arial" charset="0"/>
              <a:buNone/>
            </a:pPr>
            <a:endParaRPr lang="en-US" sz="1000" dirty="0" smtClean="0"/>
          </a:p>
          <a:p>
            <a:pPr eaLnBrk="1" hangingPunct="1">
              <a:buFont typeface="Arial" charset="0"/>
              <a:buNone/>
            </a:pPr>
            <a:endParaRPr lang="en-US" sz="1000" dirty="0" smtClean="0"/>
          </a:p>
          <a:p>
            <a:pPr eaLnBrk="1" hangingPunct="1">
              <a:buFont typeface="Arial" charset="0"/>
              <a:buNone/>
            </a:pPr>
            <a:endParaRPr lang="en-US" sz="1000" dirty="0" smtClean="0"/>
          </a:p>
          <a:p>
            <a:pPr eaLnBrk="1" hangingPunct="1">
              <a:buFont typeface="Arial" charset="0"/>
              <a:buNone/>
            </a:pPr>
            <a:endParaRPr lang="en-US" sz="1000" dirty="0" smtClean="0"/>
          </a:p>
          <a:p>
            <a:pPr eaLnBrk="1" hangingPunct="1">
              <a:buFont typeface="Arial" charset="0"/>
              <a:buNone/>
            </a:pPr>
            <a:endParaRPr lang="en-US" sz="1000" dirty="0" smtClean="0"/>
          </a:p>
          <a:p>
            <a:pPr eaLnBrk="1" hangingPunct="1">
              <a:buFont typeface="Arial" charset="0"/>
              <a:buNone/>
            </a:pPr>
            <a:endParaRPr lang="en-US" sz="1000" dirty="0" smtClean="0"/>
          </a:p>
          <a:p>
            <a:pPr eaLnBrk="1" hangingPunct="1">
              <a:buFont typeface="Arial" charset="0"/>
              <a:buNone/>
            </a:pPr>
            <a:endParaRPr lang="en-US" sz="1000" dirty="0" smtClean="0"/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	</a:t>
            </a:r>
            <a:r>
              <a:rPr lang="en-US" sz="2800" dirty="0" smtClean="0"/>
              <a:t>since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-4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≈ 0.02,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13</a:t>
            </a:r>
            <a:endParaRPr lang="en-US" dirty="0"/>
          </a:p>
        </p:txBody>
      </p:sp>
      <p:graphicFrame>
        <p:nvGraphicFramePr>
          <p:cNvPr id="7987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262859"/>
              </p:ext>
            </p:extLst>
          </p:nvPr>
        </p:nvGraphicFramePr>
        <p:xfrm>
          <a:off x="4343400" y="5103813"/>
          <a:ext cx="174625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84" name="Equation" r:id="rId4" imgW="736560" imgH="393480" progId="Equation.DSMT4">
                  <p:embed/>
                </p:oleObj>
              </mc:Choice>
              <mc:Fallback>
                <p:oleObj name="Equation" r:id="rId4" imgW="736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103813"/>
                        <a:ext cx="1746250" cy="91598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solidFill>
                          <a:schemeClr val="bg1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1371600" y="3871913"/>
          <a:ext cx="5840413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85" name="Equation" r:id="rId6" imgW="2463480" imgH="431640" progId="Equation.DSMT4">
                  <p:embed/>
                </p:oleObj>
              </mc:Choice>
              <mc:Fallback>
                <p:oleObj name="Equation" r:id="rId6" imgW="2463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71913"/>
                        <a:ext cx="5840413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41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pPr eaLnBrk="1" hangingPunct="1"/>
            <a:r>
              <a:rPr lang="en-US" smtClean="0"/>
              <a:t>Second-Order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057400"/>
            <a:ext cx="85344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u="sng" dirty="0" smtClean="0"/>
              <a:t>Peak time:</a:t>
            </a:r>
            <a:r>
              <a:rPr lang="en-US" sz="2800" dirty="0" smtClean="0"/>
              <a:t> 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/>
              <a:t>) time required for response to reach first peak of the overshoot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                 for first time when    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eaLnBrk="1" hangingPunct="1">
              <a:buFont typeface="Arial" charset="0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987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456412"/>
              </p:ext>
            </p:extLst>
          </p:nvPr>
        </p:nvGraphicFramePr>
        <p:xfrm>
          <a:off x="7010400" y="5334000"/>
          <a:ext cx="120491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78" name="Equation" r:id="rId4" imgW="507960" imgH="431640" progId="Equation.DSMT4">
                  <p:embed/>
                </p:oleObj>
              </mc:Choice>
              <mc:Fallback>
                <p:oleObj name="Equation" r:id="rId4" imgW="507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334000"/>
                        <a:ext cx="1204912" cy="10048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solidFill>
                          <a:schemeClr val="bg1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29441"/>
              </p:ext>
            </p:extLst>
          </p:nvPr>
        </p:nvGraphicFramePr>
        <p:xfrm>
          <a:off x="228600" y="3200400"/>
          <a:ext cx="871696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79" name="Equation" r:id="rId6" imgW="3898800" imgH="431640" progId="Equation.DSMT4">
                  <p:embed/>
                </p:oleObj>
              </mc:Choice>
              <mc:Fallback>
                <p:oleObj name="Equation" r:id="rId6" imgW="3898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200400"/>
                        <a:ext cx="871696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124193"/>
              </p:ext>
            </p:extLst>
          </p:nvPr>
        </p:nvGraphicFramePr>
        <p:xfrm>
          <a:off x="381000" y="5616575"/>
          <a:ext cx="16271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80" name="Equation" r:id="rId8" imgW="685800" imgH="228600" progId="Equation.DSMT4">
                  <p:embed/>
                </p:oleObj>
              </mc:Choice>
              <mc:Fallback>
                <p:oleObj name="Equation" r:id="rId8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616575"/>
                        <a:ext cx="16271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467917"/>
              </p:ext>
            </p:extLst>
          </p:nvPr>
        </p:nvGraphicFramePr>
        <p:xfrm>
          <a:off x="5029200" y="5562600"/>
          <a:ext cx="12049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81" name="Equation" r:id="rId10" imgW="507960" imgH="228600" progId="Equation.DSMT4">
                  <p:embed/>
                </p:oleObj>
              </mc:Choice>
              <mc:Fallback>
                <p:oleObj name="Equation" r:id="rId10" imgW="507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562600"/>
                        <a:ext cx="12049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746742"/>
              </p:ext>
            </p:extLst>
          </p:nvPr>
        </p:nvGraphicFramePr>
        <p:xfrm>
          <a:off x="838200" y="4114800"/>
          <a:ext cx="40608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82" name="Equation" r:id="rId12" imgW="1714320" imgH="482400" progId="Equation.DSMT4">
                  <p:embed/>
                </p:oleObj>
              </mc:Choice>
              <mc:Fallback>
                <p:oleObj name="Equation" r:id="rId12" imgW="1714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14800"/>
                        <a:ext cx="40608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539521"/>
              </p:ext>
            </p:extLst>
          </p:nvPr>
        </p:nvGraphicFramePr>
        <p:xfrm>
          <a:off x="6329362" y="5665788"/>
          <a:ext cx="45243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83" name="Equation" r:id="rId14" imgW="190440" imgH="152280" progId="Equation.DSMT4">
                  <p:embed/>
                </p:oleObj>
              </mc:Choice>
              <mc:Fallback>
                <p:oleObj name="Equation" r:id="rId14" imgW="190440" imgH="152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2" y="5665788"/>
                        <a:ext cx="452438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255198"/>
              </p:ext>
            </p:extLst>
          </p:nvPr>
        </p:nvGraphicFramePr>
        <p:xfrm>
          <a:off x="4953000" y="1212850"/>
          <a:ext cx="402278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84" name="Equation" r:id="rId16" imgW="2463800" imgH="431800" progId="Equation.DSMT4">
                  <p:embed/>
                </p:oleObj>
              </mc:Choice>
              <mc:Fallback>
                <p:oleObj name="Equation" r:id="rId16" imgW="24638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12850"/>
                        <a:ext cx="4022782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370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30400" y="5918200"/>
            <a:ext cx="23622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Second-Order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20000" cy="4800600"/>
          </a:xfrm>
        </p:spPr>
        <p:txBody>
          <a:bodyPr/>
          <a:lstStyle/>
          <a:p>
            <a:pPr eaLnBrk="1" hangingPunct="1"/>
            <a:r>
              <a:rPr lang="en-US" sz="2800" u="sng" dirty="0" smtClean="0"/>
              <a:t>Maximum overshoot:</a:t>
            </a:r>
            <a:r>
              <a:rPr lang="en-US" sz="2800" dirty="0" smtClean="0"/>
              <a:t> 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/>
              <a:t>) maximum peak value measured from </a:t>
            </a:r>
            <a:r>
              <a:rPr lang="en-US" sz="2800" dirty="0" err="1" smtClean="0"/>
              <a:t>ss</a:t>
            </a:r>
            <a:r>
              <a:rPr lang="en-US" sz="2800" dirty="0" smtClean="0"/>
              <a:t> value (often as %)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Arial" charset="0"/>
              <a:buNone/>
            </a:pPr>
            <a:endParaRPr lang="en-US" dirty="0" smtClean="0"/>
          </a:p>
          <a:p>
            <a:pPr eaLnBrk="1" hangingPunct="1">
              <a:buFont typeface="Arial" charset="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13</a:t>
            </a:r>
            <a:endParaRPr lang="en-US" dirty="0"/>
          </a:p>
        </p:txBody>
      </p:sp>
      <p:graphicFrame>
        <p:nvGraphicFramePr>
          <p:cNvPr id="809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332136"/>
              </p:ext>
            </p:extLst>
          </p:nvPr>
        </p:nvGraphicFramePr>
        <p:xfrm>
          <a:off x="304800" y="2971800"/>
          <a:ext cx="35496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82" name="Equation" r:id="rId4" imgW="1587240" imgH="482400" progId="Equation.DSMT4">
                  <p:embed/>
                </p:oleObj>
              </mc:Choice>
              <mc:Fallback>
                <p:oleObj name="Equation" r:id="rId4" imgW="1587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1800"/>
                        <a:ext cx="354965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772042"/>
              </p:ext>
            </p:extLst>
          </p:nvPr>
        </p:nvGraphicFramePr>
        <p:xfrm>
          <a:off x="1524000" y="4953000"/>
          <a:ext cx="3043238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83" name="Equation" r:id="rId6" imgW="1282680" imgH="380880" progId="Equation.DSMT4">
                  <p:embed/>
                </p:oleObj>
              </mc:Choice>
              <mc:Fallback>
                <p:oleObj name="Equation" r:id="rId6" imgW="1282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953000"/>
                        <a:ext cx="3043238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122635"/>
              </p:ext>
            </p:extLst>
          </p:nvPr>
        </p:nvGraphicFramePr>
        <p:xfrm>
          <a:off x="1524000" y="5921375"/>
          <a:ext cx="26828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84" name="Equation" r:id="rId8" imgW="1130040" imgH="304560" progId="Equation.DSMT4">
                  <p:embed/>
                </p:oleObj>
              </mc:Choice>
              <mc:Fallback>
                <p:oleObj name="Equation" r:id="rId8" imgW="11300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921375"/>
                        <a:ext cx="26828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683761"/>
              </p:ext>
            </p:extLst>
          </p:nvPr>
        </p:nvGraphicFramePr>
        <p:xfrm>
          <a:off x="2438400" y="3733800"/>
          <a:ext cx="57499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85" name="Equation" r:id="rId10" imgW="2450880" imgH="495000" progId="Equation.DSMT4">
                  <p:embed/>
                </p:oleObj>
              </mc:Choice>
              <mc:Fallback>
                <p:oleObj name="Equation" r:id="rId10" imgW="24508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3800"/>
                        <a:ext cx="57499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274517"/>
              </p:ext>
            </p:extLst>
          </p:nvPr>
        </p:nvGraphicFramePr>
        <p:xfrm>
          <a:off x="4648200" y="4983163"/>
          <a:ext cx="23812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86" name="Equation" r:id="rId12" imgW="1002960" imgH="355320" progId="Equation.DSMT4">
                  <p:embed/>
                </p:oleObj>
              </mc:Choice>
              <mc:Fallback>
                <p:oleObj name="Equation" r:id="rId12" imgW="10029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83163"/>
                        <a:ext cx="23812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960441"/>
              </p:ext>
            </p:extLst>
          </p:nvPr>
        </p:nvGraphicFramePr>
        <p:xfrm>
          <a:off x="4306668" y="1219200"/>
          <a:ext cx="40227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87" name="Equation" r:id="rId14" imgW="2463800" imgH="431800" progId="Equation.DSMT4">
                  <p:embed/>
                </p:oleObj>
              </mc:Choice>
              <mc:Fallback>
                <p:oleObj name="Equation" r:id="rId14" imgW="24638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668" y="1219200"/>
                        <a:ext cx="40227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16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Second-Order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Summary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sz="2800" dirty="0" smtClean="0"/>
              <a:t>2% Settling time</a:t>
            </a:r>
          </a:p>
          <a:p>
            <a:pPr lvl="1" eaLnBrk="1" hangingPunct="1"/>
            <a:endParaRPr lang="en-US" sz="2800" dirty="0" smtClean="0"/>
          </a:p>
          <a:p>
            <a:pPr lvl="1" eaLnBrk="1" hangingPunct="1"/>
            <a:r>
              <a:rPr lang="en-US" sz="2800" dirty="0" smtClean="0"/>
              <a:t>Peak time</a:t>
            </a:r>
          </a:p>
          <a:p>
            <a:pPr lvl="1" eaLnBrk="1" hangingPunct="1"/>
            <a:endParaRPr lang="en-US" sz="2800" dirty="0" smtClean="0"/>
          </a:p>
          <a:p>
            <a:pPr lvl="1" eaLnBrk="1" hangingPunct="1"/>
            <a:r>
              <a:rPr lang="en-US" sz="2800" dirty="0" smtClean="0"/>
              <a:t>Maximum overshoot</a:t>
            </a:r>
          </a:p>
          <a:p>
            <a:pPr lvl="1" eaLnBrk="1" hangingPunct="1">
              <a:buFont typeface="Arial" charset="0"/>
              <a:buNone/>
            </a:pPr>
            <a:endParaRPr lang="en-US" sz="2800" dirty="0" smtClean="0"/>
          </a:p>
          <a:p>
            <a:pPr lvl="1" eaLnBrk="1" hangingPunct="1">
              <a:buFont typeface="Arial" charset="0"/>
              <a:buNone/>
            </a:pPr>
            <a:r>
              <a:rPr lang="en-US" sz="2800" dirty="0" smtClean="0"/>
              <a:t>(relations only hold for a canonical 2</a:t>
            </a:r>
            <a:r>
              <a:rPr lang="en-US" sz="2800" baseline="30000" dirty="0" smtClean="0"/>
              <a:t>nd</a:t>
            </a:r>
            <a:r>
              <a:rPr lang="en-US" sz="2800" dirty="0"/>
              <a:t>-</a:t>
            </a:r>
            <a:r>
              <a:rPr lang="en-US" sz="2800" dirty="0" smtClean="0"/>
              <a:t>order underdamped step response)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13</a:t>
            </a:r>
            <a:endParaRPr lang="en-US" dirty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78010"/>
              </p:ext>
            </p:extLst>
          </p:nvPr>
        </p:nvGraphicFramePr>
        <p:xfrm>
          <a:off x="5100638" y="2111375"/>
          <a:ext cx="174625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02" name="Equation" r:id="rId4" imgW="736560" imgH="393480" progId="Equation.DSMT4">
                  <p:embed/>
                </p:oleObj>
              </mc:Choice>
              <mc:Fallback>
                <p:oleObj name="Equation" r:id="rId4" imgW="736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638" y="2111375"/>
                        <a:ext cx="1746250" cy="9159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solidFill>
                          <a:schemeClr val="bg1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964873"/>
              </p:ext>
            </p:extLst>
          </p:nvPr>
        </p:nvGraphicFramePr>
        <p:xfrm>
          <a:off x="4857750" y="4397375"/>
          <a:ext cx="223043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03" name="Equation" r:id="rId6" imgW="939600" imgH="304560" progId="Equation.DSMT4">
                  <p:embed/>
                </p:oleObj>
              </mc:Choice>
              <mc:Fallback>
                <p:oleObj name="Equation" r:id="rId6" imgW="9396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4397375"/>
                        <a:ext cx="2230438" cy="7080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solidFill>
                          <a:schemeClr val="bg1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595792"/>
              </p:ext>
            </p:extLst>
          </p:nvPr>
        </p:nvGraphicFramePr>
        <p:xfrm>
          <a:off x="5370513" y="3209925"/>
          <a:ext cx="120491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04" name="Equation" r:id="rId8" imgW="507960" imgH="431640" progId="Equation.DSMT4">
                  <p:embed/>
                </p:oleObj>
              </mc:Choice>
              <mc:Fallback>
                <p:oleObj name="Equation" r:id="rId8" imgW="507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513" y="3209925"/>
                        <a:ext cx="1204912" cy="10048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solidFill>
                          <a:schemeClr val="bg1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86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pPr eaLnBrk="1" hangingPunct="1"/>
            <a:r>
              <a:rPr lang="en-US" u="sng" dirty="0" smtClean="0"/>
              <a:t>Example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Lao UI" pitchFamily="34" charset="0"/>
                <a:ea typeface="+mn-ea"/>
                <a:cs typeface="Lao UI" pitchFamily="34" charset="0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ao UI" pitchFamily="34" charset="0"/>
                <a:ea typeface="+mn-ea"/>
                <a:cs typeface="Lao UI" pitchFamily="34" charset="0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ao UI" pitchFamily="34" charset="0"/>
                <a:ea typeface="+mn-ea"/>
                <a:cs typeface="Lao UI" pitchFamily="34" charset="0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ao UI" pitchFamily="34" charset="0"/>
                <a:ea typeface="+mn-ea"/>
                <a:cs typeface="Lao UI" pitchFamily="34" charset="0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Lao UI" pitchFamily="34" charset="0"/>
                <a:ea typeface="+mn-ea"/>
                <a:cs typeface="Lao UI" pitchFamily="34" charset="0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 dirty="0" smtClean="0"/>
              <a:t>Plot the step response of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59354"/>
              </p:ext>
            </p:extLst>
          </p:nvPr>
        </p:nvGraphicFramePr>
        <p:xfrm>
          <a:off x="4953000" y="1395412"/>
          <a:ext cx="183673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5" name="Equation" r:id="rId4" imgW="774360" imgH="393480" progId="Equation.DSMT4">
                  <p:embed/>
                </p:oleObj>
              </mc:Choice>
              <mc:Fallback>
                <p:oleObj name="Equation" r:id="rId4" imgW="774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95412"/>
                        <a:ext cx="183673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8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pPr eaLnBrk="1" hangingPunct="1"/>
            <a:r>
              <a:rPr lang="en-US" u="sng" smtClean="0"/>
              <a:t>Example (continued)</a:t>
            </a:r>
          </a:p>
        </p:txBody>
      </p:sp>
    </p:spTree>
    <p:extLst>
      <p:ext uri="{BB962C8B-B14F-4D97-AF65-F5344CB8AC3E}">
        <p14:creationId xmlns:p14="http://schemas.microsoft.com/office/powerpoint/2010/main" val="13727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Second-Order Systems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Constant property lines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13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3" r="220"/>
          <a:stretch/>
        </p:blipFill>
        <p:spPr>
          <a:xfrm>
            <a:off x="381000" y="2255103"/>
            <a:ext cx="4800600" cy="422739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09981"/>
              </p:ext>
            </p:extLst>
          </p:nvPr>
        </p:nvGraphicFramePr>
        <p:xfrm>
          <a:off x="5937250" y="2568575"/>
          <a:ext cx="174625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87" name="Equation" r:id="rId5" imgW="736280" imgH="393529" progId="Equation.DSMT4">
                  <p:embed/>
                </p:oleObj>
              </mc:Choice>
              <mc:Fallback>
                <p:oleObj name="Equation" r:id="rId5" imgW="736280" imgH="39352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2568575"/>
                        <a:ext cx="1746250" cy="9159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chemeClr val="bg1">
                            <a:lumMod val="1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140488"/>
              </p:ext>
            </p:extLst>
          </p:nvPr>
        </p:nvGraphicFramePr>
        <p:xfrm>
          <a:off x="6207125" y="3667125"/>
          <a:ext cx="120491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88" name="Equation" r:id="rId7" imgW="508000" imgH="431800" progId="Equation.DSMT4">
                  <p:embed/>
                </p:oleObj>
              </mc:Choice>
              <mc:Fallback>
                <p:oleObj name="Equation" r:id="rId7" imgW="5080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3667125"/>
                        <a:ext cx="1204912" cy="10048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chemeClr val="bg1">
                            <a:lumMod val="1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19279"/>
              </p:ext>
            </p:extLst>
          </p:nvPr>
        </p:nvGraphicFramePr>
        <p:xfrm>
          <a:off x="5694362" y="4854575"/>
          <a:ext cx="223043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89" name="Equation" r:id="rId9" imgW="939392" imgH="304668" progId="Equation.DSMT4">
                  <p:embed/>
                </p:oleObj>
              </mc:Choice>
              <mc:Fallback>
                <p:oleObj name="Equation" r:id="rId9" imgW="939392" imgH="30466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2" y="4854575"/>
                        <a:ext cx="2230438" cy="7080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chemeClr val="bg1">
                            <a:lumMod val="1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2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Second-Order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1600200"/>
            <a:ext cx="7620000" cy="50466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Increasing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(constant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800" dirty="0" smtClean="0"/>
              <a:t>)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Increasing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(constant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/>
              <a:t>)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Increasing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(constant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ζ</a:t>
            </a:r>
            <a:r>
              <a:rPr lang="en-US" sz="2800" dirty="0" smtClean="0"/>
              <a:t>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14223" r="16809" b="9713"/>
          <a:stretch/>
        </p:blipFill>
        <p:spPr>
          <a:xfrm>
            <a:off x="6464300" y="1155700"/>
            <a:ext cx="2527300" cy="2159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9843" r="16809" b="14094"/>
          <a:stretch/>
        </p:blipFill>
        <p:spPr>
          <a:xfrm>
            <a:off x="6464300" y="2870200"/>
            <a:ext cx="2527300" cy="2159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9" t="14635" r="17191" b="13999"/>
          <a:stretch/>
        </p:blipFill>
        <p:spPr>
          <a:xfrm>
            <a:off x="6464300" y="4836624"/>
            <a:ext cx="2527300" cy="20213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84" y="1315116"/>
            <a:ext cx="1912631" cy="17535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83" y="3161398"/>
            <a:ext cx="1912630" cy="17535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82" y="5003800"/>
            <a:ext cx="1912630" cy="17535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44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Second-Order Systems</a:t>
            </a:r>
          </a:p>
        </p:txBody>
      </p:sp>
      <p:sp>
        <p:nvSpPr>
          <p:cNvPr id="16392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/>
          <a:lstStyle/>
          <a:p>
            <a:pPr eaLnBrk="1" hangingPunct="1"/>
            <a:r>
              <a:rPr lang="en-US" sz="2800" u="sng" dirty="0" err="1" smtClean="0"/>
              <a:t>Overdamped</a:t>
            </a:r>
            <a:r>
              <a:rPr lang="en-US" sz="2800" u="sng" dirty="0" smtClean="0"/>
              <a:t> step response (</a:t>
            </a:r>
            <a:r>
              <a:rPr lang="en-US" sz="2800" i="1" u="sng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u="sng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u="sng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1(</a:t>
            </a:r>
            <a:r>
              <a:rPr lang="en-US" sz="2800" i="1" u="sng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u="sng" dirty="0" smtClean="0"/>
              <a:t>)</a:t>
            </a:r>
          </a:p>
          <a:p>
            <a:pPr eaLnBrk="1" hangingPunct="1"/>
            <a:endParaRPr lang="en-US" dirty="0" smtClean="0"/>
          </a:p>
        </p:txBody>
      </p:sp>
      <p:graphicFrame>
        <p:nvGraphicFramePr>
          <p:cNvPr id="757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78921"/>
              </p:ext>
            </p:extLst>
          </p:nvPr>
        </p:nvGraphicFramePr>
        <p:xfrm>
          <a:off x="1651000" y="5562600"/>
          <a:ext cx="60198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36" name="Equation" r:id="rId4" imgW="2539800" imgH="241200" progId="Equation.DSMT4">
                  <p:embed/>
                </p:oleObj>
              </mc:Choice>
              <mc:Fallback>
                <p:oleObj name="Equation" r:id="rId4" imgW="2539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562600"/>
                        <a:ext cx="60198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57225" y="2393950"/>
          <a:ext cx="26193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37" name="Equation" r:id="rId6" imgW="1168200" imgH="393480" progId="Equation.DSMT4">
                  <p:embed/>
                </p:oleObj>
              </mc:Choice>
              <mc:Fallback>
                <p:oleObj name="Equation" r:id="rId6" imgW="1168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2393950"/>
                        <a:ext cx="26193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762000" y="3124200"/>
          <a:ext cx="52276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38" name="Equation" r:id="rId8" imgW="2412720" imgH="457200" progId="Equation.DSMT4">
                  <p:embed/>
                </p:oleObj>
              </mc:Choice>
              <mc:Fallback>
                <p:oleObj name="Equation" r:id="rId8" imgW="24127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522763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124200" y="4343400"/>
          <a:ext cx="3886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39" name="Equation" r:id="rId10" imgW="1803240" imgH="393480" progId="Equation.DSMT4">
                  <p:embed/>
                </p:oleObj>
              </mc:Choice>
              <mc:Fallback>
                <p:oleObj name="Equation" r:id="rId10" imgW="1803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38862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6008688" y="3200400"/>
          <a:ext cx="24495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40" name="Equation" r:id="rId12" imgW="1130040" imgH="419040" progId="Equation.DSMT4">
                  <p:embed/>
                </p:oleObj>
              </mc:Choice>
              <mc:Fallback>
                <p:oleObj name="Equation" r:id="rId12" imgW="1130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688" y="3200400"/>
                        <a:ext cx="244951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1600200" y="5410200"/>
            <a:ext cx="6172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/>
              <p14:cNvContentPartPr/>
              <p14:nvPr/>
            </p14:nvContentPartPr>
            <p14:xfrm>
              <a:off x="-506575" y="1871142"/>
              <a:ext cx="360" cy="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518455" y="1859262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/>
              <p14:cNvContentPartPr/>
              <p14:nvPr/>
            </p14:nvContentPartPr>
            <p14:xfrm>
              <a:off x="10086425" y="5022222"/>
              <a:ext cx="360" cy="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74545" y="5010342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55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We can find the time response of dynamic systems for </a:t>
            </a:r>
            <a:r>
              <a:rPr lang="en-US" sz="2800" u="sng" dirty="0" smtClean="0"/>
              <a:t>arbitrary</a:t>
            </a:r>
            <a:r>
              <a:rPr lang="en-US" sz="2800" dirty="0" smtClean="0"/>
              <a:t> initial conditions and inputs</a:t>
            </a:r>
          </a:p>
          <a:p>
            <a:pPr lvl="1" eaLnBrk="1" hangingPunct="1"/>
            <a:endParaRPr lang="en-US" sz="1100" dirty="0" smtClean="0"/>
          </a:p>
          <a:p>
            <a:pPr lvl="1" eaLnBrk="1" hangingPunct="1"/>
            <a:endParaRPr lang="en-US" sz="1100" dirty="0" smtClean="0"/>
          </a:p>
          <a:p>
            <a:pPr lvl="1" eaLnBrk="1" hangingPunct="1"/>
            <a:endParaRPr lang="en-US" sz="1100" dirty="0" smtClean="0"/>
          </a:p>
          <a:p>
            <a:pPr lvl="1" eaLnBrk="1" hangingPunct="1"/>
            <a:endParaRPr lang="en-US" sz="1100" dirty="0" smtClean="0"/>
          </a:p>
          <a:p>
            <a:pPr lvl="1" eaLnBrk="1" hangingPunct="1">
              <a:buFont typeface="Arial" charset="0"/>
              <a:buNone/>
            </a:pPr>
            <a:endParaRPr lang="en-US" sz="1100" dirty="0" smtClean="0"/>
          </a:p>
          <a:p>
            <a:pPr eaLnBrk="1" hangingPunct="1"/>
            <a:r>
              <a:rPr lang="en-US" sz="2800" dirty="0" smtClean="0"/>
              <a:t>Classifying the response of some </a:t>
            </a:r>
            <a:r>
              <a:rPr lang="en-US" sz="2800" u="sng" dirty="0" smtClean="0"/>
              <a:t>standard systems</a:t>
            </a:r>
            <a:r>
              <a:rPr lang="en-US" sz="2800" dirty="0" smtClean="0"/>
              <a:t> to </a:t>
            </a:r>
            <a:r>
              <a:rPr lang="en-US" sz="2800" u="sng" dirty="0" smtClean="0"/>
              <a:t>standard inputs</a:t>
            </a:r>
            <a:r>
              <a:rPr lang="en-US" sz="2800" dirty="0" smtClean="0"/>
              <a:t> can provide insight</a:t>
            </a:r>
          </a:p>
          <a:p>
            <a:pPr lvl="1" eaLnBrk="1" hangingPunct="1"/>
            <a:r>
              <a:rPr lang="en-US" sz="2800" dirty="0" smtClean="0"/>
              <a:t>Ex Systems: 	first order, second order</a:t>
            </a:r>
          </a:p>
          <a:p>
            <a:pPr lvl="1" eaLnBrk="1" hangingPunct="1"/>
            <a:r>
              <a:rPr lang="en-US" sz="2800" dirty="0" smtClean="0"/>
              <a:t>Ex Inputs: 	impulse, step, ramp, sinusoid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13</a:t>
            </a:r>
            <a:endParaRPr 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329103"/>
              </p:ext>
            </p:extLst>
          </p:nvPr>
        </p:nvGraphicFramePr>
        <p:xfrm>
          <a:off x="1981200" y="3124200"/>
          <a:ext cx="47879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17" name="Equation" r:id="rId4" imgW="2019240" imgH="228600" progId="Equation.DSMT4">
                  <p:embed/>
                </p:oleObj>
              </mc:Choice>
              <mc:Fallback>
                <p:oleObj name="Equation" r:id="rId4" imgW="2019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24200"/>
                        <a:ext cx="47879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07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537200" y="1905000"/>
            <a:ext cx="3581400" cy="3581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pPr eaLnBrk="1" hangingPunct="1"/>
            <a:r>
              <a:rPr lang="en-US" smtClean="0"/>
              <a:t>Second-Order Systems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2904" r="10794" b="15200"/>
          <a:stretch/>
        </p:blipFill>
        <p:spPr>
          <a:xfrm>
            <a:off x="228599" y="1295400"/>
            <a:ext cx="2438399" cy="18393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2" t="9259" r="12257" b="15630"/>
          <a:stretch/>
        </p:blipFill>
        <p:spPr>
          <a:xfrm>
            <a:off x="304800" y="3857230"/>
            <a:ext cx="2438399" cy="2005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13529" r="7408" b="18706"/>
          <a:stretch/>
        </p:blipFill>
        <p:spPr>
          <a:xfrm>
            <a:off x="3245830" y="1334492"/>
            <a:ext cx="2438400" cy="17087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13529" r="7408" b="18706"/>
          <a:stretch/>
        </p:blipFill>
        <p:spPr>
          <a:xfrm>
            <a:off x="3245830" y="4077692"/>
            <a:ext cx="2438400" cy="17087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200" y="3120678"/>
            <a:ext cx="2459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lang="el-GR" sz="1800" i="1" dirty="0">
                <a:solidFill>
                  <a:schemeClr val="accent1"/>
                </a:solidFill>
                <a:cs typeface="Times New Roman" pitchFamily="18" charset="0"/>
              </a:rPr>
              <a:t>ζ</a:t>
            </a:r>
            <a:r>
              <a:rPr lang="en-US" sz="1800" i="1" dirty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= 0) </a:t>
            </a:r>
            <a:r>
              <a:rPr lang="en-US" sz="1800" dirty="0" err="1" smtClean="0">
                <a:solidFill>
                  <a:schemeClr val="accent1"/>
                </a:solidFill>
                <a:latin typeface="+mn-lt"/>
              </a:rPr>
              <a:t>undamped</a:t>
            </a:r>
            <a:endParaRPr lang="en-US" sz="18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04800" y="5899438"/>
            <a:ext cx="3165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(0&lt; </a:t>
            </a:r>
            <a:r>
              <a:rPr lang="el-GR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ζ</a:t>
            </a:r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&lt; 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0) 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underdamped</a:t>
            </a:r>
            <a:endParaRPr lang="en-US" sz="18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1030" y="3156238"/>
            <a:ext cx="274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l-GR" sz="1800" i="1" dirty="0">
                <a:solidFill>
                  <a:schemeClr val="tx1"/>
                </a:solidFill>
                <a:cs typeface="Times New Roman" pitchFamily="18" charset="0"/>
              </a:rPr>
              <a:t>ζ</a:t>
            </a:r>
            <a:r>
              <a:rPr lang="en-US" sz="1800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= </a:t>
            </a: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>1)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crit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damped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71800" y="5899438"/>
            <a:ext cx="2788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sz="1800" dirty="0">
                <a:solidFill>
                  <a:schemeClr val="accent6"/>
                </a:solidFill>
                <a:cs typeface="Times New Roman" pitchFamily="18" charset="0"/>
              </a:rPr>
              <a:t>(</a:t>
            </a:r>
            <a:r>
              <a:rPr lang="el-GR" sz="1800" i="1" dirty="0">
                <a:solidFill>
                  <a:schemeClr val="accent6"/>
                </a:solidFill>
                <a:cs typeface="Times New Roman" pitchFamily="18" charset="0"/>
              </a:rPr>
              <a:t>ζ</a:t>
            </a:r>
            <a:r>
              <a:rPr lang="en-US" sz="1800" i="1" dirty="0">
                <a:solidFill>
                  <a:schemeClr val="accent6"/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cs typeface="Times New Roman" pitchFamily="18" charset="0"/>
              </a:rPr>
              <a:t>&gt; 1) </a:t>
            </a:r>
            <a:r>
              <a:rPr lang="en-US" sz="1800" dirty="0" err="1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over</a:t>
            </a:r>
            <a:r>
              <a:rPr lang="en-US" sz="1800" dirty="0" err="1" smtClean="0">
                <a:solidFill>
                  <a:schemeClr val="accent6"/>
                </a:solidFill>
                <a:latin typeface="+mn-lt"/>
              </a:rPr>
              <a:t>damped</a:t>
            </a:r>
            <a:endParaRPr lang="en-US" sz="1800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8"/>
          <a:stretch/>
        </p:blipFill>
        <p:spPr>
          <a:xfrm>
            <a:off x="5760430" y="2018905"/>
            <a:ext cx="3475318" cy="36766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81324" y="427738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+mn-lt"/>
              </a:rPr>
              <a:t>x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88200" y="2857500"/>
            <a:ext cx="349776" cy="475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+mn-lt"/>
              </a:rPr>
              <a:t>x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77000" y="427738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x</a:t>
            </a:r>
            <a:endParaRPr lang="en-US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83876" y="28575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x</a:t>
            </a:r>
            <a:endParaRPr lang="en-US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64300" y="35433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+mn-lt"/>
              </a:rPr>
              <a:t>x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83876" y="356708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+mn-lt"/>
              </a:rPr>
              <a:t>x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49424" y="35433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+mn-lt"/>
              </a:rPr>
              <a:t>x</a:t>
            </a:r>
            <a:endParaRPr lang="en-US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90824" y="3550245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+mn-lt"/>
              </a:rPr>
              <a:t>x</a:t>
            </a:r>
            <a:endParaRPr lang="en-US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7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9953" y="2895600"/>
            <a:ext cx="5935498" cy="3733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u="sng" dirty="0" smtClean="0"/>
              <a:t>First-Order Systems:</a:t>
            </a:r>
            <a:endParaRPr lang="en-US" sz="1000" dirty="0" smtClean="0"/>
          </a:p>
          <a:p>
            <a:pPr eaLnBrk="1" hangingPunct="1">
              <a:buFont typeface="Arial" charset="0"/>
              <a:buNone/>
            </a:pPr>
            <a:endParaRPr lang="en-US" sz="1100" dirty="0" smtClean="0"/>
          </a:p>
          <a:p>
            <a:pPr eaLnBrk="1" hangingPunct="1"/>
            <a:r>
              <a:rPr lang="en-US" sz="2800" u="sng" dirty="0" smtClean="0"/>
              <a:t>Step Response: 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		</a:t>
            </a:r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13</a:t>
            </a:r>
            <a:endParaRPr lang="en-US" dirty="0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460794"/>
              </p:ext>
            </p:extLst>
          </p:nvPr>
        </p:nvGraphicFramePr>
        <p:xfrm>
          <a:off x="4267200" y="1447800"/>
          <a:ext cx="307181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40" name="Equation" r:id="rId5" imgW="1295280" imgH="419040" progId="Equation.DSMT4">
                  <p:embed/>
                </p:oleObj>
              </mc:Choice>
              <mc:Fallback>
                <p:oleObj name="Equation" r:id="rId5" imgW="1295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47800"/>
                        <a:ext cx="3071813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9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71668" y="2319337"/>
            <a:ext cx="2325887" cy="1046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Second-Order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79248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u="sng" dirty="0" smtClean="0"/>
              <a:t>Basic form: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1100" dirty="0" smtClean="0"/>
          </a:p>
          <a:p>
            <a:pPr eaLnBrk="1" hangingPunct="1"/>
            <a:r>
              <a:rPr lang="en-US" sz="2800" u="sng" dirty="0" smtClean="0"/>
              <a:t>Key parameters: 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	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/>
              <a:t> 	= (</a:t>
            </a:r>
            <a:r>
              <a:rPr lang="en-US" sz="2400" dirty="0" err="1" smtClean="0"/>
              <a:t>undamped</a:t>
            </a:r>
            <a:r>
              <a:rPr lang="en-US" sz="2400" dirty="0" smtClean="0"/>
              <a:t>) natural frequency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		 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ζ</a:t>
            </a:r>
            <a:r>
              <a:rPr lang="en-US" sz="2400" dirty="0" smtClean="0"/>
              <a:t>	= damping ratio</a:t>
            </a:r>
          </a:p>
          <a:p>
            <a:pPr eaLnBrk="1" hangingPunct="1">
              <a:buFont typeface="Arial" charset="0"/>
              <a:buNone/>
            </a:pPr>
            <a:endParaRPr lang="en-US" sz="900" dirty="0" smtClean="0"/>
          </a:p>
          <a:p>
            <a:pPr eaLnBrk="1" hangingPunct="1">
              <a:buFont typeface="Arial" charset="0"/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400" dirty="0" smtClean="0"/>
              <a:t>	= real part of pole (rate of decay/growth)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		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/>
              <a:t> 	= </a:t>
            </a:r>
            <a:r>
              <a:rPr lang="en-US" sz="2400" dirty="0" err="1" smtClean="0"/>
              <a:t>imag</a:t>
            </a:r>
            <a:r>
              <a:rPr lang="en-US" sz="2400" dirty="0" smtClean="0"/>
              <a:t> part of pole (damped natural </a:t>
            </a:r>
            <a:r>
              <a:rPr lang="en-US" sz="2400" dirty="0" err="1" smtClean="0"/>
              <a:t>freq</a:t>
            </a:r>
            <a:r>
              <a:rPr lang="en-US" sz="2400" dirty="0" smtClean="0"/>
              <a:t>)</a:t>
            </a:r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13</a:t>
            </a:r>
            <a:endParaRPr lang="en-US" dirty="0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83372"/>
              </p:ext>
            </p:extLst>
          </p:nvPr>
        </p:nvGraphicFramePr>
        <p:xfrm>
          <a:off x="2819400" y="1447800"/>
          <a:ext cx="48768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05" name="Equation" r:id="rId4" imgW="2057400" imgH="241200" progId="Equation.DSMT4">
                  <p:embed/>
                </p:oleObj>
              </mc:Choice>
              <mc:Fallback>
                <p:oleObj name="Equation" r:id="rId4" imgW="2057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447800"/>
                        <a:ext cx="48768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066800" y="2317750"/>
          <a:ext cx="500062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06" name="Equation" r:id="rId6" imgW="2108160" imgH="457200" progId="Equation.DSMT4">
                  <p:embed/>
                </p:oleObj>
              </mc:Choice>
              <mc:Fallback>
                <p:oleObj name="Equation" r:id="rId6" imgW="2108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17750"/>
                        <a:ext cx="500062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eft Brace 9"/>
          <p:cNvSpPr/>
          <p:nvPr/>
        </p:nvSpPr>
        <p:spPr>
          <a:xfrm>
            <a:off x="1219200" y="4313238"/>
            <a:ext cx="228600" cy="9144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1219200" y="5410200"/>
            <a:ext cx="228600" cy="9144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6019800" y="2286000"/>
          <a:ext cx="2319338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07" name="Equation" r:id="rId8" imgW="977760" imgH="457200" progId="Equation.DSMT4">
                  <p:embed/>
                </p:oleObj>
              </mc:Choice>
              <mc:Fallback>
                <p:oleObj name="Equation" r:id="rId8" imgW="977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286000"/>
                        <a:ext cx="2319338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602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Second-Order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848600" cy="48006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Arial" charset="0"/>
              <a:buNone/>
            </a:pPr>
            <a:endParaRPr lang="en-US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dirty="0" smtClean="0"/>
              <a:t>Behavior changes fundamentally with </a:t>
            </a:r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ζ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eaLnBrk="1" hangingPunct="1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ζ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0) </a:t>
            </a:r>
            <a:r>
              <a:rPr lang="en-US" sz="2400" dirty="0" smtClean="0">
                <a:cs typeface="Times New Roman" pitchFamily="18" charset="0"/>
              </a:rPr>
              <a:t>poles are imaginary</a:t>
            </a:r>
            <a:r>
              <a:rPr lang="en-US" sz="2400" dirty="0" smtClean="0"/>
              <a:t>      (</a:t>
            </a:r>
            <a:r>
              <a:rPr lang="en-US" sz="2400" dirty="0" err="1" smtClean="0"/>
              <a:t>undamped</a:t>
            </a:r>
            <a:r>
              <a:rPr lang="en-US" sz="2400" dirty="0" smtClean="0"/>
              <a:t>)</a:t>
            </a:r>
          </a:p>
          <a:p>
            <a:pPr marL="914400" lvl="1" indent="-457200" eaLnBrk="1" hangingPunct="1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ζ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 1) </a:t>
            </a:r>
            <a:r>
              <a:rPr lang="en-US" sz="2400" dirty="0" smtClean="0">
                <a:cs typeface="Times New Roman" pitchFamily="18" charset="0"/>
              </a:rPr>
              <a:t>poles are complex</a:t>
            </a:r>
            <a:r>
              <a:rPr lang="en-US" sz="2400" dirty="0" smtClean="0"/>
              <a:t>  	  (</a:t>
            </a:r>
            <a:r>
              <a:rPr lang="en-US" sz="2400" dirty="0" err="1" smtClean="0"/>
              <a:t>underdamped</a:t>
            </a:r>
            <a:r>
              <a:rPr lang="en-US" sz="2400" dirty="0" smtClean="0"/>
              <a:t>)</a:t>
            </a:r>
          </a:p>
          <a:p>
            <a:pPr marL="914400" lvl="1" indent="-457200" eaLnBrk="1" hangingPunct="1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ζ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1) </a:t>
            </a:r>
            <a:r>
              <a:rPr lang="en-US" sz="2400" dirty="0" smtClean="0">
                <a:cs typeface="Times New Roman" pitchFamily="18" charset="0"/>
              </a:rPr>
              <a:t>repeated real pole</a:t>
            </a:r>
            <a:r>
              <a:rPr lang="en-US" sz="2400" dirty="0" smtClean="0"/>
              <a:t>  	(critically damped)</a:t>
            </a:r>
          </a:p>
          <a:p>
            <a:pPr marL="914400" lvl="1" indent="-457200" eaLnBrk="1" hangingPunct="1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ζ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1) </a:t>
            </a:r>
            <a:r>
              <a:rPr lang="en-US" sz="2400" dirty="0" smtClean="0">
                <a:cs typeface="Times New Roman" pitchFamily="18" charset="0"/>
              </a:rPr>
              <a:t>distinct real poles</a:t>
            </a:r>
            <a:r>
              <a:rPr lang="en-US" sz="2400" dirty="0" smtClean="0"/>
              <a:t>  	   (</a:t>
            </a:r>
            <a:r>
              <a:rPr lang="en-US" sz="2400" dirty="0" err="1" smtClean="0"/>
              <a:t>overdamped</a:t>
            </a:r>
            <a:r>
              <a:rPr lang="en-US" sz="2400" dirty="0" smtClean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13</a:t>
            </a:r>
            <a:endParaRPr lang="en-US" dirty="0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94263"/>
              </p:ext>
            </p:extLst>
          </p:nvPr>
        </p:nvGraphicFramePr>
        <p:xfrm>
          <a:off x="1500188" y="2198688"/>
          <a:ext cx="5510212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00" name="Equation" r:id="rId4" imgW="2323800" imgH="495000" progId="Equation.DSMT4">
                  <p:embed/>
                </p:oleObj>
              </mc:Choice>
              <mc:Fallback>
                <p:oleObj name="Equation" r:id="rId4" imgW="23238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2198688"/>
                        <a:ext cx="5510212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888449"/>
              </p:ext>
            </p:extLst>
          </p:nvPr>
        </p:nvGraphicFramePr>
        <p:xfrm>
          <a:off x="2352675" y="3387725"/>
          <a:ext cx="29813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01" name="Equation" r:id="rId6" imgW="1257120" imgH="279360" progId="Equation.DSMT4">
                  <p:embed/>
                </p:oleObj>
              </mc:Choice>
              <mc:Fallback>
                <p:oleObj name="Equation" r:id="rId6" imgW="1257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3387725"/>
                        <a:ext cx="29813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339886"/>
              </p:ext>
            </p:extLst>
          </p:nvPr>
        </p:nvGraphicFramePr>
        <p:xfrm>
          <a:off x="152400" y="1371600"/>
          <a:ext cx="5105401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02" name="Equation" r:id="rId8" imgW="2336760" imgH="241200" progId="Equation.DSMT4">
                  <p:embed/>
                </p:oleObj>
              </mc:Choice>
              <mc:Fallback>
                <p:oleObj name="Equation" r:id="rId8" imgW="233676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71600"/>
                        <a:ext cx="5105401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40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pPr eaLnBrk="1" hangingPunct="1"/>
            <a:r>
              <a:rPr lang="en-US" smtClean="0"/>
              <a:t>Second-Order Systems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2904" r="10794" b="15200"/>
          <a:stretch/>
        </p:blipFill>
        <p:spPr>
          <a:xfrm>
            <a:off x="228599" y="1295400"/>
            <a:ext cx="2438399" cy="18393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2" t="9259" r="12257" b="15630"/>
          <a:stretch/>
        </p:blipFill>
        <p:spPr>
          <a:xfrm>
            <a:off x="304800" y="3857230"/>
            <a:ext cx="2438399" cy="2005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13529" r="7408" b="18706"/>
          <a:stretch/>
        </p:blipFill>
        <p:spPr>
          <a:xfrm>
            <a:off x="3245830" y="1334492"/>
            <a:ext cx="2438400" cy="17087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13529" r="7408" b="18706"/>
          <a:stretch/>
        </p:blipFill>
        <p:spPr>
          <a:xfrm>
            <a:off x="3245830" y="4077692"/>
            <a:ext cx="2438400" cy="17087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200" y="3120678"/>
            <a:ext cx="2459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lang="el-GR" sz="1800" i="1" dirty="0">
                <a:solidFill>
                  <a:schemeClr val="accent1"/>
                </a:solidFill>
                <a:cs typeface="Times New Roman" pitchFamily="18" charset="0"/>
              </a:rPr>
              <a:t>ζ</a:t>
            </a:r>
            <a:r>
              <a:rPr lang="en-US" sz="1800" i="1" dirty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= 0) </a:t>
            </a:r>
            <a:r>
              <a:rPr lang="en-US" sz="1800" dirty="0" err="1" smtClean="0">
                <a:solidFill>
                  <a:schemeClr val="accent1"/>
                </a:solidFill>
                <a:latin typeface="+mn-lt"/>
              </a:rPr>
              <a:t>undamped</a:t>
            </a:r>
            <a:endParaRPr lang="en-US" sz="18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04800" y="5899438"/>
            <a:ext cx="3165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(0&lt; </a:t>
            </a:r>
            <a:r>
              <a:rPr lang="el-GR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ζ</a:t>
            </a:r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&lt; 1) 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underdamped</a:t>
            </a:r>
            <a:endParaRPr lang="en-US" sz="18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1030" y="3156238"/>
            <a:ext cx="274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l-GR" sz="1800" i="1" dirty="0">
                <a:solidFill>
                  <a:schemeClr val="tx1"/>
                </a:solidFill>
                <a:cs typeface="Times New Roman" pitchFamily="18" charset="0"/>
              </a:rPr>
              <a:t>ζ</a:t>
            </a:r>
            <a:r>
              <a:rPr lang="en-US" sz="1800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= </a:t>
            </a: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>1)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crit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damped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71800" y="5899438"/>
            <a:ext cx="2788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sz="1800" dirty="0">
                <a:solidFill>
                  <a:schemeClr val="accent6"/>
                </a:solidFill>
                <a:cs typeface="Times New Roman" pitchFamily="18" charset="0"/>
              </a:rPr>
              <a:t>(</a:t>
            </a:r>
            <a:r>
              <a:rPr lang="el-GR" sz="1800" i="1" dirty="0">
                <a:solidFill>
                  <a:schemeClr val="accent6"/>
                </a:solidFill>
                <a:cs typeface="Times New Roman" pitchFamily="18" charset="0"/>
              </a:rPr>
              <a:t>ζ</a:t>
            </a:r>
            <a:r>
              <a:rPr lang="en-US" sz="1800" i="1" dirty="0">
                <a:solidFill>
                  <a:schemeClr val="accent6"/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cs typeface="Times New Roman" pitchFamily="18" charset="0"/>
              </a:rPr>
              <a:t>&gt; 1) </a:t>
            </a:r>
            <a:r>
              <a:rPr lang="en-US" sz="1800" dirty="0" err="1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over</a:t>
            </a:r>
            <a:r>
              <a:rPr lang="en-US" sz="1800" dirty="0" err="1" smtClean="0">
                <a:solidFill>
                  <a:schemeClr val="accent6"/>
                </a:solidFill>
                <a:latin typeface="+mn-lt"/>
              </a:rPr>
              <a:t>damped</a:t>
            </a:r>
            <a:endParaRPr lang="en-US" sz="1800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438400"/>
            <a:ext cx="3475318" cy="25449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453848" y="427738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+mn-lt"/>
              </a:rPr>
              <a:t>x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60724" y="2857500"/>
            <a:ext cx="349776" cy="475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+mn-lt"/>
              </a:rPr>
              <a:t>x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49524" y="427738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x</a:t>
            </a:r>
            <a:endParaRPr lang="en-US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56400" y="28575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x</a:t>
            </a:r>
            <a:endParaRPr lang="en-US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36824" y="35433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+mn-lt"/>
              </a:rPr>
              <a:t>x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56400" y="356708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+mn-lt"/>
              </a:rPr>
              <a:t>x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21948" y="35433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+mn-lt"/>
              </a:rPr>
              <a:t>x</a:t>
            </a:r>
            <a:endParaRPr lang="en-US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3348" y="3550245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+mn-lt"/>
              </a:rPr>
              <a:t>x</a:t>
            </a:r>
            <a:endParaRPr lang="en-US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421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  <p:bldP spid="13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Second-Order Systems</a:t>
            </a:r>
          </a:p>
        </p:txBody>
      </p:sp>
      <p:sp>
        <p:nvSpPr>
          <p:cNvPr id="81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Pole locations determine time response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13</a:t>
            </a:r>
            <a:endParaRPr lang="en-US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06569"/>
              </p:ext>
            </p:extLst>
          </p:nvPr>
        </p:nvGraphicFramePr>
        <p:xfrm>
          <a:off x="6410325" y="2913063"/>
          <a:ext cx="12636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61" name="Equation" r:id="rId4" imgW="533160" imgH="228600" progId="Equation.DSMT4">
                  <p:embed/>
                </p:oleObj>
              </mc:Choice>
              <mc:Fallback>
                <p:oleObj name="Equation" r:id="rId4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2913063"/>
                        <a:ext cx="1263650" cy="531812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solidFill>
                          <a:schemeClr val="bg1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322810"/>
              </p:ext>
            </p:extLst>
          </p:nvPr>
        </p:nvGraphicFramePr>
        <p:xfrm>
          <a:off x="6302375" y="5124450"/>
          <a:ext cx="14763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62" name="Equation" r:id="rId6" imgW="622080" imgH="203040" progId="Equation.DSMT4">
                  <p:embed/>
                </p:oleObj>
              </mc:Choice>
              <mc:Fallback>
                <p:oleObj name="Equation" r:id="rId6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75" y="5124450"/>
                        <a:ext cx="1476375" cy="4714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solidFill>
                          <a:schemeClr val="bg1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791681"/>
              </p:ext>
            </p:extLst>
          </p:nvPr>
        </p:nvGraphicFramePr>
        <p:xfrm>
          <a:off x="5867400" y="3997325"/>
          <a:ext cx="23495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63" name="Equation" r:id="rId8" imgW="990360" imgH="279360" progId="Equation.DSMT4">
                  <p:embed/>
                </p:oleObj>
              </mc:Choice>
              <mc:Fallback>
                <p:oleObj name="Equation" r:id="rId8" imgW="990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997325"/>
                        <a:ext cx="2349500" cy="6492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solidFill>
                          <a:schemeClr val="bg1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3" r="220"/>
          <a:stretch/>
        </p:blipFill>
        <p:spPr>
          <a:xfrm>
            <a:off x="381000" y="2255103"/>
            <a:ext cx="4800600" cy="42273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497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pPr eaLnBrk="1" hangingPunct="1"/>
            <a:r>
              <a:rPr lang="en-US" smtClean="0"/>
              <a:t>Second-Order Systems</a:t>
            </a:r>
          </a:p>
        </p:txBody>
      </p:sp>
      <p:sp>
        <p:nvSpPr>
          <p:cNvPr id="922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/>
          <a:lstStyle/>
          <a:p>
            <a:pPr eaLnBrk="1" hangingPunct="1"/>
            <a:r>
              <a:rPr lang="en-US" sz="2800" u="sng" dirty="0" err="1" smtClean="0"/>
              <a:t>Underdamped</a:t>
            </a:r>
            <a:r>
              <a:rPr lang="en-US" sz="2800" u="sng" dirty="0" smtClean="0"/>
              <a:t> step response (</a:t>
            </a:r>
            <a:r>
              <a:rPr lang="en-US" sz="2800" i="1" u="sng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u="sng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u="sng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1(</a:t>
            </a:r>
            <a:r>
              <a:rPr lang="en-US" sz="2800" i="1" u="sng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u="sng" dirty="0" smtClean="0"/>
              <a:t>)</a:t>
            </a:r>
          </a:p>
          <a:p>
            <a:pPr eaLnBrk="1" hangingPunct="1"/>
            <a:endParaRPr lang="en-US" dirty="0" smtClean="0"/>
          </a:p>
        </p:txBody>
      </p:sp>
      <p:graphicFrame>
        <p:nvGraphicFramePr>
          <p:cNvPr id="75777" name="Object 2"/>
          <p:cNvGraphicFramePr>
            <a:graphicFrameLocks noChangeAspect="1"/>
          </p:cNvGraphicFramePr>
          <p:nvPr/>
        </p:nvGraphicFramePr>
        <p:xfrm>
          <a:off x="623888" y="5318125"/>
          <a:ext cx="722471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20" name="Equation" r:id="rId4" imgW="3047760" imgH="431640" progId="Equation.DSMT4">
                  <p:embed/>
                </p:oleObj>
              </mc:Choice>
              <mc:Fallback>
                <p:oleObj name="Equation" r:id="rId4" imgW="3047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5318125"/>
                        <a:ext cx="7224712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609600" y="2362200"/>
          <a:ext cx="24876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21" name="Equation" r:id="rId6" imgW="1168200" imgH="393480" progId="Equation.DSMT4">
                  <p:embed/>
                </p:oleObj>
              </mc:Choice>
              <mc:Fallback>
                <p:oleObj name="Equation" r:id="rId6" imgW="1168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24876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304800" y="3430588"/>
          <a:ext cx="270033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22" name="Equation" r:id="rId8" imgW="1117440" imgH="203040" progId="Equation.DSMT4">
                  <p:embed/>
                </p:oleObj>
              </mc:Choice>
              <mc:Fallback>
                <p:oleObj name="Equation" r:id="rId8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430588"/>
                        <a:ext cx="270033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3200400" y="4235450"/>
          <a:ext cx="5562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23" name="Equation" r:id="rId10" imgW="2349360" imgH="431640" progId="Equation.DSMT4">
                  <p:embed/>
                </p:oleObj>
              </mc:Choice>
              <mc:Fallback>
                <p:oleObj name="Equation" r:id="rId10" imgW="2349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35450"/>
                        <a:ext cx="55626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3003550" y="3124200"/>
          <a:ext cx="31607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24" name="Equation" r:id="rId12" imgW="1307880" imgH="457200" progId="Equation.DSMT4">
                  <p:embed/>
                </p:oleObj>
              </mc:Choice>
              <mc:Fallback>
                <p:oleObj name="Equation" r:id="rId12" imgW="1307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3124200"/>
                        <a:ext cx="31607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6154738" y="3124200"/>
          <a:ext cx="27606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25" name="Equation" r:id="rId14" imgW="1143000" imgH="457200" progId="Equation.DSMT4">
                  <p:embed/>
                </p:oleObj>
              </mc:Choice>
              <mc:Fallback>
                <p:oleObj name="Equation" r:id="rId14" imgW="1143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38" y="3124200"/>
                        <a:ext cx="27606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609600" y="5334000"/>
            <a:ext cx="7315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6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2438400"/>
            <a:ext cx="5486400" cy="4191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Second-Order Systems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13</a:t>
            </a:r>
            <a:endParaRPr lang="en-US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474788" y="1363663"/>
          <a:ext cx="584041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10" name="Equation" r:id="rId4" imgW="2463480" imgH="431640" progId="Equation.DSMT4">
                  <p:embed/>
                </p:oleObj>
              </mc:Choice>
              <mc:Fallback>
                <p:oleObj name="Equation" r:id="rId4" imgW="2463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1363663"/>
                        <a:ext cx="5840412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67400" y="3276600"/>
            <a:ext cx="24796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Several important properties for specifying a system come from its step response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0" y="2578100"/>
            <a:ext cx="5171629" cy="38227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45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DM_Theme (2)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DM Theme">
  <a:themeElements>
    <a:clrScheme name="UDM">
      <a:dk1>
        <a:srgbClr val="1E447C"/>
      </a:dk1>
      <a:lt1>
        <a:srgbClr val="F2F6FC"/>
      </a:lt1>
      <a:dk2>
        <a:srgbClr val="265397"/>
      </a:dk2>
      <a:lt2>
        <a:srgbClr val="98B7E5"/>
      </a:lt2>
      <a:accent1>
        <a:srgbClr val="C00000"/>
      </a:accent1>
      <a:accent2>
        <a:srgbClr val="6678F5"/>
      </a:accent2>
      <a:accent3>
        <a:srgbClr val="666666"/>
      </a:accent3>
      <a:accent4>
        <a:srgbClr val="B0B0B0"/>
      </a:accent4>
      <a:accent5>
        <a:srgbClr val="FFC993"/>
      </a:accent5>
      <a:accent6>
        <a:srgbClr val="5488D4"/>
      </a:accent6>
      <a:hlink>
        <a:srgbClr val="F47A00"/>
      </a:hlink>
      <a:folHlink>
        <a:srgbClr val="246C24"/>
      </a:folHlink>
    </a:clrScheme>
    <a:fontScheme name="UDM Theme">
      <a:majorFont>
        <a:latin typeface="Segoe UI Light"/>
        <a:ea typeface=""/>
        <a:cs typeface=""/>
      </a:majorFont>
      <a:minorFont>
        <a:latin typeface="Lao U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UDM_Theme (2)</Template>
  <TotalTime>9120</TotalTime>
  <Words>631</Words>
  <Application>Microsoft Office PowerPoint</Application>
  <PresentationFormat>On-screen Show (4:3)</PresentationFormat>
  <Paragraphs>216</Paragraphs>
  <Slides>20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UDM_Theme (2)</vt:lpstr>
      <vt:lpstr>UDM Theme</vt:lpstr>
      <vt:lpstr>Equation</vt:lpstr>
      <vt:lpstr>Lecture 13:  Second-Order Systems </vt:lpstr>
      <vt:lpstr>Review</vt:lpstr>
      <vt:lpstr>Review</vt:lpstr>
      <vt:lpstr>Second-Order Systems</vt:lpstr>
      <vt:lpstr>Second-Order Systems</vt:lpstr>
      <vt:lpstr>Second-Order Systems</vt:lpstr>
      <vt:lpstr>Second-Order Systems</vt:lpstr>
      <vt:lpstr>Second-Order Systems</vt:lpstr>
      <vt:lpstr>Second-Order Systems</vt:lpstr>
      <vt:lpstr>Second-Order Systems</vt:lpstr>
      <vt:lpstr>Second-Order Systems</vt:lpstr>
      <vt:lpstr>Second-Order Systems</vt:lpstr>
      <vt:lpstr>Second-Order Systems</vt:lpstr>
      <vt:lpstr>Second-Order Systems</vt:lpstr>
      <vt:lpstr>Example</vt:lpstr>
      <vt:lpstr>Example (continued)</vt:lpstr>
      <vt:lpstr>Second-Order Systems</vt:lpstr>
      <vt:lpstr>Second-Order Systems</vt:lpstr>
      <vt:lpstr>Second-Order Systems</vt:lpstr>
      <vt:lpstr>Second-Order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Richard Hill</cp:lastModifiedBy>
  <cp:revision>145</cp:revision>
  <dcterms:created xsi:type="dcterms:W3CDTF">2012-12-20T22:15:23Z</dcterms:created>
  <dcterms:modified xsi:type="dcterms:W3CDTF">2014-10-24T22:42:59Z</dcterms:modified>
</cp:coreProperties>
</file>