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66" r:id="rId2"/>
  </p:sldMasterIdLst>
  <p:notesMasterIdLst>
    <p:notesMasterId r:id="rId20"/>
  </p:notesMasterIdLst>
  <p:sldIdLst>
    <p:sldId id="399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31" autoAdjust="0"/>
  </p:normalViewPr>
  <p:slideViewPr>
    <p:cSldViewPr>
      <p:cViewPr varScale="1">
        <p:scale>
          <a:sx n="66" d="100"/>
          <a:sy n="66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84E5-358B-45FF-92E7-5A18DBA78FF7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2E970-62A4-4A6F-A094-DBABC7DFC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Replace with Ogata Figure 10-21 … Draw on Board so can refer to?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generic</a:t>
            </a:r>
            <a:r>
              <a:rPr lang="en-US" baseline="0" dirty="0" smtClean="0"/>
              <a:t> second order differential equation, then find physical parameter values … that’s why called system identification … driveline?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Seen the meaning of poles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careful of</a:t>
            </a:r>
            <a:r>
              <a:rPr lang="en-US" baseline="0" dirty="0" smtClean="0"/>
              <a:t> doing this on purpose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7196D-115A-4C7A-8694-BACCD93D44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83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83319-6342-420F-9508-2CFFC5E487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3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A610E-1F95-4610-B9E3-61AE0F7EAD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06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14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47433-AE07-496D-B5BC-617CA22F69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87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572000"/>
            <a:ext cx="480060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14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7196D-115A-4C7A-8694-BACCD93D44B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571999"/>
            <a:ext cx="3175367" cy="1981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14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14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16083C-4884-467E-8D69-935B6ABB953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14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F6799-CD89-4287-BDF7-612361CA039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14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6C798-32FF-425B-A5DB-A6169486D20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42959-C432-4CF8-BEF0-72DBC9196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46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14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95C30-AB03-41B4-B8E9-945D52FD741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14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28143-CC0A-40B1-A1A8-EBB8F354DBE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D75D86-4BCD-4859-88D0-20805036238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14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83319-6342-420F-9508-2CFFC5E4876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14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A610E-1F95-4610-B9E3-61AE0F7EAD2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6083C-4884-467E-8D69-935B6ABB95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84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14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F6799-CD89-4287-BDF7-612361CA03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6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14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6C798-32FF-425B-A5DB-A6169486D2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64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14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95C30-AB03-41B4-B8E9-945D52FD74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86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14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0D134-C9E9-4641-8972-6019D77C64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47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14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8143-CC0A-40B1-A1A8-EBB8F354DB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86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14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75D86-4BCD-4859-88D0-2080503623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08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 Lecture 14</a:t>
            </a:r>
            <a:endParaRPr lang="en-US" altLang="zh-CN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52000">
              <a:schemeClr val="bg1">
                <a:shade val="100000"/>
                <a:satMod val="115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  <a:latin typeface="Segoe UI Light" pitchFamily="34" charset="0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 Lecture 14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Segoe UI Light" pitchFamily="34" charset="0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5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jpeg"/><Relationship Id="rId5" Type="http://schemas.openxmlformats.org/officeDocument/2006/relationships/image" Target="../media/image40.wmf"/><Relationship Id="rId10" Type="http://schemas.openxmlformats.org/officeDocument/2006/relationships/image" Target="../media/image42.wmf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10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12.bin"/><Relationship Id="rId3" Type="http://schemas.openxmlformats.org/officeDocument/2006/relationships/image" Target="../media/image12.emf"/><Relationship Id="rId21" Type="http://schemas.openxmlformats.org/officeDocument/2006/relationships/image" Target="../media/image21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21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sz="4400" dirty="0" smtClean="0"/>
              <a:t>Lecture 14: Time Response (part III)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Review second-order systems</a:t>
            </a:r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Experimental determination (system ID)</a:t>
            </a:r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Higher-order systems</a:t>
            </a:r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Reduced-order models</a:t>
            </a:r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Effect of zeros</a:t>
            </a:r>
          </a:p>
          <a:p>
            <a:pPr marL="857250" indent="-514350">
              <a:buFont typeface="+mj-lt"/>
              <a:buAutoNum type="arabicPeriod"/>
            </a:pPr>
            <a:endParaRPr lang="en-US" sz="1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0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10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Ex: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>
              <a:buFont typeface="Arial" charset="0"/>
              <a:buNone/>
            </a:pPr>
            <a:endParaRPr lang="en-US" sz="2800" dirty="0" smtClean="0"/>
          </a:p>
          <a:p>
            <a:pPr eaLnBrk="1" hangingPunct="1">
              <a:buFont typeface="Arial" charset="0"/>
              <a:buNone/>
            </a:pPr>
            <a:endParaRPr lang="en-US" sz="2800" dirty="0" smtClean="0"/>
          </a:p>
          <a:p>
            <a:pPr eaLnBrk="1" hangingPunct="1"/>
            <a:r>
              <a:rPr lang="en-US" sz="2800" dirty="0" smtClean="0"/>
              <a:t>If one pole is much slower than another, it will dominate the dynamic response</a:t>
            </a:r>
          </a:p>
        </p:txBody>
      </p:sp>
      <p:sp>
        <p:nvSpPr>
          <p:cNvPr id="25" name="Footer Placeholder 4"/>
          <p:cNvSpPr txBox="1">
            <a:spLocks/>
          </p:cNvSpPr>
          <p:nvPr/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2"/>
                </a:solidFill>
                <a:latin typeface="Lao UI" pitchFamily="34" charset="0"/>
                <a:ea typeface="+mn-ea"/>
                <a:cs typeface="Lao UI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mtClean="0"/>
              <a:t>Non-Canonical Systems</a:t>
            </a:r>
            <a:endParaRPr lang="en-US" dirty="0"/>
          </a:p>
        </p:txBody>
      </p:sp>
      <p:graphicFrame>
        <p:nvGraphicFramePr>
          <p:cNvPr id="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290756"/>
              </p:ext>
            </p:extLst>
          </p:nvPr>
        </p:nvGraphicFramePr>
        <p:xfrm>
          <a:off x="1524000" y="1447800"/>
          <a:ext cx="4106863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62" name="Equation" r:id="rId3" imgW="1803240" imgH="419040" progId="Equation.DSMT4">
                  <p:embed/>
                </p:oleObj>
              </mc:Choice>
              <mc:Fallback>
                <p:oleObj name="Equation" r:id="rId3" imgW="1803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47800"/>
                        <a:ext cx="4106863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Elbow Connector 26"/>
          <p:cNvCxnSpPr/>
          <p:nvPr/>
        </p:nvCxnSpPr>
        <p:spPr>
          <a:xfrm flipV="1">
            <a:off x="914400" y="3065463"/>
            <a:ext cx="1295400" cy="685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14"/>
          <p:cNvGrpSpPr>
            <a:grpSpLocks/>
          </p:cNvGrpSpPr>
          <p:nvPr/>
        </p:nvGrpSpPr>
        <p:grpSpPr bwMode="auto">
          <a:xfrm>
            <a:off x="3429000" y="3048000"/>
            <a:ext cx="1524000" cy="790575"/>
            <a:chOff x="3048000" y="3124200"/>
            <a:chExt cx="1524000" cy="78982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048000" y="3914020"/>
              <a:ext cx="2317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3276600" y="3124200"/>
              <a:ext cx="1295400" cy="786648"/>
            </a:xfrm>
            <a:custGeom>
              <a:avLst/>
              <a:gdLst>
                <a:gd name="connsiteX0" fmla="*/ 0 w 1284514"/>
                <a:gd name="connsiteY0" fmla="*/ 780143 h 780143"/>
                <a:gd name="connsiteX1" fmla="*/ 304800 w 1284514"/>
                <a:gd name="connsiteY1" fmla="*/ 127000 h 780143"/>
                <a:gd name="connsiteX2" fmla="*/ 1284514 w 1284514"/>
                <a:gd name="connsiteY2" fmla="*/ 18143 h 780143"/>
                <a:gd name="connsiteX0" fmla="*/ 53521 w 1338035"/>
                <a:gd name="connsiteY0" fmla="*/ 843396 h 843396"/>
                <a:gd name="connsiteX1" fmla="*/ 214085 w 1338035"/>
                <a:gd name="connsiteY1" fmla="*/ 127000 h 843396"/>
                <a:gd name="connsiteX2" fmla="*/ 1338035 w 1338035"/>
                <a:gd name="connsiteY2" fmla="*/ 81396 h 843396"/>
                <a:gd name="connsiteX0" fmla="*/ 0 w 1364796"/>
                <a:gd name="connsiteY0" fmla="*/ 900060 h 900060"/>
                <a:gd name="connsiteX1" fmla="*/ 240846 w 1364796"/>
                <a:gd name="connsiteY1" fmla="*/ 135095 h 900060"/>
                <a:gd name="connsiteX2" fmla="*/ 1364796 w 1364796"/>
                <a:gd name="connsiteY2" fmla="*/ 89491 h 900060"/>
                <a:gd name="connsiteX0" fmla="*/ 0 w 1364796"/>
                <a:gd name="connsiteY0" fmla="*/ 913708 h 913708"/>
                <a:gd name="connsiteX1" fmla="*/ 240846 w 1364796"/>
                <a:gd name="connsiteY1" fmla="*/ 148743 h 913708"/>
                <a:gd name="connsiteX2" fmla="*/ 1364796 w 1364796"/>
                <a:gd name="connsiteY2" fmla="*/ 21248 h 913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4796" h="913708">
                  <a:moveTo>
                    <a:pt x="0" y="913708"/>
                  </a:moveTo>
                  <a:cubicBezTo>
                    <a:pt x="45357" y="650636"/>
                    <a:pt x="13380" y="297486"/>
                    <a:pt x="240846" y="148743"/>
                  </a:cubicBezTo>
                  <a:cubicBezTo>
                    <a:pt x="468312" y="0"/>
                    <a:pt x="981981" y="12176"/>
                    <a:pt x="1364796" y="21248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1" name="Group 13"/>
          <p:cNvGrpSpPr>
            <a:grpSpLocks/>
          </p:cNvGrpSpPr>
          <p:nvPr/>
        </p:nvGrpSpPr>
        <p:grpSpPr bwMode="auto">
          <a:xfrm>
            <a:off x="6124575" y="3141663"/>
            <a:ext cx="1647825" cy="782637"/>
            <a:chOff x="6048829" y="3217333"/>
            <a:chExt cx="1647371" cy="783771"/>
          </a:xfrm>
        </p:grpSpPr>
        <p:sp>
          <p:nvSpPr>
            <p:cNvPr id="34" name="Freeform 33"/>
            <p:cNvSpPr/>
            <p:nvPr/>
          </p:nvSpPr>
          <p:spPr>
            <a:xfrm>
              <a:off x="6280540" y="3217333"/>
              <a:ext cx="1415660" cy="783771"/>
            </a:xfrm>
            <a:custGeom>
              <a:avLst/>
              <a:gdLst>
                <a:gd name="connsiteX0" fmla="*/ 0 w 1415142"/>
                <a:gd name="connsiteY0" fmla="*/ 783771 h 783771"/>
                <a:gd name="connsiteX1" fmla="*/ 478971 w 1415142"/>
                <a:gd name="connsiteY1" fmla="*/ 152400 h 783771"/>
                <a:gd name="connsiteX2" fmla="*/ 1415142 w 1415142"/>
                <a:gd name="connsiteY2" fmla="*/ 0 h 78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5142" h="783771">
                  <a:moveTo>
                    <a:pt x="0" y="783771"/>
                  </a:moveTo>
                  <a:cubicBezTo>
                    <a:pt x="121557" y="533400"/>
                    <a:pt x="243114" y="283029"/>
                    <a:pt x="478971" y="152400"/>
                  </a:cubicBezTo>
                  <a:cubicBezTo>
                    <a:pt x="714828" y="21772"/>
                    <a:pt x="1064985" y="10886"/>
                    <a:pt x="141514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6048829" y="4001104"/>
              <a:ext cx="23171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2057400" y="3733800"/>
            <a:ext cx="1219200" cy="9144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 algn="ctr">
              <a:defRPr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+ 10</a:t>
            </a:r>
          </a:p>
        </p:txBody>
      </p:sp>
      <p:cxnSp>
        <p:nvCxnSpPr>
          <p:cNvPr id="37" name="Straight Arrow Connector 36"/>
          <p:cNvCxnSpPr>
            <a:endCxn id="36" idx="1"/>
          </p:cNvCxnSpPr>
          <p:nvPr/>
        </p:nvCxnSpPr>
        <p:spPr>
          <a:xfrm>
            <a:off x="1143000" y="4191000"/>
            <a:ext cx="914400" cy="1588"/>
          </a:xfrm>
          <a:prstGeom prst="straightConnector1">
            <a:avLst/>
          </a:prstGeom>
          <a:ln w="25400"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3"/>
            <a:endCxn id="39" idx="1"/>
          </p:cNvCxnSpPr>
          <p:nvPr/>
        </p:nvCxnSpPr>
        <p:spPr>
          <a:xfrm>
            <a:off x="3276600" y="4191000"/>
            <a:ext cx="1447800" cy="1588"/>
          </a:xfrm>
          <a:prstGeom prst="straightConnector1">
            <a:avLst/>
          </a:prstGeom>
          <a:ln w="25400"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724400" y="3733800"/>
            <a:ext cx="1219200" cy="9144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>
              <a:defRPr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+ 2</a:t>
            </a: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5943600" y="4191000"/>
            <a:ext cx="990600" cy="1588"/>
          </a:xfrm>
          <a:prstGeom prst="straightConnector1">
            <a:avLst/>
          </a:prstGeom>
          <a:ln w="25400"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209800" y="4191000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953000" y="4191000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940139"/>
              </p:ext>
            </p:extLst>
          </p:nvPr>
        </p:nvGraphicFramePr>
        <p:xfrm>
          <a:off x="5641975" y="1506537"/>
          <a:ext cx="20542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63" name="Equation" r:id="rId5" imgW="901440" imgH="393480" progId="Equation.DSMT4">
                  <p:embed/>
                </p:oleObj>
              </mc:Choice>
              <mc:Fallback>
                <p:oleObj name="Equation" r:id="rId5" imgW="9014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975" y="1506537"/>
                        <a:ext cx="20542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14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604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Reduction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11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u="sng" dirty="0" smtClean="0"/>
              <a:t>Rule of thumb</a:t>
            </a:r>
            <a:r>
              <a:rPr lang="en-US" sz="2800" dirty="0" smtClean="0"/>
              <a:t>: the dynamics of a pole may be neglected if its real part is 5 times greater than the real part of the other poles</a:t>
            </a:r>
          </a:p>
          <a:p>
            <a:pPr eaLnBrk="1" hangingPunct="1"/>
            <a:r>
              <a:rPr lang="en-US" sz="2800" dirty="0" smtClean="0"/>
              <a:t>Its steady-state contribution must still be accounted for though (replace by a static gain)</a:t>
            </a: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303433"/>
              </p:ext>
            </p:extLst>
          </p:nvPr>
        </p:nvGraphicFramePr>
        <p:xfrm>
          <a:off x="895841" y="4872930"/>
          <a:ext cx="41052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4" name="Equation" r:id="rId3" imgW="1803240" imgH="419040" progId="Equation.DSMT4">
                  <p:embed/>
                </p:oleObj>
              </mc:Choice>
              <mc:Fallback>
                <p:oleObj name="Equation" r:id="rId3" imgW="1803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841" y="4872930"/>
                        <a:ext cx="410527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ight Brace 12"/>
          <p:cNvSpPr/>
          <p:nvPr/>
        </p:nvSpPr>
        <p:spPr>
          <a:xfrm>
            <a:off x="5153516" y="4796730"/>
            <a:ext cx="228600" cy="1066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458316" y="5015805"/>
            <a:ext cx="254268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</a:rPr>
              <a:t>pole at -2 dominates</a:t>
            </a:r>
          </a:p>
          <a:p>
            <a:r>
              <a:rPr lang="en-US" sz="2000" dirty="0">
                <a:latin typeface="+mn-lt"/>
              </a:rPr>
              <a:t>the pole at -10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0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Reduction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12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62800" y="3492500"/>
            <a:ext cx="7620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sz="2800" dirty="0" smtClean="0"/>
              <a:t>Need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/>
              <a:t> so that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/>
              <a:t> and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red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/>
              <a:t> have same steady-state value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>
                <a:latin typeface="+mn-lt"/>
                <a:cs typeface="Times New Roman" pitchFamily="18" charset="0"/>
              </a:rPr>
              <a:t>For</a:t>
            </a:r>
            <a:r>
              <a:rPr lang="en-US" sz="2800" i="1" dirty="0" smtClean="0">
                <a:latin typeface="+mn-lt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(s)</a:t>
            </a:r>
            <a:r>
              <a:rPr lang="en-US" sz="2800" dirty="0" smtClean="0">
                <a:latin typeface="+mn-lt"/>
                <a:cs typeface="Times New Roman" pitchFamily="18" charset="0"/>
              </a:rPr>
              <a:t>,  DC gain =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sz="2800" dirty="0" smtClean="0">
                <a:latin typeface="+mn-lt"/>
                <a:cs typeface="Times New Roman" pitchFamily="18" charset="0"/>
              </a:rPr>
              <a:t> = 1</a:t>
            </a:r>
          </a:p>
          <a:p>
            <a:pPr eaLnBrk="1" hangingPunct="1"/>
            <a:r>
              <a:rPr lang="en-US" sz="2800" dirty="0" smtClean="0"/>
              <a:t>To achieve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red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(0) = 1</a:t>
            </a:r>
            <a:r>
              <a:rPr lang="en-US" sz="2800" dirty="0" smtClean="0"/>
              <a:t>, need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2 → </a:t>
            </a:r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234617"/>
              </p:ext>
            </p:extLst>
          </p:nvPr>
        </p:nvGraphicFramePr>
        <p:xfrm>
          <a:off x="1628775" y="1371600"/>
          <a:ext cx="563721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6" name="Equation" r:id="rId4" imgW="2476440" imgH="419040" progId="Equation.DSMT4">
                  <p:embed/>
                </p:oleObj>
              </mc:Choice>
              <mc:Fallback>
                <p:oleObj name="Equation" r:id="rId4" imgW="2476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1371600"/>
                        <a:ext cx="5637213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20240"/>
              </p:ext>
            </p:extLst>
          </p:nvPr>
        </p:nvGraphicFramePr>
        <p:xfrm>
          <a:off x="1066800" y="3602831"/>
          <a:ext cx="3352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7" name="Equation" r:id="rId6" imgW="1473120" imgH="228600" progId="Equation.DSMT4">
                  <p:embed/>
                </p:oleObj>
              </mc:Choice>
              <mc:Fallback>
                <p:oleObj name="Equation" r:id="rId6" imgW="1473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602831"/>
                        <a:ext cx="3352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867141"/>
              </p:ext>
            </p:extLst>
          </p:nvPr>
        </p:nvGraphicFramePr>
        <p:xfrm>
          <a:off x="5486400" y="5562600"/>
          <a:ext cx="234156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8" name="Equation" r:id="rId8" imgW="1028520" imgH="419040" progId="Equation.DSMT4">
                  <p:embed/>
                </p:oleObj>
              </mc:Choice>
              <mc:Fallback>
                <p:oleObj name="Equation" r:id="rId8" imgW="1028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562600"/>
                        <a:ext cx="2341563" cy="95408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108903"/>
              </p:ext>
            </p:extLst>
          </p:nvPr>
        </p:nvGraphicFramePr>
        <p:xfrm>
          <a:off x="4343400" y="3370262"/>
          <a:ext cx="2398712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9" name="Equation" r:id="rId10" imgW="1054080" imgH="393480" progId="Equation.DSMT4">
                  <p:embed/>
                </p:oleObj>
              </mc:Choice>
              <mc:Fallback>
                <p:oleObj name="Equation" r:id="rId10" imgW="1054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370262"/>
                        <a:ext cx="2398712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460973"/>
              </p:ext>
            </p:extLst>
          </p:nvPr>
        </p:nvGraphicFramePr>
        <p:xfrm>
          <a:off x="6858000" y="3586956"/>
          <a:ext cx="10398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50" name="Equation" r:id="rId12" imgW="457200" imgH="203040" progId="Equation.DSMT4">
                  <p:embed/>
                </p:oleObj>
              </mc:Choice>
              <mc:Fallback>
                <p:oleObj name="Equation" r:id="rId12" imgW="457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586956"/>
                        <a:ext cx="103981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782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Zeros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13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600" dirty="0" smtClean="0">
                <a:solidFill>
                  <a:schemeClr val="accent1"/>
                </a:solidFill>
              </a:rPr>
              <a:t>Zeros</a:t>
            </a:r>
            <a:r>
              <a:rPr lang="en-US" sz="2600" dirty="0" smtClean="0"/>
              <a:t> are values of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600" dirty="0" smtClean="0"/>
              <a:t> that make numerator equal 0</a:t>
            </a:r>
          </a:p>
          <a:p>
            <a:pPr eaLnBrk="1" hangingPunct="1">
              <a:buFont typeface="Arial" charset="0"/>
              <a:buNone/>
            </a:pPr>
            <a:r>
              <a:rPr lang="en-US" sz="2800" u="sng" dirty="0" smtClean="0"/>
              <a:t>Interpretation #1</a:t>
            </a:r>
          </a:p>
          <a:p>
            <a:pPr eaLnBrk="1" hangingPunct="1"/>
            <a:r>
              <a:rPr lang="en-US" sz="2800" dirty="0" smtClean="0"/>
              <a:t>Zeros affect the contribution of each pole, that is, the coefficients of the partial fraction expansion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1200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Arial" charset="0"/>
              <a:buNone/>
            </a:pPr>
            <a:r>
              <a:rPr lang="en-US" sz="2800" dirty="0" smtClean="0"/>
              <a:t>	whereas</a:t>
            </a:r>
          </a:p>
          <a:p>
            <a:pPr eaLnBrk="1" hangingPunct="1"/>
            <a:endParaRPr lang="en-US" dirty="0" smtClean="0"/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862256"/>
              </p:ext>
            </p:extLst>
          </p:nvPr>
        </p:nvGraphicFramePr>
        <p:xfrm>
          <a:off x="838200" y="4151313"/>
          <a:ext cx="20542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54" name="Equation" r:id="rId4" imgW="901440" imgH="419040" progId="Equation.DSMT4">
                  <p:embed/>
                </p:oleObj>
              </mc:Choice>
              <mc:Fallback>
                <p:oleObj name="Equation" r:id="rId4" imgW="901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51313"/>
                        <a:ext cx="205422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2025"/>
              </p:ext>
            </p:extLst>
          </p:nvPr>
        </p:nvGraphicFramePr>
        <p:xfrm>
          <a:off x="838200" y="5675313"/>
          <a:ext cx="20542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55" name="Equation" r:id="rId6" imgW="901440" imgH="419040" progId="Equation.DSMT4">
                  <p:embed/>
                </p:oleObj>
              </mc:Choice>
              <mc:Fallback>
                <p:oleObj name="Equation" r:id="rId6" imgW="901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675313"/>
                        <a:ext cx="205422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764772"/>
              </p:ext>
            </p:extLst>
          </p:nvPr>
        </p:nvGraphicFramePr>
        <p:xfrm>
          <a:off x="2895600" y="4146550"/>
          <a:ext cx="21971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56" name="Equation" r:id="rId8" imgW="965160" imgH="393480" progId="Equation.DSMT4">
                  <p:embed/>
                </p:oleObj>
              </mc:Choice>
              <mc:Fallback>
                <p:oleObj name="Equation" r:id="rId8" imgW="965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46550"/>
                        <a:ext cx="21971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390827"/>
              </p:ext>
            </p:extLst>
          </p:nvPr>
        </p:nvGraphicFramePr>
        <p:xfrm>
          <a:off x="2895600" y="5670550"/>
          <a:ext cx="2198688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57" name="Equation" r:id="rId10" imgW="965160" imgH="393480" progId="Equation.DSMT4">
                  <p:embed/>
                </p:oleObj>
              </mc:Choice>
              <mc:Fallback>
                <p:oleObj name="Equation" r:id="rId10" imgW="965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670550"/>
                        <a:ext cx="2198688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445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Zeros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14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en-US" sz="2800" u="sng" dirty="0" smtClean="0"/>
              <a:t>Interpretation #2</a:t>
            </a:r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1893888" y="2390775"/>
          <a:ext cx="44831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70" name="Equation" r:id="rId4" imgW="1968480" imgH="393480" progId="Equation.DSMT4">
                  <p:embed/>
                </p:oleObj>
              </mc:Choice>
              <mc:Fallback>
                <p:oleObj name="Equation" r:id="rId4" imgW="1968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2390775"/>
                        <a:ext cx="44831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ight Brace 21"/>
          <p:cNvSpPr/>
          <p:nvPr/>
        </p:nvSpPr>
        <p:spPr>
          <a:xfrm rot="5400000">
            <a:off x="5638800" y="2895600"/>
            <a:ext cx="152400" cy="137160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ight Brace 22"/>
          <p:cNvSpPr/>
          <p:nvPr/>
        </p:nvSpPr>
        <p:spPr>
          <a:xfrm rot="5400000">
            <a:off x="4076700" y="2857500"/>
            <a:ext cx="152400" cy="144780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724400" y="3711575"/>
            <a:ext cx="189827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          system </a:t>
            </a:r>
          </a:p>
          <a:p>
            <a:r>
              <a:rPr lang="en-US" sz="1800" dirty="0">
                <a:latin typeface="+mn-lt"/>
              </a:rPr>
              <a:t>       without zero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971800" y="3733800"/>
            <a:ext cx="22284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       derivative of</a:t>
            </a:r>
          </a:p>
          <a:p>
            <a:r>
              <a:rPr lang="en-US" sz="1800" dirty="0">
                <a:latin typeface="+mn-lt"/>
              </a:rPr>
              <a:t>system without zero</a:t>
            </a:r>
          </a:p>
        </p:txBody>
      </p:sp>
      <p:pic>
        <p:nvPicPr>
          <p:cNvPr id="26" name="Picture 25" descr="simple underdamped.jpg"/>
          <p:cNvPicPr>
            <a:picLocks noChangeAspect="1"/>
          </p:cNvPicPr>
          <p:nvPr/>
        </p:nvPicPr>
        <p:blipFill>
          <a:blip r:embed="rId6" cstate="print"/>
          <a:srcRect l="22221" t="11401" r="16667" b="33876"/>
          <a:stretch>
            <a:fillRect/>
          </a:stretch>
        </p:blipFill>
        <p:spPr bwMode="auto">
          <a:xfrm>
            <a:off x="3375025" y="4572000"/>
            <a:ext cx="1577975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Left Bracket 26"/>
          <p:cNvSpPr/>
          <p:nvPr/>
        </p:nvSpPr>
        <p:spPr>
          <a:xfrm>
            <a:off x="3276600" y="4495800"/>
            <a:ext cx="76200" cy="121920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80646"/>
              </p:ext>
            </p:extLst>
          </p:nvPr>
        </p:nvGraphicFramePr>
        <p:xfrm>
          <a:off x="609600" y="4667250"/>
          <a:ext cx="266541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71" name="Equation" r:id="rId7" imgW="1168200" imgH="393480" progId="Equation.DSMT4">
                  <p:embed/>
                </p:oleObj>
              </mc:Choice>
              <mc:Fallback>
                <p:oleObj name="Equation" r:id="rId7" imgW="1168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667250"/>
                        <a:ext cx="2665413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797744"/>
              </p:ext>
            </p:extLst>
          </p:nvPr>
        </p:nvGraphicFramePr>
        <p:xfrm>
          <a:off x="5029200" y="4864100"/>
          <a:ext cx="3190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72" name="Equation" r:id="rId9" imgW="139680" imgH="139680" progId="Equation.DSMT4">
                  <p:embed/>
                </p:oleObj>
              </mc:Choice>
              <mc:Fallback>
                <p:oleObj name="Equation" r:id="rId9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864100"/>
                        <a:ext cx="319088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eft Bracket 29"/>
          <p:cNvSpPr/>
          <p:nvPr/>
        </p:nvSpPr>
        <p:spPr>
          <a:xfrm flipH="1">
            <a:off x="4906963" y="4495800"/>
            <a:ext cx="46037" cy="121920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1" name="Picture 30" descr="simple underdamped.jpg"/>
          <p:cNvPicPr>
            <a:picLocks noChangeAspect="1"/>
          </p:cNvPicPr>
          <p:nvPr/>
        </p:nvPicPr>
        <p:blipFill>
          <a:blip r:embed="rId6" cstate="print"/>
          <a:srcRect l="22221" t="11401" r="16667" b="33876"/>
          <a:stretch>
            <a:fillRect/>
          </a:stretch>
        </p:blipFill>
        <p:spPr bwMode="auto">
          <a:xfrm>
            <a:off x="5410200" y="4603750"/>
            <a:ext cx="1577975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604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/>
      <p:bldP spid="27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Zeros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800" dirty="0" smtClean="0"/>
          </a:p>
          <a:p>
            <a:endParaRPr lang="en-US" sz="4800" dirty="0" smtClean="0"/>
          </a:p>
          <a:p>
            <a:endParaRPr lang="en-US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Zeros tend to have the effect of increasing overshoot and decreasing rise/peak time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15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10" name="Picture 9" descr="step with zero.jpg"/>
          <p:cNvPicPr>
            <a:picLocks noChangeAspect="1"/>
          </p:cNvPicPr>
          <p:nvPr/>
        </p:nvPicPr>
        <p:blipFill>
          <a:blip r:embed="rId2" cstate="print"/>
          <a:srcRect l="13974" t="10471" r="8675" b="10471"/>
          <a:stretch>
            <a:fillRect/>
          </a:stretch>
        </p:blipFill>
        <p:spPr>
          <a:xfrm>
            <a:off x="1752600" y="1447800"/>
            <a:ext cx="5562600" cy="3200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43000" y="1600200"/>
            <a:ext cx="688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y(t) 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191000" y="4648200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342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Zeros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If zero has positive real part, then the response will initially move in the reverse direction, called a </a:t>
            </a:r>
            <a:r>
              <a:rPr lang="en-US" sz="2800" u="sng" dirty="0" err="1" smtClean="0"/>
              <a:t>nonminimum</a:t>
            </a:r>
            <a:r>
              <a:rPr lang="en-US" sz="2800" u="sng" dirty="0" smtClean="0"/>
              <a:t> phase</a:t>
            </a:r>
            <a:r>
              <a:rPr lang="en-US" sz="2800" dirty="0" smtClean="0"/>
              <a:t> zero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16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7" name="Picture 6" descr="nonminimum phase zero.jpg"/>
          <p:cNvPicPr>
            <a:picLocks noChangeAspect="1"/>
          </p:cNvPicPr>
          <p:nvPr/>
        </p:nvPicPr>
        <p:blipFill>
          <a:blip r:embed="rId2" cstate="print"/>
          <a:srcRect l="14286" t="11429" r="8571" b="10476"/>
          <a:stretch>
            <a:fillRect/>
          </a:stretch>
        </p:blipFill>
        <p:spPr>
          <a:xfrm>
            <a:off x="2895600" y="3124200"/>
            <a:ext cx="3581400" cy="27192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3791" y="3043535"/>
            <a:ext cx="688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y(t)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724400" y="5862935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469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Zeros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17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An exception to the preceding rules is when a zero is near a pole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Example:</a:t>
            </a: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914400" y="2971800"/>
          <a:ext cx="26606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06" name="Equation" r:id="rId4" imgW="1168200" imgH="419040" progId="Equation.DSMT4">
                  <p:embed/>
                </p:oleObj>
              </mc:Choice>
              <mc:Fallback>
                <p:oleObj name="Equation" r:id="rId4" imgW="1168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71800"/>
                        <a:ext cx="26606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917950" y="2728913"/>
            <a:ext cx="40338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+mn-lt"/>
              </a:rPr>
              <a:t>If z = p, then pole and zero cancel</a:t>
            </a:r>
          </a:p>
          <a:p>
            <a:r>
              <a:rPr lang="en-US" sz="2000">
                <a:latin typeface="+mn-lt"/>
              </a:rPr>
              <a:t>exactly and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3581400" y="2819400"/>
            <a:ext cx="228600" cy="1447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5310188" y="3062288"/>
          <a:ext cx="1262062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07" name="Equation" r:id="rId6" imgW="812520" imgH="228600" progId="Equation.DSMT4">
                  <p:embed/>
                </p:oleObj>
              </mc:Choice>
              <mc:Fallback>
                <p:oleObj name="Equation" r:id="rId6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188" y="3062288"/>
                        <a:ext cx="1262062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5842000" y="3990975"/>
          <a:ext cx="12620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08" name="Equation" r:id="rId8" imgW="812520" imgH="228600" progId="Equation.DSMT4">
                  <p:embed/>
                </p:oleObj>
              </mc:Choice>
              <mc:Fallback>
                <p:oleObj name="Equation" r:id="rId8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3990975"/>
                        <a:ext cx="126206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/>
        </p:nvGraphicFramePr>
        <p:xfrm>
          <a:off x="2819400" y="4800600"/>
          <a:ext cx="34131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09" name="Equation" r:id="rId10" imgW="1498320" imgH="419040" progId="Equation.DSMT4">
                  <p:embed/>
                </p:oleObj>
              </mc:Choice>
              <mc:Fallback>
                <p:oleObj name="Equation" r:id="rId10" imgW="1498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34131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886200" y="3657600"/>
            <a:ext cx="4572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+mn-lt"/>
              </a:rPr>
              <a:t>If z ≈ p, then effect of pole and zero</a:t>
            </a:r>
          </a:p>
          <a:p>
            <a:r>
              <a:rPr lang="en-US" sz="2000">
                <a:latin typeface="+mn-lt"/>
              </a:rPr>
              <a:t>are minimal and </a:t>
            </a:r>
          </a:p>
        </p:txBody>
      </p:sp>
    </p:spTree>
    <p:extLst>
      <p:ext uri="{BB962C8B-B14F-4D97-AF65-F5344CB8AC3E}">
        <p14:creationId xmlns:p14="http://schemas.microsoft.com/office/powerpoint/2010/main" val="153220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dirty="0" smtClean="0"/>
              <a:t>Second-Order Systems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12904" r="10794" b="15200"/>
          <a:stretch/>
        </p:blipFill>
        <p:spPr>
          <a:xfrm>
            <a:off x="228599" y="1295400"/>
            <a:ext cx="2438399" cy="18393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2" t="9259" r="12257" b="15630"/>
          <a:stretch/>
        </p:blipFill>
        <p:spPr>
          <a:xfrm>
            <a:off x="304800" y="3857230"/>
            <a:ext cx="2438399" cy="20054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13529" r="7408" b="18706"/>
          <a:stretch/>
        </p:blipFill>
        <p:spPr>
          <a:xfrm>
            <a:off x="3245830" y="1334492"/>
            <a:ext cx="2438400" cy="17087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13529" r="7408" b="18706"/>
          <a:stretch/>
        </p:blipFill>
        <p:spPr>
          <a:xfrm>
            <a:off x="3245830" y="4077692"/>
            <a:ext cx="2438400" cy="170877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6200" y="3120678"/>
            <a:ext cx="2459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sz="1800" dirty="0">
                <a:solidFill>
                  <a:schemeClr val="accent1"/>
                </a:solidFill>
                <a:cs typeface="Times New Roman" pitchFamily="18" charset="0"/>
              </a:rPr>
              <a:t>(</a:t>
            </a:r>
            <a:r>
              <a:rPr lang="el-GR" sz="1800" i="1" dirty="0">
                <a:solidFill>
                  <a:schemeClr val="accent1"/>
                </a:solidFill>
                <a:cs typeface="Times New Roman" pitchFamily="18" charset="0"/>
              </a:rPr>
              <a:t>ζ</a:t>
            </a:r>
            <a:r>
              <a:rPr lang="en-US" sz="1800" i="1" dirty="0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Times New Roman" pitchFamily="18" charset="0"/>
              </a:rPr>
              <a:t>= 0) </a:t>
            </a:r>
            <a:r>
              <a:rPr lang="en-US" sz="1800" dirty="0" err="1" smtClean="0">
                <a:solidFill>
                  <a:schemeClr val="accent1"/>
                </a:solidFill>
                <a:latin typeface="+mn-lt"/>
              </a:rPr>
              <a:t>undamped</a:t>
            </a:r>
            <a:endParaRPr lang="en-US" sz="18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04800" y="5899438"/>
            <a:ext cx="3165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(0&lt; </a:t>
            </a:r>
            <a:r>
              <a:rPr lang="el-GR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ζ</a:t>
            </a:r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&lt; 1) </a:t>
            </a:r>
            <a:r>
              <a:rPr lang="en-US" sz="1800" dirty="0" err="1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underdamped</a:t>
            </a:r>
            <a:endParaRPr lang="en-US" sz="18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41030" y="3156238"/>
            <a:ext cx="274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l-GR" sz="1800" i="1" dirty="0">
                <a:solidFill>
                  <a:schemeClr val="tx1"/>
                </a:solidFill>
                <a:cs typeface="Times New Roman" pitchFamily="18" charset="0"/>
              </a:rPr>
              <a:t>ζ</a:t>
            </a:r>
            <a:r>
              <a:rPr lang="en-US" sz="1800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= </a:t>
            </a: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>1)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crit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damped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71800" y="5899438"/>
            <a:ext cx="2788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sz="1800" dirty="0">
                <a:solidFill>
                  <a:schemeClr val="accent6"/>
                </a:solidFill>
                <a:cs typeface="Times New Roman" pitchFamily="18" charset="0"/>
              </a:rPr>
              <a:t>(</a:t>
            </a:r>
            <a:r>
              <a:rPr lang="el-GR" sz="1800" i="1" dirty="0">
                <a:solidFill>
                  <a:schemeClr val="accent6"/>
                </a:solidFill>
                <a:cs typeface="Times New Roman" pitchFamily="18" charset="0"/>
              </a:rPr>
              <a:t>ζ</a:t>
            </a:r>
            <a:r>
              <a:rPr lang="en-US" sz="1800" i="1" dirty="0">
                <a:solidFill>
                  <a:schemeClr val="accent6"/>
                </a:solidFill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cs typeface="Times New Roman" pitchFamily="18" charset="0"/>
              </a:rPr>
              <a:t>&gt; 1) </a:t>
            </a:r>
            <a:r>
              <a:rPr lang="en-US" sz="1800" dirty="0" err="1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over</a:t>
            </a:r>
            <a:r>
              <a:rPr lang="en-US" sz="1800" dirty="0" err="1" smtClean="0">
                <a:solidFill>
                  <a:schemeClr val="accent6"/>
                </a:solidFill>
                <a:latin typeface="+mn-lt"/>
              </a:rPr>
              <a:t>damped</a:t>
            </a:r>
            <a:endParaRPr lang="en-US" sz="1800" dirty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438400"/>
            <a:ext cx="3475318" cy="25449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7453848" y="427738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+mn-lt"/>
              </a:rPr>
              <a:t>x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60724" y="2857500"/>
            <a:ext cx="349776" cy="475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+mn-lt"/>
              </a:rPr>
              <a:t>x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9524" y="427738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x</a:t>
            </a:r>
            <a:endParaRPr lang="en-US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56400" y="285750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x</a:t>
            </a:r>
            <a:endParaRPr lang="en-US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6824" y="354330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+mn-lt"/>
              </a:rPr>
              <a:t>x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56400" y="356708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+mn-lt"/>
              </a:rPr>
              <a:t>x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1948" y="354330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  <a:latin typeface="+mn-lt"/>
              </a:rPr>
              <a:t>x</a:t>
            </a:r>
            <a:endParaRPr lang="en-US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63348" y="3550245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  <a:latin typeface="+mn-lt"/>
              </a:rPr>
              <a:t>x</a:t>
            </a:r>
            <a:endParaRPr lang="en-US" dirty="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452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Second-Order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3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670723" name="Object 3"/>
          <p:cNvGraphicFramePr>
            <a:graphicFrameLocks noChangeAspect="1"/>
          </p:cNvGraphicFramePr>
          <p:nvPr/>
        </p:nvGraphicFramePr>
        <p:xfrm>
          <a:off x="973138" y="1295400"/>
          <a:ext cx="457835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4" name="Equation" r:id="rId4" imgW="1930320" imgH="457200" progId="Equation.DSMT4">
                  <p:embed/>
                </p:oleObj>
              </mc:Choice>
              <mc:Fallback>
                <p:oleObj name="Equation" r:id="rId4" imgW="1930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1295400"/>
                        <a:ext cx="457835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24" name="Object 4"/>
          <p:cNvGraphicFramePr>
            <a:graphicFrameLocks noChangeAspect="1"/>
          </p:cNvGraphicFramePr>
          <p:nvPr/>
        </p:nvGraphicFramePr>
        <p:xfrm>
          <a:off x="5638800" y="1296987"/>
          <a:ext cx="2319337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5" name="Equation" r:id="rId6" imgW="977760" imgH="457200" progId="Equation.DSMT4">
                  <p:embed/>
                </p:oleObj>
              </mc:Choice>
              <mc:Fallback>
                <p:oleObj name="Equation" r:id="rId6" imgW="977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296987"/>
                        <a:ext cx="2319337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7200" y="2438400"/>
            <a:ext cx="8686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u="sng" dirty="0" smtClean="0">
                <a:latin typeface="+mn-lt"/>
              </a:rPr>
              <a:t>Under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damped step response (</a:t>
            </a:r>
            <a:r>
              <a:rPr kumimoji="0" lang="en-US" sz="3200" b="0" i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u(t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kumimoji="0" lang="en-US" sz="3200" b="0" i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1(</a:t>
            </a:r>
            <a:r>
              <a:rPr kumimoji="0" lang="en-US" sz="3200" b="0" i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" y="3078692"/>
            <a:ext cx="4648200" cy="355070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0" y="3162124"/>
            <a:ext cx="4381519" cy="3238676"/>
          </a:xfrm>
          <a:prstGeom prst="rect">
            <a:avLst/>
          </a:prstGeom>
        </p:spPr>
      </p:pic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244908"/>
              </p:ext>
            </p:extLst>
          </p:nvPr>
        </p:nvGraphicFramePr>
        <p:xfrm>
          <a:off x="3962400" y="4867728"/>
          <a:ext cx="4038600" cy="694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6" name="Equation" r:id="rId9" imgW="2463480" imgH="431640" progId="Equation.DSMT4">
                  <p:embed/>
                </p:oleObj>
              </mc:Choice>
              <mc:Fallback>
                <p:oleObj name="Equation" r:id="rId9" imgW="2463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867728"/>
                        <a:ext cx="4038600" cy="694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874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2332037"/>
            <a:ext cx="4191000" cy="3763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 smtClean="0"/>
              <a:t>Free response graph of an </a:t>
            </a:r>
            <a:r>
              <a:rPr lang="en-US" dirty="0" err="1" smtClean="0"/>
              <a:t>underdamped</a:t>
            </a:r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r>
              <a:rPr lang="en-US" dirty="0" smtClean="0"/>
              <a:t>-order system can be used to determine </a:t>
            </a:r>
            <a:r>
              <a:rPr lang="el-GR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and </a:t>
            </a:r>
            <a:r>
              <a:rPr lang="el-GR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dirty="0" smtClean="0"/>
              <a:t> (or </a:t>
            </a:r>
            <a:r>
              <a:rPr lang="el-GR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and </a:t>
            </a:r>
            <a:r>
              <a:rPr lang="el-GR" i="1" dirty="0" smtClean="0">
                <a:latin typeface="Times New Roman" pitchFamily="18" charset="0"/>
                <a:cs typeface="Times New Roman" pitchFamily="18" charset="0"/>
              </a:rPr>
              <a:t>ζ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4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10" name="Content Placeholder 6" descr="2ndOrderB.eps"/>
          <p:cNvPicPr>
            <a:picLocks noChangeAspect="1"/>
          </p:cNvPicPr>
          <p:nvPr/>
        </p:nvPicPr>
        <p:blipFill>
          <a:blip r:embed="rId3" cstate="print"/>
          <a:srcRect l="13733" t="10102" r="12524" b="12452"/>
          <a:stretch>
            <a:fillRect/>
          </a:stretch>
        </p:blipFill>
        <p:spPr bwMode="auto">
          <a:xfrm>
            <a:off x="457200" y="2836171"/>
            <a:ext cx="4114800" cy="31029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0" y="2357735"/>
            <a:ext cx="688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286000" y="5939135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dirty="0"/>
          </a:p>
        </p:txBody>
      </p:sp>
      <p:graphicFrame>
        <p:nvGraphicFramePr>
          <p:cNvPr id="6164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978401"/>
              </p:ext>
            </p:extLst>
          </p:nvPr>
        </p:nvGraphicFramePr>
        <p:xfrm>
          <a:off x="4689475" y="2819400"/>
          <a:ext cx="36925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54" name="Equation" r:id="rId4" imgW="1523880" imgH="241200" progId="Equation.DSMT4">
                  <p:embed/>
                </p:oleObj>
              </mc:Choice>
              <mc:Fallback>
                <p:oleObj name="Equation" r:id="rId4" imgW="1523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475" y="2819400"/>
                        <a:ext cx="36925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11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dirty="0" smtClean="0"/>
              <a:t>Experimental Determination</a:t>
            </a:r>
            <a:endParaRPr lang="en-US" dirty="0"/>
          </a:p>
        </p:txBody>
      </p:sp>
      <p:pic>
        <p:nvPicPr>
          <p:cNvPr id="7" name="Content Placeholder 6" descr="2ndOrderB.eps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 l="13733" t="10102" r="12524" b="12452"/>
          <a:stretch>
            <a:fillRect/>
          </a:stretch>
        </p:blipFill>
        <p:spPr>
          <a:xfrm>
            <a:off x="4441208" y="2133600"/>
            <a:ext cx="4114800" cy="3103563"/>
          </a:xfrm>
          <a:ln>
            <a:solidFill>
              <a:schemeClr val="tx1"/>
            </a:solidFill>
          </a:ln>
        </p:spPr>
      </p:pic>
      <p:cxnSp>
        <p:nvCxnSpPr>
          <p:cNvPr id="9" name="Straight Connector 8"/>
          <p:cNvCxnSpPr/>
          <p:nvPr/>
        </p:nvCxnSpPr>
        <p:spPr>
          <a:xfrm rot="5400000">
            <a:off x="3954280" y="3101090"/>
            <a:ext cx="17526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867400" y="3596390"/>
            <a:ext cx="7620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490710" y="3786890"/>
            <a:ext cx="3810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48200" y="394741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64770" y="395793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92622" y="390494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rot="10800000">
            <a:off x="4648200" y="219356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57800" y="2789420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5400000" flipH="1" flipV="1">
            <a:off x="5112270" y="253771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H="1">
            <a:off x="5113064" y="363369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>
            <a:off x="6096000" y="316917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15486" y="3272135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rot="10800000">
            <a:off x="7467600" y="359639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63286" y="3490210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784182" y="3184954"/>
            <a:ext cx="0" cy="7990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7962275" y="3792089"/>
            <a:ext cx="38225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000001"/>
              </p:ext>
            </p:extLst>
          </p:nvPr>
        </p:nvGraphicFramePr>
        <p:xfrm>
          <a:off x="6497638" y="5541962"/>
          <a:ext cx="2036762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74" name="Equation" r:id="rId4" imgW="1193760" imgH="647640" progId="Equation.DSMT4">
                  <p:embed/>
                </p:oleObj>
              </mc:Choice>
              <mc:Fallback>
                <p:oleObj name="Equation" r:id="rId4" imgW="119376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638" y="5541962"/>
                        <a:ext cx="2036762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295400" y="1981200"/>
          <a:ext cx="990600" cy="8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75" name="Equation" r:id="rId6" imgW="495000" imgH="431640" progId="Equation.DSMT4">
                  <p:embed/>
                </p:oleObj>
              </mc:Choice>
              <mc:Fallback>
                <p:oleObj name="Equation" r:id="rId6" imgW="495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990600" cy="849351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52400" y="3124200"/>
          <a:ext cx="40640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76" name="Equation" r:id="rId8" imgW="2031840" imgH="228600" progId="Equation.DSMT4">
                  <p:embed/>
                </p:oleObj>
              </mc:Choice>
              <mc:Fallback>
                <p:oleObj name="Equation" r:id="rId8" imgW="2031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124200"/>
                        <a:ext cx="40640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434513"/>
              </p:ext>
            </p:extLst>
          </p:nvPr>
        </p:nvGraphicFramePr>
        <p:xfrm>
          <a:off x="5867400" y="2185988"/>
          <a:ext cx="26035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77" name="Equation" r:id="rId10" imgW="1523880" imgH="241200" progId="Equation.DSMT4">
                  <p:embed/>
                </p:oleObj>
              </mc:Choice>
              <mc:Fallback>
                <p:oleObj name="Equation" r:id="rId10" imgW="1523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185988"/>
                        <a:ext cx="26035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1117600" y="4648200"/>
          <a:ext cx="13970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78" name="Equation" r:id="rId12" imgW="698400" imgH="431640" progId="Equation.DSMT4">
                  <p:embed/>
                </p:oleObj>
              </mc:Choice>
              <mc:Fallback>
                <p:oleObj name="Equation" r:id="rId12" imgW="698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4648200"/>
                        <a:ext cx="1397000" cy="84931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-4456" y="6091535"/>
            <a:ext cx="701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  <a:cs typeface="Times New Roman" pitchFamily="18" charset="0"/>
              </a:rPr>
              <a:t>This is referred to as the </a:t>
            </a:r>
            <a:r>
              <a:rPr lang="en-US" sz="2400" u="sng" dirty="0" smtClean="0">
                <a:latin typeface="+mn-lt"/>
                <a:cs typeface="Times New Roman" pitchFamily="18" charset="0"/>
              </a:rPr>
              <a:t>logarithmic decrement</a:t>
            </a:r>
            <a:endParaRPr lang="en-US" sz="2400" u="sng" dirty="0">
              <a:latin typeface="+mn-lt"/>
              <a:cs typeface="Times New Roman" pitchFamily="18" charset="0"/>
            </a:endParaRPr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544513" y="4899755"/>
          <a:ext cx="382587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79" name="Equation" r:id="rId14" imgW="190440" imgH="152280" progId="Equation.DSMT4">
                  <p:embed/>
                </p:oleObj>
              </mc:Choice>
              <mc:Fallback>
                <p:oleObj name="Equation" r:id="rId14" imgW="19044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4899755"/>
                        <a:ext cx="382587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7240" name="Object 8"/>
          <p:cNvGraphicFramePr>
            <a:graphicFrameLocks noChangeAspect="1"/>
          </p:cNvGraphicFramePr>
          <p:nvPr/>
        </p:nvGraphicFramePr>
        <p:xfrm>
          <a:off x="1752600" y="3673475"/>
          <a:ext cx="12954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80" name="Equation" r:id="rId16" imgW="647640" imgH="419040" progId="Equation.DSMT4">
                  <p:embed/>
                </p:oleObj>
              </mc:Choice>
              <mc:Fallback>
                <p:oleObj name="Equation" r:id="rId16" imgW="6476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673475"/>
                        <a:ext cx="12954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7242" name="Object 10"/>
          <p:cNvGraphicFramePr>
            <a:graphicFrameLocks noChangeAspect="1"/>
          </p:cNvGraphicFramePr>
          <p:nvPr/>
        </p:nvGraphicFramePr>
        <p:xfrm>
          <a:off x="228600" y="3657600"/>
          <a:ext cx="15240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81" name="Equation" r:id="rId18" imgW="761760" imgH="457200" progId="Equation.DSMT4">
                  <p:embed/>
                </p:oleObj>
              </mc:Choice>
              <mc:Fallback>
                <p:oleObj name="Equation" r:id="rId18" imgW="761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657600"/>
                        <a:ext cx="15240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7243" name="Object 11"/>
          <p:cNvGraphicFramePr>
            <a:graphicFrameLocks noChangeAspect="1"/>
          </p:cNvGraphicFramePr>
          <p:nvPr/>
        </p:nvGraphicFramePr>
        <p:xfrm>
          <a:off x="3022600" y="3886200"/>
          <a:ext cx="7112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82" name="Equation" r:id="rId20" imgW="355320" imgH="203040" progId="Equation.DSMT4">
                  <p:embed/>
                </p:oleObj>
              </mc:Choice>
              <mc:Fallback>
                <p:oleObj name="Equation" r:id="rId20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886200"/>
                        <a:ext cx="7112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76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Note that the logarithmic decrement is determined solely by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ζ</a:t>
            </a: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1000" dirty="0" smtClean="0"/>
          </a:p>
          <a:p>
            <a:r>
              <a:rPr lang="en-US" sz="2800" dirty="0" smtClean="0"/>
              <a:t>Considering multiple periods improves the estimate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6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295400" y="2693988"/>
          <a:ext cx="13970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50" name="Equation" r:id="rId3" imgW="698400" imgH="431640" progId="Equation.DSMT4">
                  <p:embed/>
                </p:oleObj>
              </mc:Choice>
              <mc:Fallback>
                <p:oleObj name="Equation" r:id="rId3" imgW="698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693988"/>
                        <a:ext cx="139700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700331"/>
              </p:ext>
            </p:extLst>
          </p:nvPr>
        </p:nvGraphicFramePr>
        <p:xfrm>
          <a:off x="609600" y="4892566"/>
          <a:ext cx="37338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51" name="Equation" r:id="rId5" imgW="1866600" imgH="469800" progId="Equation.DSMT4">
                  <p:embed/>
                </p:oleObj>
              </mc:Choice>
              <mc:Fallback>
                <p:oleObj name="Equation" r:id="rId5" imgW="18666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92566"/>
                        <a:ext cx="373380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975707"/>
              </p:ext>
            </p:extLst>
          </p:nvPr>
        </p:nvGraphicFramePr>
        <p:xfrm>
          <a:off x="4394200" y="4383088"/>
          <a:ext cx="3911600" cy="204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52" name="Equation" r:id="rId7" imgW="1955520" imgH="1041120" progId="Equation.DSMT4">
                  <p:embed/>
                </p:oleObj>
              </mc:Choice>
              <mc:Fallback>
                <p:oleObj name="Equation" r:id="rId7" imgW="195552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4383088"/>
                        <a:ext cx="3911600" cy="204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261" name="Object 5"/>
          <p:cNvGraphicFramePr>
            <a:graphicFrameLocks noChangeAspect="1"/>
          </p:cNvGraphicFramePr>
          <p:nvPr/>
        </p:nvGraphicFramePr>
        <p:xfrm>
          <a:off x="2667000" y="2701017"/>
          <a:ext cx="21336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53" name="Equation" r:id="rId9" imgW="1066680" imgH="469800" progId="Equation.DSMT4">
                  <p:embed/>
                </p:oleObj>
              </mc:Choice>
              <mc:Fallback>
                <p:oleObj name="Equation" r:id="rId9" imgW="1066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01017"/>
                        <a:ext cx="21336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262" name="Object 6"/>
          <p:cNvGraphicFramePr>
            <a:graphicFrameLocks noChangeAspect="1"/>
          </p:cNvGraphicFramePr>
          <p:nvPr/>
        </p:nvGraphicFramePr>
        <p:xfrm>
          <a:off x="4800600" y="2701017"/>
          <a:ext cx="12954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54" name="Equation" r:id="rId11" imgW="647640" imgH="469800" progId="Equation.DSMT4">
                  <p:embed/>
                </p:oleObj>
              </mc:Choice>
              <mc:Fallback>
                <p:oleObj name="Equation" r:id="rId11" imgW="6476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701017"/>
                        <a:ext cx="12954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154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839200" cy="4800600"/>
          </a:xfrm>
        </p:spPr>
        <p:txBody>
          <a:bodyPr/>
          <a:lstStyle/>
          <a:p>
            <a:r>
              <a:rPr lang="en-US" sz="2800" dirty="0" smtClean="0"/>
              <a:t>Identify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800" dirty="0" smtClean="0"/>
              <a:t>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/>
              <a:t>, and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ζ</a:t>
            </a:r>
            <a:r>
              <a:rPr lang="en-US" sz="2800" dirty="0" smtClean="0"/>
              <a:t> assuming the following is the free response of a canonical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-order system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577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915400" cy="4800600"/>
          </a:xfrm>
        </p:spPr>
        <p:txBody>
          <a:bodyPr/>
          <a:lstStyle/>
          <a:p>
            <a:r>
              <a:rPr lang="en-US" sz="2800" dirty="0" smtClean="0"/>
              <a:t>If the previous response was for a mass-spring-damper system with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800" dirty="0" smtClean="0"/>
              <a:t>= 2kg, identify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/>
              <a:t> and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6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9248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Higher-order systems (more than two poles) can be considered as the sum of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- and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-order responses</a:t>
            </a:r>
          </a:p>
          <a:p>
            <a:r>
              <a:rPr lang="en-US" sz="2800" dirty="0" smtClean="0"/>
              <a:t>Exact time response can be determined by partial fraction expansion</a:t>
            </a:r>
          </a:p>
          <a:p>
            <a:r>
              <a:rPr lang="en-US" sz="2800" dirty="0" smtClean="0"/>
              <a:t>Ex:</a:t>
            </a:r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Higher-order systems can often be approximated by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- or 2</a:t>
            </a:r>
            <a:r>
              <a:rPr lang="en-US" sz="2800" baseline="30000" dirty="0" smtClean="0"/>
              <a:t>nd</a:t>
            </a:r>
            <a:r>
              <a:rPr lang="en-US" sz="2800" dirty="0"/>
              <a:t>-</a:t>
            </a:r>
            <a:r>
              <a:rPr lang="en-US" sz="2800" dirty="0" smtClean="0"/>
              <a:t>order models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9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351280"/>
              </p:ext>
            </p:extLst>
          </p:nvPr>
        </p:nvGraphicFramePr>
        <p:xfrm>
          <a:off x="1219200" y="4103688"/>
          <a:ext cx="61722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6" name="Equation" r:id="rId3" imgW="3085920" imgH="431640" progId="Equation.DSMT4">
                  <p:embed/>
                </p:oleObj>
              </mc:Choice>
              <mc:Fallback>
                <p:oleObj name="Equation" r:id="rId3" imgW="3085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03688"/>
                        <a:ext cx="617220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156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DM_Theme (2)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DM Theme">
  <a:themeElements>
    <a:clrScheme name="UDM">
      <a:dk1>
        <a:srgbClr val="1E447C"/>
      </a:dk1>
      <a:lt1>
        <a:srgbClr val="F2F6FC"/>
      </a:lt1>
      <a:dk2>
        <a:srgbClr val="265397"/>
      </a:dk2>
      <a:lt2>
        <a:srgbClr val="98B7E5"/>
      </a:lt2>
      <a:accent1>
        <a:srgbClr val="C00000"/>
      </a:accent1>
      <a:accent2>
        <a:srgbClr val="6678F5"/>
      </a:accent2>
      <a:accent3>
        <a:srgbClr val="666666"/>
      </a:accent3>
      <a:accent4>
        <a:srgbClr val="B0B0B0"/>
      </a:accent4>
      <a:accent5>
        <a:srgbClr val="FFC993"/>
      </a:accent5>
      <a:accent6>
        <a:srgbClr val="5488D4"/>
      </a:accent6>
      <a:hlink>
        <a:srgbClr val="F47A00"/>
      </a:hlink>
      <a:folHlink>
        <a:srgbClr val="246C24"/>
      </a:folHlink>
    </a:clrScheme>
    <a:fontScheme name="UDM Theme">
      <a:majorFont>
        <a:latin typeface="Segoe UI Light"/>
        <a:ea typeface=""/>
        <a:cs typeface=""/>
      </a:majorFont>
      <a:minorFont>
        <a:latin typeface="Lao UI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UDM_Theme (2)</Template>
  <TotalTime>10474</TotalTime>
  <Words>597</Words>
  <Application>Microsoft Office PowerPoint</Application>
  <PresentationFormat>On-screen Show (4:3)</PresentationFormat>
  <Paragraphs>160</Paragraphs>
  <Slides>17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UDM_Theme (2)</vt:lpstr>
      <vt:lpstr>UDM Theme</vt:lpstr>
      <vt:lpstr>Equation</vt:lpstr>
      <vt:lpstr>Lecture 14: Time Response (part III)</vt:lpstr>
      <vt:lpstr>Second-Order Systems</vt:lpstr>
      <vt:lpstr>Second-Order Systems</vt:lpstr>
      <vt:lpstr>Experimental Determination</vt:lpstr>
      <vt:lpstr>Experimental Determination</vt:lpstr>
      <vt:lpstr>Experimental Determination</vt:lpstr>
      <vt:lpstr>Example</vt:lpstr>
      <vt:lpstr>Example</vt:lpstr>
      <vt:lpstr>Higher-Order Systems</vt:lpstr>
      <vt:lpstr>Model Reduction</vt:lpstr>
      <vt:lpstr>Model Reduction</vt:lpstr>
      <vt:lpstr>Model Reduction</vt:lpstr>
      <vt:lpstr>Effect of Zeros</vt:lpstr>
      <vt:lpstr>Effect of Zeros</vt:lpstr>
      <vt:lpstr>Effect of Zeros</vt:lpstr>
      <vt:lpstr>Effect of Zeros</vt:lpstr>
      <vt:lpstr>Effect of Zeros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Administratr</dc:creator>
  <cp:lastModifiedBy>Richard Hill</cp:lastModifiedBy>
  <cp:revision>152</cp:revision>
  <dcterms:created xsi:type="dcterms:W3CDTF">2012-12-20T22:15:23Z</dcterms:created>
  <dcterms:modified xsi:type="dcterms:W3CDTF">2014-10-24T22:43:35Z</dcterms:modified>
</cp:coreProperties>
</file>