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18"/>
  </p:notesMasterIdLst>
  <p:sldIdLst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42" r:id="rId13"/>
    <p:sldId id="411" r:id="rId14"/>
    <p:sldId id="412" r:id="rId15"/>
    <p:sldId id="413" r:id="rId16"/>
    <p:sldId id="414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4" d="100"/>
          <a:sy n="64" d="100"/>
        </p:scale>
        <p:origin x="-8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11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0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6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13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54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90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4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53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smtClean="0"/>
              <a:t>Can’t account for disturbances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Don’t know if the output is different than predicted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14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43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7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4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15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7.wmf"/><Relationship Id="rId14" Type="http://schemas.openxmlformats.org/officeDocument/2006/relationships/image" Target="../media/image24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4.gif"/><Relationship Id="rId5" Type="http://schemas.openxmlformats.org/officeDocument/2006/relationships/image" Target="../media/image30.wmf"/><Relationship Id="rId10" Type="http://schemas.openxmlformats.org/officeDocument/2006/relationships/image" Target="../media/image33.gi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15: </a:t>
            </a:r>
            <a:br>
              <a:rPr lang="en-US" dirty="0" smtClean="0"/>
            </a:br>
            <a:r>
              <a:rPr lang="en-US" dirty="0" smtClean="0"/>
              <a:t>Introduction to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endParaRPr lang="en-US" sz="10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3200" dirty="0" smtClean="0"/>
              <a:t>Introduction to control</a:t>
            </a:r>
          </a:p>
          <a:p>
            <a:pPr marL="857250" indent="-514350">
              <a:buFont typeface="+mj-lt"/>
              <a:buAutoNum type="arabicPeriod"/>
            </a:pPr>
            <a:endParaRPr lang="en-US" sz="12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3200" dirty="0" smtClean="0"/>
              <a:t>Block diagram reduction</a:t>
            </a:r>
          </a:p>
          <a:p>
            <a:pPr indent="0">
              <a:buNone/>
            </a:pPr>
            <a:endParaRPr lang="en-US" sz="12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2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57200" y="202723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20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20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20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branching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+mn-cs"/>
              </a:rPr>
              <a:t>and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summing points matter?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 table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page 495 of the book for more rules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1" b="32329"/>
          <a:stretch/>
        </p:blipFill>
        <p:spPr>
          <a:xfrm>
            <a:off x="571500" y="1239569"/>
            <a:ext cx="7543800" cy="1884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6" b="28703"/>
          <a:stretch/>
        </p:blipFill>
        <p:spPr>
          <a:xfrm>
            <a:off x="609600" y="3242461"/>
            <a:ext cx="7924800" cy="22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3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3318661"/>
            <a:ext cx="1981200" cy="171053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0" y="3276600"/>
            <a:ext cx="2514600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027237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20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20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sz="3200" dirty="0" smtClean="0"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branching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+mn-cs"/>
              </a:rPr>
              <a:t>and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summing points matter?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See table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page 495 of the book for more rules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6" b="28703"/>
          <a:stretch/>
        </p:blipFill>
        <p:spPr>
          <a:xfrm>
            <a:off x="609600" y="3242461"/>
            <a:ext cx="7924800" cy="22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0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371600" y="3048000"/>
            <a:ext cx="6248400" cy="1371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685800"/>
            <a:ext cx="4572000" cy="1524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60116" y="5177135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sz="2400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5100935"/>
            <a:ext cx="715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a,des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4" b="36184"/>
          <a:stretch/>
        </p:blipFill>
        <p:spPr>
          <a:xfrm>
            <a:off x="636563" y="679938"/>
            <a:ext cx="7543800" cy="15052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59" b="37873"/>
          <a:stretch/>
        </p:blipFill>
        <p:spPr>
          <a:xfrm>
            <a:off x="638908" y="3048000"/>
            <a:ext cx="7543800" cy="1350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42" b="35460"/>
          <a:stretch/>
        </p:blipFill>
        <p:spPr>
          <a:xfrm>
            <a:off x="800100" y="5033665"/>
            <a:ext cx="754380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linear systems with multiple inputs the total response is the sum of the individual contributions (property of </a:t>
            </a:r>
            <a:r>
              <a:rPr lang="en-US" sz="2800" dirty="0" smtClean="0">
                <a:solidFill>
                  <a:srgbClr val="C00000"/>
                </a:solidFill>
              </a:rPr>
              <a:t>superposition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Assume only one input is non-zero at a time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15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15793" r="2635" b="29909"/>
          <a:stretch/>
        </p:blipFill>
        <p:spPr>
          <a:xfrm>
            <a:off x="762000" y="3616569"/>
            <a:ext cx="6977576" cy="3165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10400" y="4343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Y</a:t>
            </a:r>
            <a:endParaRPr lang="en-US" sz="40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2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447800"/>
            <a:ext cx="7620000" cy="48006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sz="1000" dirty="0" smtClean="0"/>
          </a:p>
          <a:p>
            <a:endParaRPr lang="en-US" sz="1800" dirty="0" smtClean="0"/>
          </a:p>
          <a:p>
            <a:r>
              <a:rPr lang="en-US" sz="2800" dirty="0" smtClean="0"/>
              <a:t>Total Response</a:t>
            </a:r>
            <a:endParaRPr lang="en-US" sz="2800" dirty="0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525259"/>
              </p:ext>
            </p:extLst>
          </p:nvPr>
        </p:nvGraphicFramePr>
        <p:xfrm>
          <a:off x="457200" y="1574800"/>
          <a:ext cx="939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8" name="Equation" r:id="rId4" imgW="469800" imgH="419040" progId="Equation.DSMT4">
                  <p:embed/>
                </p:oleObj>
              </mc:Choice>
              <mc:Fallback>
                <p:oleObj name="Equation" r:id="rId4" imgW="469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74800"/>
                        <a:ext cx="9398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597848"/>
              </p:ext>
            </p:extLst>
          </p:nvPr>
        </p:nvGraphicFramePr>
        <p:xfrm>
          <a:off x="4800600" y="1574800"/>
          <a:ext cx="965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9" name="Equation" r:id="rId6" imgW="482400" imgH="419040" progId="Equation.DSMT4">
                  <p:embed/>
                </p:oleObj>
              </mc:Choice>
              <mc:Fallback>
                <p:oleObj name="Equation" r:id="rId6" imgW="482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74800"/>
                        <a:ext cx="9652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305474"/>
              </p:ext>
            </p:extLst>
          </p:nvPr>
        </p:nvGraphicFramePr>
        <p:xfrm>
          <a:off x="3048000" y="2705100"/>
          <a:ext cx="4648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80" name="Equation" r:id="rId8" imgW="2323800" imgH="431640" progId="Equation.DSMT4">
                  <p:embed/>
                </p:oleObj>
              </mc:Choice>
              <mc:Fallback>
                <p:oleObj name="Equation" r:id="rId8" imgW="2323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05100"/>
                        <a:ext cx="4648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214898"/>
              </p:ext>
            </p:extLst>
          </p:nvPr>
        </p:nvGraphicFramePr>
        <p:xfrm>
          <a:off x="1384300" y="1562100"/>
          <a:ext cx="2997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81" name="Equation" r:id="rId10" imgW="1498320" imgH="431640" progId="Equation.DSMT4">
                  <p:embed/>
                </p:oleObj>
              </mc:Choice>
              <mc:Fallback>
                <p:oleObj name="Equation" r:id="rId10" imgW="1498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562100"/>
                        <a:ext cx="2997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85342"/>
              </p:ext>
            </p:extLst>
          </p:nvPr>
        </p:nvGraphicFramePr>
        <p:xfrm>
          <a:off x="5803900" y="1562100"/>
          <a:ext cx="2997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82" name="Equation" r:id="rId12" imgW="1498320" imgH="431640" progId="Equation.DSMT4">
                  <p:embed/>
                </p:oleObj>
              </mc:Choice>
              <mc:Fallback>
                <p:oleObj name="Equation" r:id="rId12" imgW="1498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562100"/>
                        <a:ext cx="2997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15793" r="2635" b="29909"/>
          <a:stretch/>
        </p:blipFill>
        <p:spPr>
          <a:xfrm>
            <a:off x="762000" y="3616569"/>
            <a:ext cx="6977576" cy="31652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10400" y="43434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accent3">
                    <a:lumMod val="50000"/>
                  </a:schemeClr>
                </a:solidFill>
              </a:rPr>
              <a:t>Y</a:t>
            </a:r>
            <a:endParaRPr lang="en-US" sz="40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11" name="Down Arrow 10"/>
          <p:cNvSpPr/>
          <p:nvPr/>
        </p:nvSpPr>
        <p:spPr>
          <a:xfrm>
            <a:off x="2209800" y="3657600"/>
            <a:ext cx="228600" cy="6096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291282"/>
              </p:ext>
            </p:extLst>
          </p:nvPr>
        </p:nvGraphicFramePr>
        <p:xfrm>
          <a:off x="4419600" y="3276600"/>
          <a:ext cx="21590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35" name="Equation" r:id="rId4" imgW="1079280" imgH="419040" progId="Equation.DSMT4">
                  <p:embed/>
                </p:oleObj>
              </mc:Choice>
              <mc:Fallback>
                <p:oleObj name="Equation" r:id="rId4" imgW="1079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276600"/>
                        <a:ext cx="21590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143135" y="2133600"/>
            <a:ext cx="3638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+mn-lt"/>
              </a:rPr>
              <a:t>Another way to think </a:t>
            </a:r>
          </a:p>
          <a:p>
            <a:pPr algn="ctr"/>
            <a:r>
              <a:rPr lang="en-US" sz="2400" dirty="0" smtClean="0">
                <a:latin typeface="+mn-lt"/>
              </a:rPr>
              <a:t>about the transfer function 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489533"/>
              </p:ext>
            </p:extLst>
          </p:nvPr>
        </p:nvGraphicFramePr>
        <p:xfrm>
          <a:off x="6616700" y="3238500"/>
          <a:ext cx="2184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36" name="Equation" r:id="rId6" imgW="1091880" imgH="431640" progId="Equation.DSMT4">
                  <p:embed/>
                </p:oleObj>
              </mc:Choice>
              <mc:Fallback>
                <p:oleObj name="Equation" r:id="rId6" imgW="1091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238500"/>
                        <a:ext cx="21844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16158"/>
              </p:ext>
            </p:extLst>
          </p:nvPr>
        </p:nvGraphicFramePr>
        <p:xfrm>
          <a:off x="6667500" y="4305300"/>
          <a:ext cx="18034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37" name="Equation" r:id="rId8" imgW="901440" imgH="431640" progId="Equation.DSMT4">
                  <p:embed/>
                </p:oleObj>
              </mc:Choice>
              <mc:Fallback>
                <p:oleObj name="Equation" r:id="rId8" imgW="9014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4305300"/>
                        <a:ext cx="18034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78" b="28944"/>
          <a:stretch/>
        </p:blipFill>
        <p:spPr>
          <a:xfrm>
            <a:off x="-76200" y="1297070"/>
            <a:ext cx="4954434" cy="2208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0" b="30634"/>
          <a:stretch/>
        </p:blipFill>
        <p:spPr>
          <a:xfrm>
            <a:off x="-173763" y="4419600"/>
            <a:ext cx="4898163" cy="18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0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 far we have modeled systems and analyzed their time-response behavior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Specifications may exist based on response to simple inputs</a:t>
            </a:r>
          </a:p>
          <a:p>
            <a:r>
              <a:rPr lang="en-US" sz="2800" dirty="0" smtClean="0"/>
              <a:t>If a system does not have desired response, then it can be modified with control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15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59113" y="3810000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SYSTEM</a:t>
            </a:r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2144713" y="4114800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3"/>
          </p:cNvCxnSpPr>
          <p:nvPr/>
        </p:nvCxnSpPr>
        <p:spPr>
          <a:xfrm>
            <a:off x="4278313" y="4114800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1828800" y="3352800"/>
            <a:ext cx="990600" cy="5334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4724400" y="2819400"/>
            <a:ext cx="2133600" cy="1066800"/>
            <a:chOff x="4953000" y="2631440"/>
            <a:chExt cx="2910840" cy="1178560"/>
          </a:xfrm>
        </p:grpSpPr>
        <p:sp>
          <p:nvSpPr>
            <p:cNvPr id="19" name="Freeform 18"/>
            <p:cNvSpPr/>
            <p:nvPr/>
          </p:nvSpPr>
          <p:spPr>
            <a:xfrm>
              <a:off x="5638800" y="2631440"/>
              <a:ext cx="2225040" cy="1178560"/>
            </a:xfrm>
            <a:custGeom>
              <a:avLst/>
              <a:gdLst>
                <a:gd name="connsiteX0" fmla="*/ 0 w 2225040"/>
                <a:gd name="connsiteY0" fmla="*/ 1178560 h 1178560"/>
                <a:gd name="connsiteX1" fmla="*/ 304800 w 2225040"/>
                <a:gd name="connsiteY1" fmla="*/ 96520 h 1178560"/>
                <a:gd name="connsiteX2" fmla="*/ 746760 w 2225040"/>
                <a:gd name="connsiteY2" fmla="*/ 599440 h 1178560"/>
                <a:gd name="connsiteX3" fmla="*/ 1219200 w 2225040"/>
                <a:gd name="connsiteY3" fmla="*/ 370840 h 1178560"/>
                <a:gd name="connsiteX4" fmla="*/ 1630680 w 2225040"/>
                <a:gd name="connsiteY4" fmla="*/ 477520 h 1178560"/>
                <a:gd name="connsiteX5" fmla="*/ 1965960 w 2225040"/>
                <a:gd name="connsiteY5" fmla="*/ 416560 h 1178560"/>
                <a:gd name="connsiteX6" fmla="*/ 2225040 w 2225040"/>
                <a:gd name="connsiteY6" fmla="*/ 43180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040" h="1178560">
                  <a:moveTo>
                    <a:pt x="0" y="1178560"/>
                  </a:moveTo>
                  <a:cubicBezTo>
                    <a:pt x="90170" y="685800"/>
                    <a:pt x="180340" y="193040"/>
                    <a:pt x="304800" y="96520"/>
                  </a:cubicBezTo>
                  <a:cubicBezTo>
                    <a:pt x="429260" y="0"/>
                    <a:pt x="594360" y="553720"/>
                    <a:pt x="746760" y="599440"/>
                  </a:cubicBezTo>
                  <a:cubicBezTo>
                    <a:pt x="899160" y="645160"/>
                    <a:pt x="1071880" y="391160"/>
                    <a:pt x="1219200" y="370840"/>
                  </a:cubicBezTo>
                  <a:cubicBezTo>
                    <a:pt x="1366520" y="350520"/>
                    <a:pt x="1506220" y="469900"/>
                    <a:pt x="1630680" y="477520"/>
                  </a:cubicBezTo>
                  <a:cubicBezTo>
                    <a:pt x="1755140" y="485140"/>
                    <a:pt x="1866900" y="424180"/>
                    <a:pt x="1965960" y="416560"/>
                  </a:cubicBezTo>
                  <a:cubicBezTo>
                    <a:pt x="2065020" y="408940"/>
                    <a:pt x="2145030" y="420370"/>
                    <a:pt x="2225040" y="43180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4953000" y="3810000"/>
              <a:ext cx="685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779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Open-loop control</a:t>
            </a:r>
          </a:p>
          <a:p>
            <a:pPr>
              <a:buNone/>
            </a:pPr>
            <a:r>
              <a:rPr lang="en-US" sz="2800" dirty="0" smtClean="0"/>
              <a:t>  </a:t>
            </a:r>
            <a:r>
              <a:rPr lang="en-US" sz="2800" u="sng" dirty="0" smtClean="0"/>
              <a:t>(</a:t>
            </a:r>
            <a:r>
              <a:rPr lang="en-US" sz="2800" u="sng" dirty="0" err="1" smtClean="0"/>
              <a:t>feedforward</a:t>
            </a:r>
            <a:r>
              <a:rPr lang="en-US" sz="2800" u="sng" dirty="0" smtClean="0"/>
              <a:t> control)     </a:t>
            </a:r>
            <a:endParaRPr lang="en-US" sz="2800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0" y="4724840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0200" y="4724840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Arrow Connector 11"/>
          <p:cNvCxnSpPr>
            <a:stCxn id="9" idx="3"/>
            <a:endCxn id="17" idx="2"/>
          </p:cNvCxnSpPr>
          <p:nvPr/>
        </p:nvCxnSpPr>
        <p:spPr>
          <a:xfrm>
            <a:off x="3200400" y="5029640"/>
            <a:ext cx="851882" cy="1524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6324600" y="5029640"/>
            <a:ext cx="990600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201" y="463505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R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35757" y="434384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“controller”</a:t>
            </a:r>
          </a:p>
        </p:txBody>
      </p:sp>
      <p:sp>
        <p:nvSpPr>
          <p:cNvPr id="17" name="Flowchart: Summing Junction 16"/>
          <p:cNvSpPr/>
          <p:nvPr/>
        </p:nvSpPr>
        <p:spPr>
          <a:xfrm>
            <a:off x="4052282" y="4953440"/>
            <a:ext cx="155448" cy="155448"/>
          </a:xfrm>
          <a:prstGeom prst="flowChartSummingJunction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Arrow Connector 17"/>
          <p:cNvCxnSpPr>
            <a:stCxn id="17" idx="6"/>
            <a:endCxn id="10" idx="1"/>
          </p:cNvCxnSpPr>
          <p:nvPr/>
        </p:nvCxnSpPr>
        <p:spPr>
          <a:xfrm flipV="1">
            <a:off x="4207730" y="5029640"/>
            <a:ext cx="1202470" cy="1524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7" idx="0"/>
          </p:cNvCxnSpPr>
          <p:nvPr/>
        </p:nvCxnSpPr>
        <p:spPr>
          <a:xfrm rot="16200000" flipH="1">
            <a:off x="3748244" y="4571678"/>
            <a:ext cx="762000" cy="1524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24565" y="373424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59053" y="50127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+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01941" y="46793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+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9989" y="43438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“plant”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3221" y="4648640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U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90998" y="515346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U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)+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10398" y="4620064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Y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914400" y="5031044"/>
            <a:ext cx="1368552" cy="1524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4990" y="5421533"/>
            <a:ext cx="1194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summing </a:t>
            </a:r>
          </a:p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point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3276600" y="5229664"/>
            <a:ext cx="609600" cy="30480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72000" y="1371600"/>
            <a:ext cx="4191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1800" dirty="0" smtClean="0">
                <a:latin typeface="+mn-lt"/>
              </a:rPr>
              <a:t>simple to design (plant inversion)</a:t>
            </a:r>
          </a:p>
          <a:p>
            <a:pPr>
              <a:buFont typeface="Arial" pitchFamily="34" charset="0"/>
              <a:buChar char="•"/>
            </a:pPr>
            <a:endParaRPr lang="en-US" sz="800" dirty="0" smtClean="0">
              <a:latin typeface="+mn-lt"/>
            </a:endParaRPr>
          </a:p>
          <a:p>
            <a:r>
              <a:rPr lang="en-US" sz="1800" dirty="0" smtClean="0">
                <a:latin typeface="+mn-lt"/>
              </a:rPr>
              <a:t>   ignoring </a:t>
            </a:r>
            <a:r>
              <a:rPr lang="en-US" sz="1800" i="1" dirty="0" smtClean="0">
                <a:cs typeface="Times New Roman" pitchFamily="18" charset="0"/>
              </a:rPr>
              <a:t>D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i="1" dirty="0" smtClean="0">
                <a:cs typeface="Times New Roman" pitchFamily="18" charset="0"/>
              </a:rPr>
              <a:t>s</a:t>
            </a:r>
            <a:r>
              <a:rPr lang="en-US" sz="1800" dirty="0" smtClean="0">
                <a:cs typeface="Times New Roman" pitchFamily="18" charset="0"/>
              </a:rPr>
              <a:t>)</a:t>
            </a:r>
            <a:r>
              <a:rPr lang="en-US" sz="1800" dirty="0" smtClean="0">
                <a:latin typeface="+mn-lt"/>
              </a:rPr>
              <a:t>, </a:t>
            </a:r>
            <a:r>
              <a:rPr lang="en-US" sz="1800" i="1" dirty="0" smtClean="0">
                <a:cs typeface="Times New Roman" pitchFamily="18" charset="0"/>
              </a:rPr>
              <a:t>Y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i="1" dirty="0" smtClean="0">
                <a:cs typeface="Times New Roman" pitchFamily="18" charset="0"/>
              </a:rPr>
              <a:t>s</a:t>
            </a:r>
            <a:r>
              <a:rPr lang="en-US" sz="1800" dirty="0" smtClean="0">
                <a:cs typeface="Times New Roman" pitchFamily="18" charset="0"/>
              </a:rPr>
              <a:t>) = </a:t>
            </a:r>
            <a:r>
              <a:rPr lang="en-US" sz="1800" i="1" dirty="0" smtClean="0">
                <a:cs typeface="Times New Roman" pitchFamily="18" charset="0"/>
              </a:rPr>
              <a:t>P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i="1" dirty="0" smtClean="0">
                <a:cs typeface="Times New Roman" pitchFamily="18" charset="0"/>
              </a:rPr>
              <a:t>s</a:t>
            </a:r>
            <a:r>
              <a:rPr lang="en-US" sz="1800" dirty="0" smtClean="0">
                <a:cs typeface="Times New Roman" pitchFamily="18" charset="0"/>
              </a:rPr>
              <a:t>)</a:t>
            </a:r>
            <a:r>
              <a:rPr lang="en-US" sz="1800" i="1" dirty="0" smtClean="0">
                <a:cs typeface="Times New Roman" pitchFamily="18" charset="0"/>
              </a:rPr>
              <a:t>C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i="1" dirty="0" smtClean="0">
                <a:cs typeface="Times New Roman" pitchFamily="18" charset="0"/>
              </a:rPr>
              <a:t>s</a:t>
            </a:r>
            <a:r>
              <a:rPr lang="en-US" sz="1800" dirty="0" smtClean="0">
                <a:cs typeface="Times New Roman" pitchFamily="18" charset="0"/>
              </a:rPr>
              <a:t>)</a:t>
            </a:r>
            <a:r>
              <a:rPr lang="en-US" sz="1800" i="1" dirty="0" smtClean="0">
                <a:cs typeface="Times New Roman" pitchFamily="18" charset="0"/>
              </a:rPr>
              <a:t>R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i="1" dirty="0" smtClean="0">
                <a:cs typeface="Times New Roman" pitchFamily="18" charset="0"/>
              </a:rPr>
              <a:t>s</a:t>
            </a:r>
            <a:r>
              <a:rPr lang="en-US" sz="1800" dirty="0" smtClean="0">
                <a:cs typeface="Times New Roman" pitchFamily="18" charset="0"/>
              </a:rPr>
              <a:t>)</a:t>
            </a:r>
          </a:p>
          <a:p>
            <a:r>
              <a:rPr lang="en-US" sz="800" dirty="0" smtClean="0">
                <a:latin typeface="+mn-lt"/>
              </a:rPr>
              <a:t>   </a:t>
            </a:r>
          </a:p>
          <a:p>
            <a:r>
              <a:rPr lang="en-US" sz="1800" dirty="0" smtClean="0">
                <a:latin typeface="+mn-lt"/>
              </a:rPr>
              <a:t>   therefore, </a:t>
            </a:r>
            <a:r>
              <a:rPr lang="en-US" sz="1800" i="1" dirty="0" smtClean="0">
                <a:cs typeface="Times New Roman" pitchFamily="18" charset="0"/>
              </a:rPr>
              <a:t>C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i="1" dirty="0" smtClean="0">
                <a:cs typeface="Times New Roman" pitchFamily="18" charset="0"/>
              </a:rPr>
              <a:t>s</a:t>
            </a:r>
            <a:r>
              <a:rPr lang="en-US" sz="1800" dirty="0" smtClean="0">
                <a:cs typeface="Times New Roman" pitchFamily="18" charset="0"/>
              </a:rPr>
              <a:t>) = 1/</a:t>
            </a:r>
            <a:r>
              <a:rPr lang="en-US" sz="1800" i="1" dirty="0" smtClean="0">
                <a:cs typeface="Times New Roman" pitchFamily="18" charset="0"/>
              </a:rPr>
              <a:t>P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i="1" dirty="0" smtClean="0">
                <a:cs typeface="Times New Roman" pitchFamily="18" charset="0"/>
              </a:rPr>
              <a:t>s</a:t>
            </a:r>
            <a:r>
              <a:rPr lang="en-US" sz="1800" dirty="0" smtClean="0">
                <a:cs typeface="Times New Roman" pitchFamily="18" charset="0"/>
              </a:rPr>
              <a:t>) </a:t>
            </a:r>
            <a:r>
              <a:rPr lang="en-US" sz="1800" dirty="0" smtClean="0">
                <a:latin typeface="+mn-lt"/>
              </a:rPr>
              <a:t>provides</a:t>
            </a:r>
          </a:p>
          <a:p>
            <a:r>
              <a:rPr lang="en-US" sz="1800" dirty="0" smtClean="0">
                <a:cs typeface="Times New Roman" pitchFamily="18" charset="0"/>
              </a:rPr>
              <a:t>   </a:t>
            </a:r>
            <a:r>
              <a:rPr lang="en-US" sz="1800" i="1" dirty="0" smtClean="0">
                <a:cs typeface="Times New Roman" pitchFamily="18" charset="0"/>
              </a:rPr>
              <a:t>Y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i="1" dirty="0" smtClean="0">
                <a:cs typeface="Times New Roman" pitchFamily="18" charset="0"/>
              </a:rPr>
              <a:t>s</a:t>
            </a:r>
            <a:r>
              <a:rPr lang="en-US" sz="1800" dirty="0" smtClean="0">
                <a:cs typeface="Times New Roman" pitchFamily="18" charset="0"/>
              </a:rPr>
              <a:t>)=</a:t>
            </a:r>
            <a:r>
              <a:rPr lang="en-US" sz="1800" i="1" dirty="0" smtClean="0">
                <a:cs typeface="Times New Roman" pitchFamily="18" charset="0"/>
              </a:rPr>
              <a:t>R</a:t>
            </a:r>
            <a:r>
              <a:rPr lang="en-US" sz="1800" dirty="0" smtClean="0">
                <a:cs typeface="Times New Roman" pitchFamily="18" charset="0"/>
              </a:rPr>
              <a:t>(</a:t>
            </a:r>
            <a:r>
              <a:rPr lang="en-US" sz="1800" i="1" dirty="0" smtClean="0">
                <a:cs typeface="Times New Roman" pitchFamily="18" charset="0"/>
              </a:rPr>
              <a:t>s</a:t>
            </a:r>
            <a:r>
              <a:rPr lang="en-US" sz="1800" dirty="0" smtClean="0">
                <a:cs typeface="Times New Roman" pitchFamily="18" charset="0"/>
              </a:rPr>
              <a:t>)</a:t>
            </a:r>
          </a:p>
          <a:p>
            <a:endParaRPr lang="en-US" sz="800" dirty="0" smtClean="0">
              <a:latin typeface="+mn-lt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n-lt"/>
                <a:cs typeface="Times New Roman" pitchFamily="18" charset="0"/>
              </a:rPr>
              <a:t> cheap (no sensor needed)</a:t>
            </a:r>
            <a:r>
              <a:rPr lang="en-US" sz="1800" dirty="0" smtClean="0">
                <a:latin typeface="+mn-lt"/>
              </a:rPr>
              <a:t>	</a:t>
            </a:r>
          </a:p>
          <a:p>
            <a:pPr>
              <a:buFont typeface="Arial" pitchFamily="34" charset="0"/>
              <a:buChar char="•"/>
            </a:pPr>
            <a:endParaRPr lang="en-US" sz="8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 not robust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75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Closed-loop control</a:t>
            </a:r>
          </a:p>
          <a:p>
            <a:pPr>
              <a:buNone/>
            </a:pPr>
            <a:r>
              <a:rPr lang="en-US" sz="2800" dirty="0" smtClean="0"/>
              <a:t>     </a:t>
            </a:r>
            <a:r>
              <a:rPr lang="en-US" sz="2800" u="sng" dirty="0" smtClean="0"/>
              <a:t>(feedback control)     </a:t>
            </a:r>
            <a:endParaRPr lang="en-US" sz="2800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4724400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4724400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7" idx="3"/>
            <a:endCxn id="13" idx="2"/>
          </p:cNvCxnSpPr>
          <p:nvPr/>
        </p:nvCxnSpPr>
        <p:spPr>
          <a:xfrm>
            <a:off x="3200400" y="5029200"/>
            <a:ext cx="851882" cy="1524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6324600" y="5029200"/>
            <a:ext cx="990600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012" y="444274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R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35757" y="4343400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“controller”</a:t>
            </a:r>
          </a:p>
        </p:txBody>
      </p:sp>
      <p:sp>
        <p:nvSpPr>
          <p:cNvPr id="13" name="Flowchart: Summing Junction 12"/>
          <p:cNvSpPr/>
          <p:nvPr/>
        </p:nvSpPr>
        <p:spPr>
          <a:xfrm>
            <a:off x="4052282" y="4953000"/>
            <a:ext cx="155448" cy="155448"/>
          </a:xfrm>
          <a:prstGeom prst="flowChartSummingJunction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4" name="Straight Arrow Connector 13"/>
          <p:cNvCxnSpPr>
            <a:stCxn id="13" idx="6"/>
            <a:endCxn id="8" idx="1"/>
          </p:cNvCxnSpPr>
          <p:nvPr/>
        </p:nvCxnSpPr>
        <p:spPr>
          <a:xfrm flipV="1">
            <a:off x="4207730" y="5029200"/>
            <a:ext cx="1202470" cy="1524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3" idx="0"/>
          </p:cNvCxnSpPr>
          <p:nvPr/>
        </p:nvCxnSpPr>
        <p:spPr>
          <a:xfrm rot="16200000" flipH="1">
            <a:off x="3748244" y="4571238"/>
            <a:ext cx="762000" cy="1524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24565" y="3733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01941" y="46789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+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89989" y="434340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“plant”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13221" y="4648200"/>
            <a:ext cx="59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U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10398" y="4619624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Y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28" idx="6"/>
          </p:cNvCxnSpPr>
          <p:nvPr/>
        </p:nvCxnSpPr>
        <p:spPr>
          <a:xfrm>
            <a:off x="1314688" y="5032128"/>
            <a:ext cx="968264" cy="64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58792" y="5381624"/>
            <a:ext cx="1269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branching </a:t>
            </a:r>
          </a:p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point</a:t>
            </a:r>
            <a:endParaRPr lang="en-US" sz="18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16200000" flipV="1">
            <a:off x="6705600" y="5076824"/>
            <a:ext cx="457200" cy="457200"/>
          </a:xfrm>
          <a:prstGeom prst="straightConnector1">
            <a:avLst/>
          </a:prstGeom>
          <a:ln w="19050"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447800"/>
            <a:ext cx="4191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 more robust</a:t>
            </a:r>
          </a:p>
          <a:p>
            <a:pPr>
              <a:buFont typeface="Arial" pitchFamily="34" charset="0"/>
              <a:buChar char="•"/>
            </a:pPr>
            <a:endParaRPr lang="en-US" sz="7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 more complicated/expensive</a:t>
            </a:r>
          </a:p>
          <a:p>
            <a:pPr>
              <a:buFont typeface="Arial" pitchFamily="34" charset="0"/>
              <a:buChar char="•"/>
            </a:pPr>
            <a:endParaRPr lang="en-US" sz="7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 can cause a stable system to</a:t>
            </a:r>
          </a:p>
          <a:p>
            <a:r>
              <a:rPr lang="en-US" sz="1800" dirty="0" smtClean="0">
                <a:latin typeface="+mn-lt"/>
              </a:rPr>
              <a:t>  become unstable</a:t>
            </a:r>
          </a:p>
          <a:p>
            <a:endParaRPr lang="en-US" sz="700" dirty="0" smtClean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+mn-lt"/>
              </a:rPr>
              <a:t> response can be slower</a:t>
            </a:r>
            <a:r>
              <a:rPr lang="en-US" sz="2000" dirty="0" smtClean="0"/>
              <a:t>	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859053" y="501229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+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28" name="Flowchart: Summing Junction 27"/>
          <p:cNvSpPr/>
          <p:nvPr/>
        </p:nvSpPr>
        <p:spPr>
          <a:xfrm>
            <a:off x="1159240" y="4954404"/>
            <a:ext cx="155448" cy="155448"/>
          </a:xfrm>
          <a:prstGeom prst="flowChartSummingJunction">
            <a:avLst/>
          </a:prstGeom>
          <a:solidFill>
            <a:schemeClr val="accent4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84750" y="5045256"/>
            <a:ext cx="758952" cy="1588"/>
          </a:xfrm>
          <a:prstGeom prst="straightConnector1">
            <a:avLst/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8" idx="3"/>
            <a:endCxn id="28" idx="4"/>
          </p:cNvCxnSpPr>
          <p:nvPr/>
        </p:nvCxnSpPr>
        <p:spPr>
          <a:xfrm flipH="1">
            <a:off x="1236964" y="5029200"/>
            <a:ext cx="5087636" cy="80652"/>
          </a:xfrm>
          <a:prstGeom prst="bentConnector4">
            <a:avLst>
              <a:gd name="adj1" fmla="val -4493"/>
              <a:gd name="adj2" fmla="val 1479154"/>
            </a:avLst>
          </a:prstGeom>
          <a:ln>
            <a:solidFill>
              <a:schemeClr val="bg1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220802" y="4314824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E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=</a:t>
            </a:r>
          </a:p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R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)-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Y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02377" y="4619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+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7384" y="5076824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-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95398" y="5457824"/>
            <a:ext cx="55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Y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18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18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1800" baseline="-250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895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7620000" cy="4800600"/>
          </a:xfrm>
        </p:spPr>
        <p:txBody>
          <a:bodyPr/>
          <a:lstStyle/>
          <a:p>
            <a:r>
              <a:rPr lang="en-US" sz="2800" dirty="0" smtClean="0"/>
              <a:t>Goal is to generate a transfer function from any given input to any given output of a block diagram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15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0" y="2971800"/>
            <a:ext cx="3124200" cy="2209800"/>
          </a:xfrm>
          <a:prstGeom prst="rect">
            <a:avLst/>
          </a:prstGeom>
          <a:noFill/>
          <a:ln w="952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" t="5352" r="8689" b="31446"/>
          <a:stretch/>
        </p:blipFill>
        <p:spPr>
          <a:xfrm>
            <a:off x="1828800" y="2461846"/>
            <a:ext cx="4974103" cy="28694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t="26169" r="20427" b="41979"/>
          <a:stretch/>
        </p:blipFill>
        <p:spPr>
          <a:xfrm>
            <a:off x="2355165" y="5134221"/>
            <a:ext cx="4198035" cy="14951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07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01231" y="4567535"/>
            <a:ext cx="88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GE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558135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Block Diagram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Approach #1: Algebra</a:t>
            </a:r>
          </a:p>
          <a:p>
            <a:pPr lvl="1"/>
            <a:r>
              <a:rPr lang="en-US" sz="2400" dirty="0" smtClean="0"/>
              <a:t>Define a variable after each summing point</a:t>
            </a:r>
          </a:p>
          <a:p>
            <a:pPr lvl="1"/>
            <a:r>
              <a:rPr lang="en-US" sz="2400" dirty="0" smtClean="0"/>
              <a:t>Write equations and simplify</a:t>
            </a:r>
            <a:endParaRPr lang="en-US" sz="2400" dirty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304800" y="3286125"/>
          <a:ext cx="335438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0" name="Equation" r:id="rId4" imgW="1473120" imgH="431640" progId="Equation.DSMT4">
                  <p:embed/>
                </p:oleObj>
              </mc:Choice>
              <mc:Fallback>
                <p:oleObj name="Equation" r:id="rId4" imgW="1473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86125"/>
                        <a:ext cx="3354387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Brace 10"/>
          <p:cNvSpPr/>
          <p:nvPr/>
        </p:nvSpPr>
        <p:spPr>
          <a:xfrm>
            <a:off x="3657600" y="3124200"/>
            <a:ext cx="152400" cy="11430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3962400" y="3657600"/>
            <a:ext cx="12954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27731" y="2902803"/>
            <a:ext cx="1309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eliminate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 </a:t>
            </a:r>
          </a:p>
          <a:p>
            <a:pPr algn="ctr"/>
            <a:r>
              <a:rPr lang="en-US" sz="20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E</a:t>
            </a: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(</a:t>
            </a:r>
            <a:r>
              <a:rPr lang="en-US" sz="2000" i="1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cs typeface="Times New Roman" pitchFamily="18" charset="0"/>
              </a:rPr>
              <a:t>)</a:t>
            </a:r>
            <a:endParaRPr lang="en-US" sz="2400" dirty="0">
              <a:solidFill>
                <a:schemeClr val="bg1">
                  <a:lumMod val="10000"/>
                </a:schemeClr>
              </a:solidFill>
              <a:cs typeface="Times New Roman" pitchFamily="18" charset="0"/>
            </a:endParaRP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334000" y="3351213"/>
          <a:ext cx="3733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1" name="Equation" r:id="rId6" imgW="1866600" imgH="253800" progId="Equation.DSMT4">
                  <p:embed/>
                </p:oleObj>
              </mc:Choice>
              <mc:Fallback>
                <p:oleObj name="Equation" r:id="rId6" imgW="1866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351213"/>
                        <a:ext cx="37338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904007"/>
              </p:ext>
            </p:extLst>
          </p:nvPr>
        </p:nvGraphicFramePr>
        <p:xfrm>
          <a:off x="5257800" y="4343400"/>
          <a:ext cx="3810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2" name="Equation" r:id="rId8" imgW="1904760" imgH="203040" progId="Equation.DSMT4">
                  <p:embed/>
                </p:oleObj>
              </mc:Choice>
              <mc:Fallback>
                <p:oleObj name="Equation" r:id="rId8" imgW="1904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343400"/>
                        <a:ext cx="3810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920765"/>
              </p:ext>
            </p:extLst>
          </p:nvPr>
        </p:nvGraphicFramePr>
        <p:xfrm>
          <a:off x="5930900" y="5119688"/>
          <a:ext cx="2616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3" name="Equation" r:id="rId10" imgW="1307880" imgH="419040" progId="Equation.DSMT4">
                  <p:embed/>
                </p:oleObj>
              </mc:Choice>
              <mc:Fallback>
                <p:oleObj name="Equation" r:id="rId10" imgW="1307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5119688"/>
                        <a:ext cx="2616200" cy="83502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724483"/>
              </p:ext>
            </p:extLst>
          </p:nvPr>
        </p:nvGraphicFramePr>
        <p:xfrm>
          <a:off x="5562600" y="3886200"/>
          <a:ext cx="3454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4" name="Equation" r:id="rId12" imgW="1726920" imgH="203040" progId="Equation.DSMT4">
                  <p:embed/>
                </p:oleObj>
              </mc:Choice>
              <mc:Fallback>
                <p:oleObj name="Equation" r:id="rId12" imgW="1726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886200"/>
                        <a:ext cx="3454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2" t="5352" r="8689" b="31446"/>
          <a:stretch/>
        </p:blipFill>
        <p:spPr>
          <a:xfrm>
            <a:off x="124264" y="4004604"/>
            <a:ext cx="4741416" cy="27352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600200" y="45675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endParaRPr lang="en-US" sz="24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865679" y="5372217"/>
            <a:ext cx="730951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3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 animBg="1"/>
      <p:bldP spid="13" grpId="0"/>
      <p:bldP spid="20" grpId="0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Block Diagram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sz="2800" u="sng" dirty="0" smtClean="0"/>
              <a:t>Approach #2: Block diagram manipulation</a:t>
            </a:r>
          </a:p>
          <a:p>
            <a:pPr lvl="1"/>
            <a:r>
              <a:rPr lang="en-US" sz="2800" dirty="0" smtClean="0"/>
              <a:t>Memorize rules for standard arrangements </a:t>
            </a:r>
          </a:p>
          <a:p>
            <a:r>
              <a:rPr lang="en-US" sz="2800" dirty="0" smtClean="0"/>
              <a:t>Rule 1: Negative feedback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Rule 2: Positive feedback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>
            <a:off x="4724400" y="42672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9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1052"/>
              </p:ext>
            </p:extLst>
          </p:nvPr>
        </p:nvGraphicFramePr>
        <p:xfrm>
          <a:off x="6684285" y="2928088"/>
          <a:ext cx="12192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8" name="Equation" r:id="rId4" imgW="609480" imgH="419040" progId="Equation.DSMT4">
                  <p:embed/>
                </p:oleObj>
              </mc:Choice>
              <mc:Fallback>
                <p:oleObj name="Equation" r:id="rId4" imgW="6094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4285" y="2928088"/>
                        <a:ext cx="12192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5029200" y="5489575"/>
          <a:ext cx="1524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59" name="Equation" r:id="rId6" imgW="761760" imgH="457200" progId="Equation.DSMT4">
                  <p:embed/>
                </p:oleObj>
              </mc:Choice>
              <mc:Fallback>
                <p:oleObj name="Equation" r:id="rId6" imgW="761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9575"/>
                        <a:ext cx="1524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t="17481" r="7110" b="32353"/>
          <a:stretch/>
        </p:blipFill>
        <p:spPr>
          <a:xfrm>
            <a:off x="152400" y="3345601"/>
            <a:ext cx="4602480" cy="218434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90600" y="3505200"/>
            <a:ext cx="2895600" cy="1954403"/>
          </a:xfrm>
          <a:prstGeom prst="rect">
            <a:avLst/>
          </a:prstGeom>
          <a:noFill/>
          <a:ln w="952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9" t="29548" r="20723" b="40769"/>
          <a:stretch/>
        </p:blipFill>
        <p:spPr>
          <a:xfrm>
            <a:off x="5562600" y="3886200"/>
            <a:ext cx="3462571" cy="117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dirty="0" smtClean="0"/>
              <a:t>Block Diagram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Rule 3: Series</a:t>
            </a:r>
          </a:p>
          <a:p>
            <a:pPr marL="114300" indent="0">
              <a:buNone/>
            </a:pP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800" dirty="0" smtClean="0"/>
          </a:p>
          <a:p>
            <a:r>
              <a:rPr lang="en-US" sz="2800" dirty="0" smtClean="0"/>
              <a:t>Rule 4: Parallel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800600" y="28194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800600" y="5181600"/>
            <a:ext cx="609600" cy="381000"/>
          </a:xfrm>
          <a:prstGeom prst="rightArrow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14800" y="2286000"/>
            <a:ext cx="1231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=AG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5573" y="22860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71800" y="43434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0" y="60198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87631" y="457200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=AG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+AG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6" t="34352" r="14568" b="39804"/>
          <a:stretch/>
        </p:blipFill>
        <p:spPr>
          <a:xfrm>
            <a:off x="152400" y="2391468"/>
            <a:ext cx="4212636" cy="10844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7" t="19171" r="9534" b="34314"/>
          <a:stretch/>
        </p:blipFill>
        <p:spPr>
          <a:xfrm>
            <a:off x="114887" y="4425837"/>
            <a:ext cx="4457114" cy="1974963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96618" y="2216037"/>
            <a:ext cx="3124200" cy="1365363"/>
          </a:xfrm>
          <a:prstGeom prst="rect">
            <a:avLst/>
          </a:prstGeom>
          <a:noFill/>
          <a:ln w="952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2286" y="4343400"/>
            <a:ext cx="3124200" cy="2209800"/>
          </a:xfrm>
          <a:prstGeom prst="rect">
            <a:avLst/>
          </a:prstGeom>
          <a:noFill/>
          <a:ln w="9525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0" t="34352" r="10280" b="42217"/>
          <a:stretch/>
        </p:blipFill>
        <p:spPr>
          <a:xfrm>
            <a:off x="5432474" y="4992364"/>
            <a:ext cx="3846342" cy="9512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5" t="32202" r="13101" b="40769"/>
          <a:stretch/>
        </p:blipFill>
        <p:spPr>
          <a:xfrm>
            <a:off x="5562748" y="2438400"/>
            <a:ext cx="3657452" cy="113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2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/>
      <p:bldP spid="18" grpId="0"/>
      <p:bldP spid="21" grpId="0"/>
      <p:bldP spid="22" grpId="0"/>
      <p:bldP spid="23" grpId="0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DC motor torque control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80052" y="357247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342900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84652" y="357247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θ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73380" y="3317105"/>
            <a:ext cx="261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84452" y="35724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3400" y="35007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71800" y="471993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47585" y="2782669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electrical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dynamics</a:t>
            </a:r>
            <a:endParaRPr lang="en-US" sz="1800" baseline="-25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50134" y="2819400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mechanical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dynamics</a:t>
            </a:r>
            <a:endParaRPr lang="en-US" sz="1800" baseline="-25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71600" y="228600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n-lt"/>
                <a:cs typeface="Times New Roman" pitchFamily="18" charset="0"/>
              </a:rPr>
              <a:t>controller</a:t>
            </a:r>
            <a:endParaRPr lang="en-US" sz="1800" baseline="-25000" dirty="0">
              <a:solidFill>
                <a:schemeClr val="tx1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3505200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a,des</a:t>
            </a:r>
            <a:endParaRPr lang="en-US" sz="2400" i="1" baseline="-2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0600" y="2667000"/>
            <a:ext cx="1583357" cy="19050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24400" y="3581400"/>
            <a:ext cx="2514600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92" b="26432"/>
          <a:stretch/>
        </p:blipFill>
        <p:spPr>
          <a:xfrm>
            <a:off x="-152400" y="2486337"/>
            <a:ext cx="9677400" cy="32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9386</TotalTime>
  <Words>448</Words>
  <Application>Microsoft Office PowerPoint</Application>
  <PresentationFormat>On-screen Show (4:3)</PresentationFormat>
  <Paragraphs>179</Paragraphs>
  <Slides>15</Slides>
  <Notes>15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UDM_Theme (2)</vt:lpstr>
      <vt:lpstr>UDM Theme</vt:lpstr>
      <vt:lpstr>Equation</vt:lpstr>
      <vt:lpstr>Lecture 15:  Introduction to Control </vt:lpstr>
      <vt:lpstr>Introduction to Control</vt:lpstr>
      <vt:lpstr>Introduction to Control</vt:lpstr>
      <vt:lpstr>Introduction to Control</vt:lpstr>
      <vt:lpstr>Block Diagram Reduction</vt:lpstr>
      <vt:lpstr>Block Diagram Reduction</vt:lpstr>
      <vt:lpstr>Block Diagram Reduction</vt:lpstr>
      <vt:lpstr>Block Diagram Reduction</vt:lpstr>
      <vt:lpstr>Example</vt:lpstr>
      <vt:lpstr>PowerPoint Presentation</vt:lpstr>
      <vt:lpstr>PowerPoint Presentation</vt:lpstr>
      <vt:lpstr>PowerPoint Presentation</vt:lpstr>
      <vt:lpstr>Total Response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173</cp:revision>
  <dcterms:created xsi:type="dcterms:W3CDTF">2012-12-20T22:15:23Z</dcterms:created>
  <dcterms:modified xsi:type="dcterms:W3CDTF">2014-10-24T22:11:24Z</dcterms:modified>
</cp:coreProperties>
</file>