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5"/>
  </p:notes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22" r:id="rId12"/>
    <p:sldId id="321" r:id="rId13"/>
    <p:sldId id="323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50" d="100"/>
          <a:sy n="50" d="100"/>
        </p:scale>
        <p:origin x="-9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buFontTx/>
              <a:buChar char="-"/>
              <a:defRPr/>
            </a:pPr>
            <a:r>
              <a:rPr lang="en-US" dirty="0" smtClean="0"/>
              <a:t>TRANSLATIONAL EXAMPLE (MULTI-BODY ¼ CAR SUSPENSION with damping) Ogata Figure 5-17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Mass spring</a:t>
            </a:r>
            <a:r>
              <a:rPr lang="en-US" baseline="0" dirty="0" smtClean="0"/>
              <a:t> damper systems are very common … useful because they are easy to visualize … will be useful even when we talk about circuits and motors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what everything represents … model tire has having stiffness and damping even though it isn’t a spring or dashpot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choose coordinates and orientation, state assumptions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 defTabSz="931814">
              <a:buFontTx/>
              <a:buChar char="-"/>
              <a:defRPr/>
            </a:pPr>
            <a:r>
              <a:rPr lang="en-US" dirty="0" smtClean="0"/>
              <a:t>SHOW WORK HERE … DO ON BOARD. JUST LEAVE SPACE FOR STUDENTS HERE.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Draw free body diagrams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Explain</a:t>
            </a:r>
            <a:r>
              <a:rPr lang="en-US" baseline="0" dirty="0" smtClean="0"/>
              <a:t> why gravity isn’t included</a:t>
            </a:r>
          </a:p>
          <a:p>
            <a:pPr>
              <a:buFontTx/>
              <a:buChar char="-"/>
            </a:pPr>
            <a:r>
              <a:rPr lang="en-US" baseline="0" dirty="0" smtClean="0"/>
              <a:t> Sum forces</a:t>
            </a:r>
          </a:p>
          <a:p>
            <a:pPr>
              <a:buFontTx/>
              <a:buChar char="-"/>
            </a:pPr>
            <a:r>
              <a:rPr lang="en-US" baseline="0" dirty="0" smtClean="0"/>
              <a:t> Double check (signs) … once you solve can get a better idea if this is reasonable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</a:t>
            </a:r>
            <a:r>
              <a:rPr lang="en-US" baseline="0" dirty="0" smtClean="0"/>
              <a:t> we have been speaking about differential equation models and how to solve them with the Laplace transform … these diff </a:t>
            </a:r>
            <a:r>
              <a:rPr lang="en-US" baseline="0" dirty="0" err="1" smtClean="0"/>
              <a:t>eqs</a:t>
            </a:r>
            <a:r>
              <a:rPr lang="en-US" baseline="0" dirty="0" smtClean="0"/>
              <a:t> represent real physical systems and today we talk about that some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Things besides springs add stiffness and things besides dampers add damping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springs are really nonlinear, but for</a:t>
            </a:r>
            <a:r>
              <a:rPr lang="en-US" baseline="0" dirty="0" smtClean="0"/>
              <a:t> a small enough region, often a linear model is a good approximation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drive shaft … modulus of elasticity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4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10" Type="http://schemas.openxmlformats.org/officeDocument/2006/relationships/image" Target="../media/image13.gi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11" Type="http://schemas.openxmlformats.org/officeDocument/2006/relationships/image" Target="../media/image19.wmf"/><Relationship Id="rId5" Type="http://schemas.openxmlformats.org/officeDocument/2006/relationships/image" Target="../media/image23.jpe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r>
              <a:rPr lang="en-US" sz="4400" dirty="0" smtClean="0"/>
              <a:t>Lecture 4: </a:t>
            </a:r>
            <a:br>
              <a:rPr lang="en-US" sz="4400" dirty="0" smtClean="0"/>
            </a:br>
            <a:r>
              <a:rPr lang="en-US" sz="4400" dirty="0" smtClean="0"/>
              <a:t>Modeling Mechanical Systems </a:t>
            </a:r>
            <a:r>
              <a:rPr lang="en-US" sz="5400" dirty="0" smtClean="0"/>
              <a:t> 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848600" cy="4800600"/>
          </a:xfrm>
        </p:spPr>
        <p:txBody>
          <a:bodyPr>
            <a:normAutofit/>
          </a:bodyPr>
          <a:lstStyle/>
          <a:p>
            <a:endParaRPr lang="en-US" sz="1100" dirty="0" smtClean="0"/>
          </a:p>
          <a:p>
            <a:pPr indent="0" algn="ctr">
              <a:buNone/>
            </a:pPr>
            <a:r>
              <a:rPr lang="en-US" sz="2800" dirty="0" smtClean="0"/>
              <a:t>determine the differential equations that model the behavior of a mechanical system</a:t>
            </a:r>
          </a:p>
          <a:p>
            <a:pPr indent="0">
              <a:buNone/>
            </a:pPr>
            <a:endParaRPr lang="en-US" sz="28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Elements making up a mechanical system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Modeling examples</a:t>
            </a:r>
          </a:p>
          <a:p>
            <a:pPr marL="1154430" lvl="1" indent="-514350"/>
            <a:r>
              <a:rPr lang="en-US" sz="2600" dirty="0" smtClean="0"/>
              <a:t>Translational examples</a:t>
            </a:r>
          </a:p>
          <a:p>
            <a:pPr marL="1154430" lvl="1" indent="-514350"/>
            <a:r>
              <a:rPr lang="en-US" sz="2600" dirty="0" smtClean="0"/>
              <a:t>Rotational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4" name="Picture 3" descr="suspension.gif"/>
          <p:cNvPicPr>
            <a:picLocks noChangeAspect="1"/>
          </p:cNvPicPr>
          <p:nvPr/>
        </p:nvPicPr>
        <p:blipFill>
          <a:blip r:embed="rId3" cstate="print"/>
          <a:srcRect l="28431" t="6667" r="16928" b="16667"/>
          <a:stretch>
            <a:fillRect/>
          </a:stretch>
        </p:blipFill>
        <p:spPr>
          <a:xfrm>
            <a:off x="381000" y="1524000"/>
            <a:ext cx="239201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pic>
        <p:nvPicPr>
          <p:cNvPr id="6" name="Picture 5" descr="pedal.gif"/>
          <p:cNvPicPr>
            <a:picLocks noChangeAspect="1"/>
          </p:cNvPicPr>
          <p:nvPr/>
        </p:nvPicPr>
        <p:blipFill>
          <a:blip r:embed="rId3" cstate="print"/>
          <a:srcRect l="4545" t="29085" r="10606" b="17320"/>
          <a:stretch>
            <a:fillRect/>
          </a:stretch>
        </p:blipFill>
        <p:spPr>
          <a:xfrm>
            <a:off x="304800" y="2057400"/>
            <a:ext cx="4945566" cy="241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166" y="47244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linear spring, light rod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166" y="504831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in static equilibrium at </a:t>
            </a:r>
            <a:r>
              <a:rPr lang="el-GR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θ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= 0 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166" y="5410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→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assume small deflection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337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Modeling 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4837"/>
            <a:ext cx="41148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800" dirty="0" smtClean="0"/>
              <a:t>Mechanical systems consist of three basic types of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Inertia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Spring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Damper elements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7" name="Picture 6" descr="mass_spring_damper3.gif"/>
          <p:cNvPicPr>
            <a:picLocks noChangeAspect="1"/>
          </p:cNvPicPr>
          <p:nvPr/>
        </p:nvPicPr>
        <p:blipFill>
          <a:blip r:embed="rId3" cstate="print"/>
          <a:srcRect l="6933" t="8403" r="2941" b="43277"/>
          <a:stretch>
            <a:fillRect/>
          </a:stretch>
        </p:blipFill>
        <p:spPr>
          <a:xfrm>
            <a:off x="4038600" y="5029200"/>
            <a:ext cx="4306957" cy="1524000"/>
          </a:xfrm>
          <a:prstGeom prst="rect">
            <a:avLst/>
          </a:prstGeom>
        </p:spPr>
      </p:pic>
      <p:pic>
        <p:nvPicPr>
          <p:cNvPr id="8" name="Picture 7" descr="mass_spring_damper4.gif"/>
          <p:cNvPicPr>
            <a:picLocks noChangeAspect="1"/>
          </p:cNvPicPr>
          <p:nvPr/>
        </p:nvPicPr>
        <p:blipFill>
          <a:blip r:embed="rId4" cstate="print"/>
          <a:srcRect l="6111" t="12963" r="26667" b="38889"/>
          <a:stretch>
            <a:fillRect/>
          </a:stretch>
        </p:blipFill>
        <p:spPr>
          <a:xfrm>
            <a:off x="4343400" y="2819400"/>
            <a:ext cx="3352800" cy="15849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Examples: mass, moment of inertia</a:t>
            </a:r>
          </a:p>
          <a:p>
            <a:r>
              <a:rPr lang="en-US" sz="2800" dirty="0" smtClean="0"/>
              <a:t>Each inertia element with independent motion needs its own differential equation (Newton’s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Law, Euler’s 2</a:t>
            </a:r>
            <a:r>
              <a:rPr lang="en-US" sz="2800" baseline="30000" dirty="0" smtClean="0"/>
              <a:t>nd </a:t>
            </a:r>
            <a:r>
              <a:rPr lang="en-US" sz="2800" dirty="0" smtClean="0"/>
              <a:t>law)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Inertia elements store kinetic energy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484313" y="3627438"/>
          <a:ext cx="21986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627438"/>
                        <a:ext cx="2198687" cy="7921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421187" y="3627438"/>
          <a:ext cx="2360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Equation" r:id="rId6" imgW="736560" imgH="253800" progId="Equation.DSMT4">
                  <p:embed/>
                </p:oleObj>
              </mc:Choice>
              <mc:Fallback>
                <p:oleObj name="Equation" r:id="rId6" imgW="7365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7" y="3627438"/>
                        <a:ext cx="2360613" cy="7921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228725" y="5138737"/>
          <a:ext cx="57816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Equation" r:id="rId8" imgW="1803240" imgH="393480" progId="Equation.DSMT4">
                  <p:embed/>
                </p:oleObj>
              </mc:Choice>
              <mc:Fallback>
                <p:oleObj name="Equation" r:id="rId8" imgW="18032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138737"/>
                        <a:ext cx="57816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Force (torque) is generated to resist deflection</a:t>
            </a:r>
          </a:p>
          <a:p>
            <a:r>
              <a:rPr lang="en-US" sz="3200" dirty="0" smtClean="0"/>
              <a:t>Examples: translational and rotational springs, even a steel rod has stiffness</a:t>
            </a:r>
          </a:p>
          <a:p>
            <a:r>
              <a:rPr lang="en-US" sz="3200" dirty="0" smtClean="0"/>
              <a:t>Spring elements store potential energy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371600" y="4419600"/>
          <a:ext cx="54959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8"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4959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 linear translational spring: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For a linear </a:t>
            </a:r>
            <a:r>
              <a:rPr lang="en-US" sz="2800" dirty="0" err="1" smtClean="0"/>
              <a:t>torsional</a:t>
            </a:r>
            <a:r>
              <a:rPr lang="en-US" sz="2800" dirty="0" smtClean="0"/>
              <a:t> spring: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5181600" y="4648200"/>
          <a:ext cx="2657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6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26574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5715000" y="1584016"/>
          <a:ext cx="2695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7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84016"/>
                        <a:ext cx="26955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spring force.jpg"/>
          <p:cNvPicPr>
            <a:picLocks noChangeAspect="1"/>
          </p:cNvPicPr>
          <p:nvPr/>
        </p:nvPicPr>
        <p:blipFill>
          <a:blip r:embed="rId8" cstate="print"/>
          <a:srcRect l="14815" t="6250" r="22222" b="20833"/>
          <a:stretch>
            <a:fillRect/>
          </a:stretch>
        </p:blipFill>
        <p:spPr>
          <a:xfrm>
            <a:off x="5791200" y="2362200"/>
            <a:ext cx="1981200" cy="203947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16" name="Picture 15" descr="rot_spring.gif"/>
          <p:cNvPicPr>
            <a:picLocks noChangeAspect="1"/>
          </p:cNvPicPr>
          <p:nvPr/>
        </p:nvPicPr>
        <p:blipFill>
          <a:blip r:embed="rId9" cstate="print"/>
          <a:srcRect l="25758" t="31699" r="24747" b="26265"/>
          <a:stretch>
            <a:fillRect/>
          </a:stretch>
        </p:blipFill>
        <p:spPr>
          <a:xfrm>
            <a:off x="2590800" y="5181600"/>
            <a:ext cx="2895600" cy="1900336"/>
          </a:xfrm>
          <a:prstGeom prst="rect">
            <a:avLst/>
          </a:prstGeom>
        </p:spPr>
      </p:pic>
      <p:pic>
        <p:nvPicPr>
          <p:cNvPr id="17" name="Picture 16" descr="spring.gif"/>
          <p:cNvPicPr>
            <a:picLocks noChangeAspect="1"/>
          </p:cNvPicPr>
          <p:nvPr/>
        </p:nvPicPr>
        <p:blipFill>
          <a:blip r:embed="rId10" cstate="print"/>
          <a:srcRect l="4545" t="22549" r="14647" b="27778"/>
          <a:stretch>
            <a:fillRect/>
          </a:stretch>
        </p:blipFill>
        <p:spPr>
          <a:xfrm>
            <a:off x="284747" y="2133600"/>
            <a:ext cx="4973053" cy="2362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Force is generated to resist motion</a:t>
            </a:r>
          </a:p>
          <a:p>
            <a:r>
              <a:rPr lang="en-US" sz="2800" dirty="0" smtClean="0"/>
              <a:t>Examples: dashpots, friction, wind drag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Damper elements dissipate energy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5143500" y="2819400"/>
          <a:ext cx="26193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0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819400"/>
                        <a:ext cx="2619375" cy="7127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123950" y="2819400"/>
          <a:ext cx="26574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1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19400"/>
                        <a:ext cx="2657475" cy="6746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rot_damper.gif"/>
          <p:cNvPicPr>
            <a:picLocks noChangeAspect="1"/>
          </p:cNvPicPr>
          <p:nvPr/>
        </p:nvPicPr>
        <p:blipFill>
          <a:blip r:embed="rId8" cstate="print"/>
          <a:srcRect l="27778" t="29085" r="25757" b="31699"/>
          <a:stretch>
            <a:fillRect/>
          </a:stretch>
        </p:blipFill>
        <p:spPr>
          <a:xfrm>
            <a:off x="4724400" y="3601278"/>
            <a:ext cx="3124200" cy="2037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t="28052" r="14238" b="35974"/>
          <a:stretch/>
        </p:blipFill>
        <p:spPr>
          <a:xfrm>
            <a:off x="84161" y="3525078"/>
            <a:ext cx="4716439" cy="18949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32965"/>
            <a:ext cx="2322513" cy="1907503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Damper Elements</a:t>
            </a:r>
            <a:endParaRPr lang="en-US" dirty="0"/>
          </a:p>
        </p:txBody>
      </p:sp>
      <p:pic>
        <p:nvPicPr>
          <p:cNvPr id="7" name="Content Placeholder 6" descr="drag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 l="14815" t="16667" r="22222" b="31250"/>
          <a:stretch>
            <a:fillRect/>
          </a:stretch>
        </p:blipFill>
        <p:spPr>
          <a:xfrm>
            <a:off x="5536049" y="2590800"/>
            <a:ext cx="2590800" cy="1905000"/>
          </a:xfr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8" name="Picture 7" descr="coulomb.jpg"/>
          <p:cNvPicPr>
            <a:picLocks noChangeAspect="1"/>
          </p:cNvPicPr>
          <p:nvPr/>
        </p:nvPicPr>
        <p:blipFill>
          <a:blip r:embed="rId6" cstate="print"/>
          <a:srcRect l="16667" t="16667" r="22222" b="31250"/>
          <a:stretch>
            <a:fillRect/>
          </a:stretch>
        </p:blipFill>
        <p:spPr>
          <a:xfrm>
            <a:off x="2792849" y="2590800"/>
            <a:ext cx="2514600" cy="19050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4926449" y="3581400"/>
          <a:ext cx="2492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6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449" y="3581400"/>
                        <a:ext cx="2492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745849" y="3581400"/>
          <a:ext cx="2492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7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849" y="3581400"/>
                        <a:ext cx="2492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449" y="21336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linear damping</a:t>
            </a:r>
            <a:endParaRPr lang="en-US" sz="2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9049" y="212913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Coulomb friction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213360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drag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6145213" y="4648200"/>
          <a:ext cx="13700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8" name="Equation" r:id="rId10" imgW="495000" imgH="228600" progId="Equation.DSMT4">
                  <p:embed/>
                </p:oleObj>
              </mc:Choice>
              <mc:Fallback>
                <p:oleObj name="Equation" r:id="rId10" imgW="4950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4648200"/>
                        <a:ext cx="13700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021013" y="4730750"/>
          <a:ext cx="2097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9" name="Equation" r:id="rId12" imgW="787320" imgH="203040" progId="Equation.DSMT4">
                  <p:embed/>
                </p:oleObj>
              </mc:Choice>
              <mc:Fallback>
                <p:oleObj name="Equation" r:id="rId12" imgW="7873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730750"/>
                        <a:ext cx="2097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577850" y="4757738"/>
          <a:ext cx="1231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0" name="Equation" r:id="rId14" imgW="444240" imgH="203040" progId="Equation.DSMT4">
                  <p:embed/>
                </p:oleObj>
              </mc:Choice>
              <mc:Fallback>
                <p:oleObj name="Equation" r:id="rId14" imgW="44424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757738"/>
                        <a:ext cx="12319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00" y="53340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(viscous friction)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Torque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 friction in general combines aspects of multiple model types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pic>
        <p:nvPicPr>
          <p:cNvPr id="21" name="Picture 20" descr="friction.gif"/>
          <p:cNvPicPr>
            <a:picLocks noChangeAspect="1"/>
          </p:cNvPicPr>
          <p:nvPr/>
        </p:nvPicPr>
        <p:blipFill>
          <a:blip r:embed="rId3" cstate="print"/>
          <a:srcRect l="26768" r="31818" b="30392"/>
          <a:stretch>
            <a:fillRect/>
          </a:stretch>
        </p:blipFill>
        <p:spPr>
          <a:xfrm>
            <a:off x="2209800" y="2107580"/>
            <a:ext cx="3657600" cy="4750420"/>
          </a:xfrm>
          <a:prstGeom prst="rect">
            <a:avLst/>
          </a:prstGeom>
        </p:spPr>
      </p:pic>
      <p:sp>
        <p:nvSpPr>
          <p:cNvPr id="22" name="Left Brace 21"/>
          <p:cNvSpPr/>
          <p:nvPr/>
        </p:nvSpPr>
        <p:spPr>
          <a:xfrm>
            <a:off x="3719322" y="4114800"/>
            <a:ext cx="90678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99658" y="419910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stiction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4" name="Left Brace 23"/>
          <p:cNvSpPr/>
          <p:nvPr/>
        </p:nvSpPr>
        <p:spPr>
          <a:xfrm flipH="1">
            <a:off x="3995058" y="4784271"/>
            <a:ext cx="90678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14800" y="485769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stiction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95800" y="419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1600" y="3847785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viscous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friction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Approach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Choose coordinates and orientation</a:t>
            </a:r>
          </a:p>
          <a:p>
            <a:pPr marL="914400" lvl="1" indent="-514350">
              <a:buFont typeface="+mj-lt"/>
              <a:buAutoNum type="arabicPeriod"/>
            </a:pPr>
            <a:endParaRPr lang="en-US" sz="11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Draw free-body diagrams for each inertia</a:t>
            </a:r>
          </a:p>
          <a:p>
            <a:pPr marL="1314450" lvl="2" indent="-514350"/>
            <a:r>
              <a:rPr lang="en-US" sz="2400" dirty="0" smtClean="0"/>
              <a:t>Note assumptions</a:t>
            </a:r>
          </a:p>
          <a:p>
            <a:pPr marL="1314450" lvl="2" indent="-514350"/>
            <a:endParaRPr lang="en-US" sz="11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Generate equations of motion using Newton’s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Law and Euler’s 2</a:t>
            </a:r>
            <a:r>
              <a:rPr lang="en-US" sz="2400" baseline="30000" dirty="0" smtClean="0"/>
              <a:t>nd </a:t>
            </a:r>
            <a:r>
              <a:rPr lang="en-US" sz="2400" dirty="0" smtClean="0"/>
              <a:t>Law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Double check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4</a:t>
            </a:r>
            <a:endParaRPr lang="en-US" dirty="0"/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1484313" y="4800600"/>
          <a:ext cx="2198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2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800600"/>
                        <a:ext cx="2198687" cy="792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4497388" y="4800600"/>
          <a:ext cx="23606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3" name="Equation" r:id="rId6" imgW="736560" imgH="253800" progId="Equation.DSMT4">
                  <p:embed/>
                </p:oleObj>
              </mc:Choice>
              <mc:Fallback>
                <p:oleObj name="Equation" r:id="rId6" imgW="7365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800600"/>
                        <a:ext cx="2360612" cy="7921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8633</TotalTime>
  <Words>709</Words>
  <Application>Microsoft Office PowerPoint</Application>
  <PresentationFormat>On-screen Show 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UDM_Theme (2)</vt:lpstr>
      <vt:lpstr>UDM Theme</vt:lpstr>
      <vt:lpstr>Equation</vt:lpstr>
      <vt:lpstr>Lecture 4:  Modeling Mechanical Systems   </vt:lpstr>
      <vt:lpstr>Modeling Mechanical Systems</vt:lpstr>
      <vt:lpstr>Inertia Elements</vt:lpstr>
      <vt:lpstr>Spring Elements</vt:lpstr>
      <vt:lpstr>Spring Elements</vt:lpstr>
      <vt:lpstr>Damper Elements</vt:lpstr>
      <vt:lpstr>Damper Elements</vt:lpstr>
      <vt:lpstr>Friction Torque Example</vt:lpstr>
      <vt:lpstr>Modeling Mechanical Systems</vt:lpstr>
      <vt:lpstr>Example</vt:lpstr>
      <vt:lpstr>Example</vt:lpstr>
      <vt:lpstr>Example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105</cp:revision>
  <dcterms:created xsi:type="dcterms:W3CDTF">2012-12-20T22:15:23Z</dcterms:created>
  <dcterms:modified xsi:type="dcterms:W3CDTF">2014-10-24T22:25:47Z</dcterms:modified>
</cp:coreProperties>
</file>