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58"/>
  </p:notesMasterIdLst>
  <p:sldIdLst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22" r:id="rId12"/>
    <p:sldId id="321" r:id="rId13"/>
    <p:sldId id="323" r:id="rId14"/>
    <p:sldId id="324" r:id="rId15"/>
    <p:sldId id="325" r:id="rId16"/>
    <p:sldId id="326" r:id="rId17"/>
    <p:sldId id="361" r:id="rId18"/>
    <p:sldId id="327" r:id="rId19"/>
    <p:sldId id="362" r:id="rId20"/>
    <p:sldId id="363" r:id="rId21"/>
    <p:sldId id="328" r:id="rId22"/>
    <p:sldId id="329" r:id="rId23"/>
    <p:sldId id="364" r:id="rId24"/>
    <p:sldId id="365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66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95" d="100"/>
          <a:sy n="95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814">
              <a:buFontTx/>
              <a:buChar char="-"/>
              <a:defRPr/>
            </a:pPr>
            <a:r>
              <a:rPr lang="en-US" dirty="0" smtClean="0"/>
              <a:t>TRANSLATIONAL EXAMPLE (MULTI-BODY ¼ CAR SUSPENSION with damping) Ogata Figure 5-17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Mass spring</a:t>
            </a:r>
            <a:r>
              <a:rPr lang="en-US" baseline="0" dirty="0" smtClean="0"/>
              <a:t> damper systems are very common … useful because they are easy to visualize … will be useful even when we talk about circuits and motors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what everything represents … model tire has having stiffness and damping even though it isn’t a spring or dashpot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choose coordinates and orientation, state assumptions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 defTabSz="931814">
              <a:buFontTx/>
              <a:buChar char="-"/>
              <a:defRPr/>
            </a:pPr>
            <a:r>
              <a:rPr lang="en-US" dirty="0" smtClean="0"/>
              <a:t>SHOW WORK HERE … DO ON BOARD. JUST LEAVE SPACE FOR STUDENTS HERE.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Draw free body diagrams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Explain</a:t>
            </a:r>
            <a:r>
              <a:rPr lang="en-US" baseline="0" dirty="0" smtClean="0"/>
              <a:t> why gravity isn’t included</a:t>
            </a:r>
          </a:p>
          <a:p>
            <a:pPr>
              <a:buFontTx/>
              <a:buChar char="-"/>
            </a:pPr>
            <a:r>
              <a:rPr lang="en-US" baseline="0" dirty="0" smtClean="0"/>
              <a:t> Sum forces</a:t>
            </a:r>
          </a:p>
          <a:p>
            <a:pPr>
              <a:buFontTx/>
              <a:buChar char="-"/>
            </a:pPr>
            <a:r>
              <a:rPr lang="en-US" baseline="0" dirty="0" smtClean="0"/>
              <a:t> Double check (signs) … once you solve can get a better idea if this is reasonable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814">
              <a:buFontTx/>
              <a:buChar char="-"/>
              <a:defRPr/>
            </a:pPr>
            <a:r>
              <a:rPr lang="en-US" dirty="0" smtClean="0"/>
              <a:t>TRANSLATIONAL EXAMPLE (MULTI-BODY ¼ CAR SUSPENSION with damping) Ogata Figure 5-17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Mass spring</a:t>
            </a:r>
            <a:r>
              <a:rPr lang="en-US" baseline="0" dirty="0" smtClean="0"/>
              <a:t> damper systems are very common … useful because they are easy to visualize … will be useful even when we talk about circuits and motors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what everything represents … model tire has having stiffness and damping even though it isn’t a spring or dashpot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choose coordinates and orientation, state assumptions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 defTabSz="931814">
              <a:buFontTx/>
              <a:buChar char="-"/>
              <a:defRPr/>
            </a:pPr>
            <a:r>
              <a:rPr lang="en-US" dirty="0" smtClean="0"/>
              <a:t>SHOW WORK HERE … DO ON BOARD. JUST LEAVE SPACE FOR STUDENTS HERE.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Draw free body diagrams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Explain</a:t>
            </a:r>
            <a:r>
              <a:rPr lang="en-US" baseline="0" dirty="0" smtClean="0"/>
              <a:t> why gravity isn’t included</a:t>
            </a:r>
          </a:p>
          <a:p>
            <a:pPr>
              <a:buFontTx/>
              <a:buChar char="-"/>
            </a:pPr>
            <a:r>
              <a:rPr lang="en-US" baseline="0" dirty="0" smtClean="0"/>
              <a:t> Sum forces</a:t>
            </a:r>
          </a:p>
          <a:p>
            <a:pPr>
              <a:buFontTx/>
              <a:buChar char="-"/>
            </a:pPr>
            <a:r>
              <a:rPr lang="en-US" baseline="0" dirty="0" smtClean="0"/>
              <a:t> Double check (signs) … once you solve can get a better idea if this is reasonable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814">
              <a:buFontTx/>
              <a:buChar char="-"/>
              <a:defRPr/>
            </a:pPr>
            <a:r>
              <a:rPr lang="en-US" dirty="0" smtClean="0"/>
              <a:t>TRANSLATIONAL EXAMPLE (MULTI-BODY ¼ CAR SUSPENSION with damping) Ogata Figure 5-17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Mass spring</a:t>
            </a:r>
            <a:r>
              <a:rPr lang="en-US" baseline="0" dirty="0" smtClean="0"/>
              <a:t> damper systems are very common … useful because they are easy to visualize … will be useful even when we talk about circuits and motors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what everything represents … model tire has having stiffness and damping even though it isn’t a spring or dashpot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choose coordinates and orientation, state assumptions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 defTabSz="931814">
              <a:buFontTx/>
              <a:buChar char="-"/>
              <a:defRPr/>
            </a:pPr>
            <a:r>
              <a:rPr lang="en-US" dirty="0" smtClean="0"/>
              <a:t>SHOW WORK HERE … DO ON BOARD. JUST LEAVE SPACE FOR STUDENTS HERE.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Draw free body diagrams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Explain</a:t>
            </a:r>
            <a:r>
              <a:rPr lang="en-US" baseline="0" dirty="0" smtClean="0"/>
              <a:t> why gravity isn’t included</a:t>
            </a:r>
          </a:p>
          <a:p>
            <a:pPr>
              <a:buFontTx/>
              <a:buChar char="-"/>
            </a:pPr>
            <a:r>
              <a:rPr lang="en-US" baseline="0" dirty="0" smtClean="0"/>
              <a:t> Sum forces</a:t>
            </a:r>
          </a:p>
          <a:p>
            <a:pPr>
              <a:buFontTx/>
              <a:buChar char="-"/>
            </a:pPr>
            <a:r>
              <a:rPr lang="en-US" baseline="0" dirty="0" smtClean="0"/>
              <a:t> Double check (signs) … once you solve can get a better idea if this is reasonable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7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get even more complicated than</a:t>
            </a:r>
            <a:r>
              <a:rPr lang="en-US" baseline="0" dirty="0" smtClean="0"/>
              <a:t> this … </a:t>
            </a:r>
            <a:r>
              <a:rPr lang="en-US" baseline="0" dirty="0" err="1" smtClean="0"/>
              <a:t>feedforward</a:t>
            </a:r>
            <a:r>
              <a:rPr lang="en-US" baseline="0" dirty="0" smtClean="0"/>
              <a:t> control … multiple feedback loops … other extraneous inputs like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7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4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3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8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</a:t>
            </a:r>
            <a:r>
              <a:rPr lang="en-US" baseline="0" dirty="0" smtClean="0"/>
              <a:t> we have been speaking about differential equation models and how to solve them with the Laplace transform … these diff </a:t>
            </a:r>
            <a:r>
              <a:rPr lang="en-US" baseline="0" dirty="0" err="1" smtClean="0"/>
              <a:t>eqs</a:t>
            </a:r>
            <a:r>
              <a:rPr lang="en-US" baseline="0" dirty="0" smtClean="0"/>
              <a:t> represent real physical systems and today we talk about that some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Things besides springs add stiffness and things besides dampers add damping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9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7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8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springs are really nonlinear, but for</a:t>
            </a:r>
            <a:r>
              <a:rPr lang="en-US" baseline="0" dirty="0" smtClean="0"/>
              <a:t> a small enough region, often a linear model is a good approximation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drive shaft … modulus of elasticity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4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8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6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1.gif"/><Relationship Id="rId4" Type="http://schemas.openxmlformats.org/officeDocument/2006/relationships/image" Target="../media/image70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3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79.wmf"/><Relationship Id="rId3" Type="http://schemas.openxmlformats.org/officeDocument/2006/relationships/oleObject" Target="../embeddings/oleObject39.bin"/><Relationship Id="rId7" Type="http://schemas.openxmlformats.org/officeDocument/2006/relationships/image" Target="../media/image74.jpeg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wmf"/><Relationship Id="rId11" Type="http://schemas.openxmlformats.org/officeDocument/2006/relationships/image" Target="../media/image78.wmf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75.wmf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10" Type="http://schemas.openxmlformats.org/officeDocument/2006/relationships/image" Target="../media/image13.gi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8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84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jpeg"/><Relationship Id="rId11" Type="http://schemas.openxmlformats.org/officeDocument/2006/relationships/image" Target="../media/image19.wmf"/><Relationship Id="rId5" Type="http://schemas.openxmlformats.org/officeDocument/2006/relationships/image" Target="../media/image23.jpeg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r>
              <a:rPr lang="en-US" sz="4400" dirty="0" smtClean="0"/>
              <a:t>Lecture 4: </a:t>
            </a:r>
            <a:br>
              <a:rPr lang="en-US" sz="4400" dirty="0" smtClean="0"/>
            </a:br>
            <a:r>
              <a:rPr lang="en-US" sz="4400" dirty="0" smtClean="0"/>
              <a:t>Modeling Mechanical Systems </a:t>
            </a:r>
            <a:r>
              <a:rPr lang="en-US" sz="5400" dirty="0" smtClean="0"/>
              <a:t> 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7848600" cy="4800600"/>
          </a:xfrm>
        </p:spPr>
        <p:txBody>
          <a:bodyPr>
            <a:normAutofit/>
          </a:bodyPr>
          <a:lstStyle/>
          <a:p>
            <a:endParaRPr lang="en-US" sz="1100" dirty="0" smtClean="0"/>
          </a:p>
          <a:p>
            <a:pPr indent="0" algn="ctr">
              <a:buNone/>
            </a:pPr>
            <a:r>
              <a:rPr lang="en-US" sz="2800" dirty="0" smtClean="0"/>
              <a:t>determine the differential equations that model the behavior of a mechanical system</a:t>
            </a:r>
          </a:p>
          <a:p>
            <a:pPr indent="0">
              <a:buNone/>
            </a:pPr>
            <a:endParaRPr lang="en-US" sz="28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Elements making up a mechanical system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Modeling examples</a:t>
            </a:r>
          </a:p>
          <a:p>
            <a:pPr marL="1154430" lvl="1" indent="-514350"/>
            <a:r>
              <a:rPr lang="en-US" sz="2600" dirty="0" smtClean="0"/>
              <a:t>Translational examples</a:t>
            </a:r>
          </a:p>
          <a:p>
            <a:pPr marL="1154430" lvl="1" indent="-514350"/>
            <a:r>
              <a:rPr lang="en-US" sz="2600" dirty="0" smtClean="0"/>
              <a:t>Rotational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pic>
        <p:nvPicPr>
          <p:cNvPr id="4" name="Picture 3" descr="suspension.gif"/>
          <p:cNvPicPr>
            <a:picLocks noChangeAspect="1"/>
          </p:cNvPicPr>
          <p:nvPr/>
        </p:nvPicPr>
        <p:blipFill>
          <a:blip r:embed="rId3" cstate="print"/>
          <a:srcRect l="28431" t="6667" r="16928" b="16667"/>
          <a:stretch>
            <a:fillRect/>
          </a:stretch>
        </p:blipFill>
        <p:spPr>
          <a:xfrm>
            <a:off x="381000" y="1524000"/>
            <a:ext cx="2392017" cy="4343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49" y="55245"/>
            <a:ext cx="5418123" cy="68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pic>
        <p:nvPicPr>
          <p:cNvPr id="6" name="Picture 5" descr="pedal.gif"/>
          <p:cNvPicPr>
            <a:picLocks noChangeAspect="1"/>
          </p:cNvPicPr>
          <p:nvPr/>
        </p:nvPicPr>
        <p:blipFill>
          <a:blip r:embed="rId3" cstate="print"/>
          <a:srcRect l="4545" t="29085" r="10606" b="17320"/>
          <a:stretch>
            <a:fillRect/>
          </a:stretch>
        </p:blipFill>
        <p:spPr>
          <a:xfrm>
            <a:off x="304800" y="2057400"/>
            <a:ext cx="4945566" cy="241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166" y="47244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→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assume linear spring, light rod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166" y="504831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→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assume in static equilibrium at </a:t>
            </a:r>
            <a:r>
              <a:rPr lang="el-GR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θ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= 0 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166" y="54102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→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assume small deflection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27634" cy="5257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800600"/>
            <a:ext cx="3981450" cy="19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Lecture 5: Transfer Functions and</a:t>
            </a:r>
            <a:br>
              <a:rPr lang="en-US" sz="3600" dirty="0" smtClean="0"/>
            </a:br>
            <a:r>
              <a:rPr lang="en-US" sz="3600" dirty="0" smtClean="0"/>
              <a:t>     Block Diagrams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Review differential equation solution process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Transfer function models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 to block diagrams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 to time response analysis (if time)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13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Equation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Recall, the Laplace transform converts LTI differential equations to algebraic equations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447800" y="3494087"/>
            <a:ext cx="1362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differential</a:t>
            </a:r>
          </a:p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equation 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15528" y="5362575"/>
            <a:ext cx="1226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algebraic</a:t>
            </a:r>
          </a:p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equation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140421" y="3429000"/>
            <a:ext cx="25218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solve in time domain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311141" y="5334000"/>
            <a:ext cx="2180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solve in s-domain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10287" y="5487987"/>
            <a:ext cx="696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154737" y="3627437"/>
            <a:ext cx="611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82737" y="4433887"/>
            <a:ext cx="460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Lucida Calligraphy" pitchFamily="66" charset="0"/>
              </a:rPr>
              <a:t>L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535737" y="4433887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bg1">
                    <a:lumMod val="10000"/>
                  </a:schemeClr>
                </a:solidFill>
                <a:latin typeface="Lucida Calligraphy" pitchFamily="66" charset="0"/>
              </a:rPr>
              <a:t>L</a:t>
            </a:r>
            <a:r>
              <a:rPr lang="en-US" sz="3200" baseline="300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cxnSp>
        <p:nvCxnSpPr>
          <p:cNvPr id="27" name="Straight Arrow Connector 26"/>
          <p:cNvCxnSpPr>
            <a:stCxn id="19" idx="2"/>
            <a:endCxn id="20" idx="0"/>
          </p:cNvCxnSpPr>
          <p:nvPr/>
        </p:nvCxnSpPr>
        <p:spPr>
          <a:xfrm>
            <a:off x="2128838" y="4202112"/>
            <a:ext cx="0" cy="1160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24" idx="1"/>
          </p:cNvCxnSpPr>
          <p:nvPr/>
        </p:nvCxnSpPr>
        <p:spPr>
          <a:xfrm>
            <a:off x="2809875" y="3848100"/>
            <a:ext cx="3344862" cy="9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23" idx="1"/>
          </p:cNvCxnSpPr>
          <p:nvPr/>
        </p:nvCxnSpPr>
        <p:spPr>
          <a:xfrm>
            <a:off x="2742147" y="5716518"/>
            <a:ext cx="3368140" cy="2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24" idx="2"/>
          </p:cNvCxnSpPr>
          <p:nvPr/>
        </p:nvCxnSpPr>
        <p:spPr>
          <a:xfrm rot="5400000" flipH="1" flipV="1">
            <a:off x="5760244" y="4787106"/>
            <a:ext cx="1398587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" y="4419600"/>
            <a:ext cx="609600" cy="609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3733800" y="5943600"/>
            <a:ext cx="685800" cy="609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7315200" y="4419600"/>
            <a:ext cx="609600" cy="609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02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Equation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Let’s determine the solution of the linear differential equation from last lecture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System has no damping, note that the roots of characteristic equation are purely imaginary</a:t>
            </a:r>
          </a:p>
          <a:p>
            <a:endParaRPr lang="en-US" sz="1200" dirty="0" smtClean="0"/>
          </a:p>
          <a:p>
            <a:r>
              <a:rPr lang="en-US" sz="2800" dirty="0" smtClean="0"/>
              <a:t>Can solve for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/>
              <a:t>using the Laplace transform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360450" name="Object 2"/>
          <p:cNvGraphicFramePr>
            <a:graphicFrameLocks noChangeAspect="1"/>
          </p:cNvGraphicFramePr>
          <p:nvPr>
            <p:extLst/>
          </p:nvPr>
        </p:nvGraphicFramePr>
        <p:xfrm>
          <a:off x="2111375" y="2514600"/>
          <a:ext cx="39131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0" name="Equation" r:id="rId3" imgW="1485720" imgH="419040" progId="Equation.DSMT4">
                  <p:embed/>
                </p:oleObj>
              </mc:Choice>
              <mc:Fallback>
                <p:oleObj name="Equation" r:id="rId3" imgW="1485720" imgH="419040" progId="Equation.DSMT4">
                  <p:embed/>
                  <p:pic>
                    <p:nvPicPr>
                      <p:cNvPr id="3604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2514600"/>
                        <a:ext cx="391318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Brace 7"/>
          <p:cNvSpPr/>
          <p:nvPr/>
        </p:nvSpPr>
        <p:spPr>
          <a:xfrm rot="5400000">
            <a:off x="3581400" y="2854325"/>
            <a:ext cx="152400" cy="1676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0451" name="Object 3"/>
          <p:cNvGraphicFramePr>
            <a:graphicFrameLocks noChangeAspect="1"/>
          </p:cNvGraphicFramePr>
          <p:nvPr>
            <p:extLst/>
          </p:nvPr>
        </p:nvGraphicFramePr>
        <p:xfrm>
          <a:off x="3429000" y="3743325"/>
          <a:ext cx="5349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1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3604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43325"/>
                        <a:ext cx="5349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7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17638"/>
            <a:ext cx="70008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" y="15911"/>
            <a:ext cx="4394690" cy="56990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09800"/>
            <a:ext cx="496817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4495800" cy="108989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4995863" cy="53116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99" y="1828800"/>
            <a:ext cx="511776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0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"/>
            <a:ext cx="5791200" cy="65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smtClean="0"/>
              <a:t>Modeling Mechanical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4837"/>
            <a:ext cx="41148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2800" dirty="0" smtClean="0"/>
              <a:t>Mechanical systems consist of three basic types of elements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Inertia elements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Spring elements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Damper elements 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pic>
        <p:nvPicPr>
          <p:cNvPr id="7" name="Picture 6" descr="mass_spring_damper3.gif"/>
          <p:cNvPicPr>
            <a:picLocks noChangeAspect="1"/>
          </p:cNvPicPr>
          <p:nvPr/>
        </p:nvPicPr>
        <p:blipFill>
          <a:blip r:embed="rId3" cstate="print"/>
          <a:srcRect l="6933" t="8403" r="2941" b="43277"/>
          <a:stretch>
            <a:fillRect/>
          </a:stretch>
        </p:blipFill>
        <p:spPr>
          <a:xfrm>
            <a:off x="4038600" y="5029200"/>
            <a:ext cx="4306957" cy="1524000"/>
          </a:xfrm>
          <a:prstGeom prst="rect">
            <a:avLst/>
          </a:prstGeom>
        </p:spPr>
      </p:pic>
      <p:pic>
        <p:nvPicPr>
          <p:cNvPr id="8" name="Picture 7" descr="mass_spring_damper4.gif"/>
          <p:cNvPicPr>
            <a:picLocks noChangeAspect="1"/>
          </p:cNvPicPr>
          <p:nvPr/>
        </p:nvPicPr>
        <p:blipFill>
          <a:blip r:embed="rId4" cstate="print"/>
          <a:srcRect l="6111" t="12963" r="26667" b="38889"/>
          <a:stretch>
            <a:fillRect/>
          </a:stretch>
        </p:blipFill>
        <p:spPr>
          <a:xfrm>
            <a:off x="4343400" y="2819400"/>
            <a:ext cx="3352800" cy="15849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free response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en-US" sz="2800" dirty="0" smtClean="0"/>
              <a:t>) is then </a:t>
            </a:r>
          </a:p>
          <a:p>
            <a:endParaRPr lang="en-US" sz="2800" dirty="0" smtClean="0"/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/>
              <a:t>is a shifted sinusoid of frequency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/>
              <a:t>, called the (</a:t>
            </a:r>
            <a:r>
              <a:rPr lang="en-US" sz="2800" dirty="0" err="1" smtClean="0"/>
              <a:t>undamped</a:t>
            </a:r>
            <a:r>
              <a:rPr lang="en-US" sz="2800" dirty="0" smtClean="0"/>
              <a:t>) natural frequency</a:t>
            </a:r>
          </a:p>
          <a:p>
            <a:r>
              <a:rPr lang="en-US" sz="2800" dirty="0" smtClean="0"/>
              <a:t>Now consider mass-spring-damper example from last time (which does have damping)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20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1143000" y="2141537"/>
          <a:ext cx="61547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Equation" r:id="rId3" imgW="2336760" imgH="431640" progId="Equation.DSMT4">
                  <p:embed/>
                </p:oleObj>
              </mc:Choice>
              <mc:Fallback>
                <p:oleObj name="Equation" r:id="rId3" imgW="2336760" imgH="43164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41537"/>
                        <a:ext cx="6154738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5" name="Object 3"/>
          <p:cNvGraphicFramePr>
            <a:graphicFrameLocks noChangeAspect="1"/>
          </p:cNvGraphicFramePr>
          <p:nvPr>
            <p:extLst/>
          </p:nvPr>
        </p:nvGraphicFramePr>
        <p:xfrm>
          <a:off x="2895600" y="5332413"/>
          <a:ext cx="26749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Equation" r:id="rId5" imgW="1015920" imgH="203040" progId="Equation.DSMT4">
                  <p:embed/>
                </p:oleObj>
              </mc:Choice>
              <mc:Fallback>
                <p:oleObj name="Equation" r:id="rId5" imgW="1015920" imgH="203040" progId="Equation.DSMT4">
                  <p:embed/>
                  <p:pic>
                    <p:nvPicPr>
                      <p:cNvPr id="3614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32413"/>
                        <a:ext cx="267493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92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620000" cy="6096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graphicFrame>
        <p:nvGraphicFramePr>
          <p:cNvPr id="362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001381"/>
              </p:ext>
            </p:extLst>
          </p:nvPr>
        </p:nvGraphicFramePr>
        <p:xfrm>
          <a:off x="2438401" y="-33495"/>
          <a:ext cx="6324600" cy="803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Equation" r:id="rId3" imgW="3098520" imgH="393480" progId="Equation.DSMT4">
                  <p:embed/>
                </p:oleObj>
              </mc:Choice>
              <mc:Fallback>
                <p:oleObj name="Equation" r:id="rId3" imgW="3098520" imgH="393480" progId="Equation.DSMT4">
                  <p:embed/>
                  <p:pic>
                    <p:nvPicPr>
                      <p:cNvPr id="3624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-33495"/>
                        <a:ext cx="6324600" cy="8038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29766"/>
            <a:ext cx="4421882" cy="60282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003" y="1295400"/>
            <a:ext cx="4696997" cy="40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400" y="304800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/>
              <a:t>% </a:t>
            </a:r>
            <a:r>
              <a:rPr lang="ko-KR" altLang="en-US" sz="1800" dirty="0" err="1"/>
              <a:t>Define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system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parameters</a:t>
            </a:r>
            <a:endParaRPr lang="ko-KR" altLang="en-US" sz="1800" dirty="0"/>
          </a:p>
          <a:p>
            <a:r>
              <a:rPr lang="ko-KR" altLang="en-US" sz="1800" dirty="0" err="1"/>
              <a:t>m</a:t>
            </a:r>
            <a:r>
              <a:rPr lang="ko-KR" altLang="en-US" sz="1800" dirty="0"/>
              <a:t> = 1;  % </a:t>
            </a:r>
            <a:r>
              <a:rPr lang="ko-KR" altLang="en-US" sz="1800" dirty="0" err="1"/>
              <a:t>Mass</a:t>
            </a:r>
            <a:r>
              <a:rPr lang="ko-KR" altLang="en-US" sz="1800" dirty="0"/>
              <a:t> (</a:t>
            </a:r>
            <a:r>
              <a:rPr lang="ko-KR" altLang="en-US" sz="1800" dirty="0" err="1"/>
              <a:t>arbitrary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scaling</a:t>
            </a:r>
            <a:r>
              <a:rPr lang="ko-KR" altLang="en-US" sz="1800" dirty="0"/>
              <a:t>)</a:t>
            </a:r>
          </a:p>
          <a:p>
            <a:r>
              <a:rPr lang="ko-KR" altLang="en-US" sz="1800" dirty="0" err="1"/>
              <a:t>b</a:t>
            </a:r>
            <a:r>
              <a:rPr lang="ko-KR" altLang="en-US" sz="1800" dirty="0"/>
              <a:t> = 4 * </a:t>
            </a:r>
            <a:r>
              <a:rPr lang="ko-KR" altLang="en-US" sz="1800" dirty="0" err="1"/>
              <a:t>m</a:t>
            </a:r>
            <a:r>
              <a:rPr lang="ko-KR" altLang="en-US" sz="1800" dirty="0"/>
              <a:t>; % </a:t>
            </a:r>
            <a:r>
              <a:rPr lang="ko-KR" altLang="en-US" sz="1800" dirty="0" err="1"/>
              <a:t>Damping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coefficient</a:t>
            </a:r>
            <a:endParaRPr lang="ko-KR" altLang="en-US" sz="1800" dirty="0"/>
          </a:p>
          <a:p>
            <a:r>
              <a:rPr lang="ko-KR" altLang="en-US" sz="1800" dirty="0"/>
              <a:t>k = 40 * </a:t>
            </a:r>
            <a:r>
              <a:rPr lang="ko-KR" altLang="en-US" sz="1800" dirty="0" err="1"/>
              <a:t>m</a:t>
            </a:r>
            <a:r>
              <a:rPr lang="ko-KR" altLang="en-US" sz="1800" dirty="0"/>
              <a:t>; % </a:t>
            </a:r>
            <a:r>
              <a:rPr lang="ko-KR" altLang="en-US" sz="1800" dirty="0" err="1"/>
              <a:t>Stiffness</a:t>
            </a:r>
            <a:endParaRPr lang="ko-KR" altLang="en-US" sz="1800" dirty="0"/>
          </a:p>
          <a:p>
            <a:endParaRPr lang="ko-KR" altLang="en-US" sz="1800" dirty="0"/>
          </a:p>
          <a:p>
            <a:r>
              <a:rPr lang="ko-KR" altLang="en-US" sz="1800" dirty="0"/>
              <a:t>% </a:t>
            </a:r>
            <a:r>
              <a:rPr lang="ko-KR" altLang="en-US" sz="1800" dirty="0" err="1"/>
              <a:t>Define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time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span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for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simulation</a:t>
            </a:r>
            <a:endParaRPr lang="ko-KR" altLang="en-US" sz="1800" dirty="0"/>
          </a:p>
          <a:p>
            <a:r>
              <a:rPr lang="ko-KR" altLang="en-US" sz="1800" dirty="0" err="1"/>
              <a:t>tspan</a:t>
            </a:r>
            <a:r>
              <a:rPr lang="ko-KR" altLang="en-US" sz="1800" dirty="0"/>
              <a:t> = [0 10]; % </a:t>
            </a:r>
            <a:r>
              <a:rPr lang="ko-KR" altLang="en-US" sz="1800" dirty="0" err="1"/>
              <a:t>Simulate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for</a:t>
            </a:r>
            <a:r>
              <a:rPr lang="ko-KR" altLang="en-US" sz="1800" dirty="0"/>
              <a:t> 10 </a:t>
            </a:r>
            <a:r>
              <a:rPr lang="ko-KR" altLang="en-US" sz="1800" dirty="0" err="1"/>
              <a:t>seconds</a:t>
            </a:r>
            <a:endParaRPr lang="ko-KR" altLang="en-US" sz="1800" dirty="0"/>
          </a:p>
          <a:p>
            <a:endParaRPr lang="ko-KR" altLang="en-US" sz="1800" dirty="0"/>
          </a:p>
          <a:p>
            <a:r>
              <a:rPr lang="ko-KR" altLang="en-US" sz="1800" dirty="0"/>
              <a:t>% </a:t>
            </a:r>
            <a:r>
              <a:rPr lang="ko-KR" altLang="en-US" sz="1800" dirty="0" err="1"/>
              <a:t>Define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initial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conditions</a:t>
            </a:r>
            <a:endParaRPr lang="ko-KR" altLang="en-US" sz="1800" dirty="0"/>
          </a:p>
          <a:p>
            <a:r>
              <a:rPr lang="ko-KR" altLang="en-US" sz="1800" dirty="0"/>
              <a:t>y0 = 1;      % </a:t>
            </a:r>
            <a:r>
              <a:rPr lang="ko-KR" altLang="en-US" sz="1800" dirty="0" err="1"/>
              <a:t>Initial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displacement</a:t>
            </a:r>
            <a:endParaRPr lang="ko-KR" altLang="en-US" sz="1800" dirty="0"/>
          </a:p>
          <a:p>
            <a:r>
              <a:rPr lang="ko-KR" altLang="en-US" sz="1800" dirty="0"/>
              <a:t>ydot0 = 0;   % </a:t>
            </a:r>
            <a:r>
              <a:rPr lang="ko-KR" altLang="en-US" sz="1800" dirty="0" err="1"/>
              <a:t>Initial</a:t>
            </a:r>
            <a:r>
              <a:rPr lang="ko-KR" altLang="en-US" sz="1800" dirty="0"/>
              <a:t> </a:t>
            </a:r>
            <a:r>
              <a:rPr lang="ko-KR" altLang="en-US" sz="1800" dirty="0" err="1"/>
              <a:t>velocity</a:t>
            </a:r>
            <a:endParaRPr lang="ko-KR" altLang="en-US" sz="1800" dirty="0"/>
          </a:p>
          <a:p>
            <a:endParaRPr lang="ko-KR" altLang="en-US" sz="1800" dirty="0"/>
          </a:p>
          <a:p>
            <a:r>
              <a:rPr lang="ko-KR" altLang="en-US" sz="1800" dirty="0"/>
              <a:t>% </a:t>
            </a:r>
            <a:r>
              <a:rPr lang="ko-KR" altLang="en-US" sz="1800" dirty="0" err="1"/>
              <a:t>Convert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second-order</a:t>
            </a:r>
            <a:r>
              <a:rPr lang="ko-KR" altLang="en-US" sz="1800" dirty="0"/>
              <a:t> ODE </a:t>
            </a:r>
            <a:r>
              <a:rPr lang="ko-KR" altLang="en-US" sz="1800" dirty="0" err="1"/>
              <a:t>to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first-order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system</a:t>
            </a:r>
            <a:endParaRPr lang="ko-KR" altLang="en-US" sz="1800" dirty="0"/>
          </a:p>
          <a:p>
            <a:r>
              <a:rPr lang="ko-KR" altLang="en-US" sz="1800" dirty="0"/>
              <a:t>% </a:t>
            </a:r>
            <a:r>
              <a:rPr lang="ko-KR" altLang="en-US" sz="1800" dirty="0" err="1"/>
              <a:t>Let</a:t>
            </a:r>
            <a:r>
              <a:rPr lang="ko-KR" altLang="en-US" sz="1800" dirty="0"/>
              <a:t> z1 = </a:t>
            </a:r>
            <a:r>
              <a:rPr lang="ko-KR" altLang="en-US" sz="1800" dirty="0" err="1"/>
              <a:t>y</a:t>
            </a:r>
            <a:r>
              <a:rPr lang="ko-KR" altLang="en-US" sz="1800" dirty="0"/>
              <a:t>, z2 = </a:t>
            </a:r>
            <a:r>
              <a:rPr lang="ko-KR" altLang="en-US" sz="1800" dirty="0" err="1"/>
              <a:t>dy</a:t>
            </a:r>
            <a:r>
              <a:rPr lang="ko-KR" altLang="en-US" sz="1800" dirty="0"/>
              <a:t>/</a:t>
            </a:r>
            <a:r>
              <a:rPr lang="ko-KR" altLang="en-US" sz="1800" dirty="0" err="1"/>
              <a:t>dt</a:t>
            </a:r>
            <a:endParaRPr lang="ko-KR" altLang="en-US" sz="1800" dirty="0"/>
          </a:p>
          <a:p>
            <a:r>
              <a:rPr lang="ko-KR" altLang="en-US" sz="1800" dirty="0"/>
              <a:t>% </a:t>
            </a:r>
            <a:r>
              <a:rPr lang="ko-KR" altLang="en-US" sz="1800" dirty="0" err="1"/>
              <a:t>Then</a:t>
            </a:r>
            <a:r>
              <a:rPr lang="ko-KR" altLang="en-US" sz="1800" dirty="0"/>
              <a:t>: dz1/</a:t>
            </a:r>
            <a:r>
              <a:rPr lang="ko-KR" altLang="en-US" sz="1800" dirty="0" err="1"/>
              <a:t>dt</a:t>
            </a:r>
            <a:r>
              <a:rPr lang="ko-KR" altLang="en-US" sz="1800" dirty="0"/>
              <a:t> = z2</a:t>
            </a:r>
          </a:p>
          <a:p>
            <a:r>
              <a:rPr lang="ko-KR" altLang="en-US" sz="1800" dirty="0"/>
              <a:t>%       dz2/</a:t>
            </a:r>
            <a:r>
              <a:rPr lang="ko-KR" altLang="en-US" sz="1800" dirty="0" err="1"/>
              <a:t>dt</a:t>
            </a:r>
            <a:r>
              <a:rPr lang="ko-KR" altLang="en-US" sz="1800" dirty="0"/>
              <a:t> = (-</a:t>
            </a:r>
            <a:r>
              <a:rPr lang="ko-KR" altLang="en-US" sz="1800" dirty="0" err="1"/>
              <a:t>b</a:t>
            </a:r>
            <a:r>
              <a:rPr lang="ko-KR" altLang="en-US" sz="1800" dirty="0"/>
              <a:t>/</a:t>
            </a:r>
            <a:r>
              <a:rPr lang="ko-KR" altLang="en-US" sz="1800" dirty="0" err="1"/>
              <a:t>m</a:t>
            </a:r>
            <a:r>
              <a:rPr lang="ko-KR" altLang="en-US" sz="1800" dirty="0"/>
              <a:t>)*z2 - (k/</a:t>
            </a:r>
            <a:r>
              <a:rPr lang="ko-KR" altLang="en-US" sz="1800" dirty="0" err="1"/>
              <a:t>m</a:t>
            </a:r>
            <a:r>
              <a:rPr lang="ko-KR" altLang="en-US" sz="1800" dirty="0"/>
              <a:t>)*z1</a:t>
            </a:r>
          </a:p>
          <a:p>
            <a:r>
              <a:rPr lang="ko-KR" altLang="en-US" sz="1800" dirty="0" err="1"/>
              <a:t>odefun</a:t>
            </a:r>
            <a:r>
              <a:rPr lang="ko-KR" altLang="en-US" sz="1800" dirty="0"/>
              <a:t> = @(</a:t>
            </a:r>
            <a:r>
              <a:rPr lang="ko-KR" altLang="en-US" sz="1800" dirty="0" err="1"/>
              <a:t>t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z</a:t>
            </a:r>
            <a:r>
              <a:rPr lang="ko-KR" altLang="en-US" sz="1800" dirty="0"/>
              <a:t>) [</a:t>
            </a:r>
            <a:r>
              <a:rPr lang="ko-KR" altLang="en-US" sz="1800" dirty="0" err="1"/>
              <a:t>z</a:t>
            </a:r>
            <a:r>
              <a:rPr lang="ko-KR" altLang="en-US" sz="1800" dirty="0"/>
              <a:t>(2); - (</a:t>
            </a:r>
            <a:r>
              <a:rPr lang="ko-KR" altLang="en-US" sz="1800" dirty="0" err="1"/>
              <a:t>b</a:t>
            </a:r>
            <a:r>
              <a:rPr lang="ko-KR" altLang="en-US" sz="1800" dirty="0"/>
              <a:t>/</a:t>
            </a:r>
            <a:r>
              <a:rPr lang="ko-KR" altLang="en-US" sz="1800" dirty="0" err="1"/>
              <a:t>m</a:t>
            </a:r>
            <a:r>
              <a:rPr lang="ko-KR" altLang="en-US" sz="1800" dirty="0"/>
              <a:t>) * </a:t>
            </a:r>
            <a:r>
              <a:rPr lang="ko-KR" altLang="en-US" sz="1800" dirty="0" err="1"/>
              <a:t>z</a:t>
            </a:r>
            <a:r>
              <a:rPr lang="ko-KR" altLang="en-US" sz="1800" dirty="0"/>
              <a:t>(2) - (k/</a:t>
            </a:r>
            <a:r>
              <a:rPr lang="ko-KR" altLang="en-US" sz="1800" dirty="0" err="1"/>
              <a:t>m</a:t>
            </a:r>
            <a:r>
              <a:rPr lang="ko-KR" altLang="en-US" sz="1800" dirty="0"/>
              <a:t>) * </a:t>
            </a:r>
            <a:r>
              <a:rPr lang="ko-KR" altLang="en-US" sz="1800" dirty="0" err="1"/>
              <a:t>z</a:t>
            </a:r>
            <a:r>
              <a:rPr lang="ko-KR" altLang="en-US" sz="1800" dirty="0"/>
              <a:t>(1)];</a:t>
            </a:r>
          </a:p>
          <a:p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4219470" y="-6699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800" dirty="0"/>
              <a:t>% </a:t>
            </a:r>
            <a:r>
              <a:rPr lang="ko-KR" altLang="en-US" sz="1800" dirty="0" err="1"/>
              <a:t>Initial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condition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vector</a:t>
            </a:r>
            <a:endParaRPr lang="ko-KR" altLang="en-US" sz="1800" dirty="0"/>
          </a:p>
          <a:p>
            <a:r>
              <a:rPr lang="ko-KR" altLang="en-US" sz="1800" dirty="0"/>
              <a:t>z0 = [y0; ydot0];</a:t>
            </a:r>
          </a:p>
          <a:p>
            <a:endParaRPr lang="ko-KR" altLang="en-US" sz="1800" dirty="0"/>
          </a:p>
          <a:p>
            <a:r>
              <a:rPr lang="ko-KR" altLang="en-US" sz="1800" dirty="0"/>
              <a:t>% </a:t>
            </a:r>
            <a:r>
              <a:rPr lang="ko-KR" altLang="en-US" sz="1800" dirty="0" err="1"/>
              <a:t>Solve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using</a:t>
            </a:r>
            <a:r>
              <a:rPr lang="ko-KR" altLang="en-US" sz="1800" dirty="0"/>
              <a:t> ode45</a:t>
            </a:r>
          </a:p>
          <a:p>
            <a:r>
              <a:rPr lang="ko-KR" altLang="en-US" sz="1800" dirty="0"/>
              <a:t>[</a:t>
            </a:r>
            <a:r>
              <a:rPr lang="ko-KR" altLang="en-US" sz="1800" dirty="0" err="1"/>
              <a:t>t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z</a:t>
            </a:r>
            <a:r>
              <a:rPr lang="ko-KR" altLang="en-US" sz="1800" dirty="0"/>
              <a:t>] = ode45(</a:t>
            </a:r>
            <a:r>
              <a:rPr lang="ko-KR" altLang="en-US" sz="1800" dirty="0" err="1"/>
              <a:t>odefun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tspan</a:t>
            </a:r>
            <a:r>
              <a:rPr lang="ko-KR" altLang="en-US" sz="1800" dirty="0"/>
              <a:t>, z0);</a:t>
            </a:r>
          </a:p>
          <a:p>
            <a:endParaRPr lang="ko-KR" altLang="en-US" sz="1800" dirty="0"/>
          </a:p>
          <a:p>
            <a:r>
              <a:rPr lang="ko-KR" altLang="en-US" sz="1800" dirty="0"/>
              <a:t>% </a:t>
            </a:r>
            <a:r>
              <a:rPr lang="ko-KR" altLang="en-US" sz="1800" dirty="0" err="1"/>
              <a:t>Extract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solution</a:t>
            </a:r>
            <a:endParaRPr lang="ko-KR" altLang="en-US" sz="1800" dirty="0"/>
          </a:p>
          <a:p>
            <a:r>
              <a:rPr lang="ko-KR" altLang="en-US" sz="1800" dirty="0" err="1"/>
              <a:t>y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z</a:t>
            </a:r>
            <a:r>
              <a:rPr lang="ko-KR" altLang="en-US" sz="1800" dirty="0"/>
              <a:t>(:, 1); % </a:t>
            </a:r>
            <a:r>
              <a:rPr lang="ko-KR" altLang="en-US" sz="1800" dirty="0" err="1"/>
              <a:t>Displacement</a:t>
            </a:r>
            <a:endParaRPr lang="ko-KR" altLang="en-US" sz="1800" dirty="0"/>
          </a:p>
          <a:p>
            <a:r>
              <a:rPr lang="ko-KR" altLang="en-US" sz="1800" dirty="0" err="1"/>
              <a:t>ydot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z</a:t>
            </a:r>
            <a:r>
              <a:rPr lang="ko-KR" altLang="en-US" sz="1800" dirty="0"/>
              <a:t>(:, 2); % </a:t>
            </a:r>
            <a:r>
              <a:rPr lang="ko-KR" altLang="en-US" sz="1800" dirty="0" err="1"/>
              <a:t>Velocity</a:t>
            </a:r>
            <a:endParaRPr lang="ko-KR" altLang="en-US" sz="1800" dirty="0"/>
          </a:p>
          <a:p>
            <a:endParaRPr lang="ko-KR" altLang="en-US" sz="1800" dirty="0"/>
          </a:p>
          <a:p>
            <a:r>
              <a:rPr lang="ko-KR" altLang="en-US" sz="1800" dirty="0"/>
              <a:t>% </a:t>
            </a:r>
            <a:r>
              <a:rPr lang="ko-KR" altLang="en-US" sz="1800" dirty="0" err="1"/>
              <a:t>Plot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results</a:t>
            </a:r>
            <a:endParaRPr lang="ko-KR" altLang="en-US" sz="1800" dirty="0"/>
          </a:p>
          <a:p>
            <a:r>
              <a:rPr lang="ko-KR" altLang="en-US" sz="1800" dirty="0" err="1"/>
              <a:t>figure</a:t>
            </a:r>
            <a:r>
              <a:rPr lang="ko-KR" altLang="en-US" sz="1800" dirty="0"/>
              <a:t>;</a:t>
            </a:r>
          </a:p>
          <a:p>
            <a:r>
              <a:rPr lang="ko-KR" altLang="en-US" sz="1800" dirty="0" err="1"/>
              <a:t>subplot</a:t>
            </a:r>
            <a:r>
              <a:rPr lang="ko-KR" altLang="en-US" sz="1800" dirty="0"/>
              <a:t>(2,1,1);</a:t>
            </a:r>
          </a:p>
          <a:p>
            <a:r>
              <a:rPr lang="ko-KR" altLang="en-US" sz="1800" dirty="0" err="1"/>
              <a:t>plot</a:t>
            </a:r>
            <a:r>
              <a:rPr lang="ko-KR" altLang="en-US" sz="1800" dirty="0"/>
              <a:t>(</a:t>
            </a:r>
            <a:r>
              <a:rPr lang="ko-KR" altLang="en-US" sz="1800" dirty="0" err="1"/>
              <a:t>t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y</a:t>
            </a:r>
            <a:r>
              <a:rPr lang="ko-KR" altLang="en-US" sz="1800" dirty="0"/>
              <a:t>, '</a:t>
            </a:r>
            <a:r>
              <a:rPr lang="ko-KR" altLang="en-US" sz="1800" dirty="0" err="1"/>
              <a:t>b</a:t>
            </a:r>
            <a:r>
              <a:rPr lang="ko-KR" altLang="en-US" sz="1800" dirty="0"/>
              <a:t>', '</a:t>
            </a:r>
            <a:r>
              <a:rPr lang="ko-KR" altLang="en-US" sz="1800" dirty="0" err="1"/>
              <a:t>LineWidth</a:t>
            </a:r>
            <a:r>
              <a:rPr lang="ko-KR" altLang="en-US" sz="1800" dirty="0"/>
              <a:t>', 1.5);</a:t>
            </a:r>
          </a:p>
          <a:p>
            <a:r>
              <a:rPr lang="ko-KR" altLang="en-US" sz="1800" dirty="0" err="1"/>
              <a:t>xlabel</a:t>
            </a:r>
            <a:r>
              <a:rPr lang="ko-KR" altLang="en-US" sz="1800" dirty="0"/>
              <a:t>('Time (</a:t>
            </a:r>
            <a:r>
              <a:rPr lang="ko-KR" altLang="en-US" sz="1800" dirty="0" err="1"/>
              <a:t>s</a:t>
            </a:r>
            <a:r>
              <a:rPr lang="ko-KR" altLang="en-US" sz="1800" dirty="0"/>
              <a:t>)');</a:t>
            </a:r>
          </a:p>
          <a:p>
            <a:r>
              <a:rPr lang="ko-KR" altLang="en-US" sz="1800" dirty="0" err="1"/>
              <a:t>ylabel</a:t>
            </a:r>
            <a:r>
              <a:rPr lang="ko-KR" altLang="en-US" sz="1800" dirty="0"/>
              <a:t>('</a:t>
            </a:r>
            <a:r>
              <a:rPr lang="ko-KR" altLang="en-US" sz="1800" dirty="0" err="1"/>
              <a:t>Displacement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y</a:t>
            </a:r>
            <a:r>
              <a:rPr lang="ko-KR" altLang="en-US" sz="1800" dirty="0"/>
              <a:t>(</a:t>
            </a:r>
            <a:r>
              <a:rPr lang="ko-KR" altLang="en-US" sz="1800" dirty="0" err="1"/>
              <a:t>t</a:t>
            </a:r>
            <a:r>
              <a:rPr lang="ko-KR" altLang="en-US" sz="1800" dirty="0"/>
              <a:t>)');</a:t>
            </a:r>
          </a:p>
          <a:p>
            <a:r>
              <a:rPr lang="ko-KR" altLang="en-US" sz="1800" dirty="0" err="1"/>
              <a:t>title</a:t>
            </a:r>
            <a:r>
              <a:rPr lang="ko-KR" altLang="en-US" sz="1800" dirty="0"/>
              <a:t>('</a:t>
            </a:r>
            <a:r>
              <a:rPr lang="ko-KR" altLang="en-US" sz="1800" dirty="0" err="1"/>
              <a:t>Damped</a:t>
            </a:r>
            <a:r>
              <a:rPr lang="ko-KR" altLang="en-US" sz="1800" dirty="0"/>
              <a:t> </a:t>
            </a:r>
            <a:r>
              <a:rPr lang="ko-KR" altLang="en-US" sz="1800" dirty="0" err="1"/>
              <a:t>Oscillatory</a:t>
            </a:r>
            <a:r>
              <a:rPr lang="ko-KR" altLang="en-US" sz="1800" dirty="0"/>
              <a:t> </a:t>
            </a:r>
            <a:r>
              <a:rPr lang="ko-KR" altLang="en-US" sz="1800" dirty="0" err="1"/>
              <a:t>Motion</a:t>
            </a:r>
            <a:r>
              <a:rPr lang="ko-KR" altLang="en-US" sz="1800" dirty="0"/>
              <a:t>');</a:t>
            </a:r>
          </a:p>
          <a:p>
            <a:r>
              <a:rPr lang="ko-KR" altLang="en-US" sz="1800" dirty="0" err="1"/>
              <a:t>grid</a:t>
            </a:r>
            <a:r>
              <a:rPr lang="ko-KR" altLang="en-US" sz="1800" dirty="0"/>
              <a:t> </a:t>
            </a:r>
            <a:r>
              <a:rPr lang="ko-KR" altLang="en-US" sz="1800" dirty="0" err="1"/>
              <a:t>on</a:t>
            </a:r>
            <a:r>
              <a:rPr lang="ko-KR" altLang="en-US" sz="1800" dirty="0"/>
              <a:t>;</a:t>
            </a:r>
          </a:p>
          <a:p>
            <a:endParaRPr lang="ko-KR" altLang="en-US" sz="1800" dirty="0"/>
          </a:p>
          <a:p>
            <a:r>
              <a:rPr lang="ko-KR" altLang="en-US" sz="1800" dirty="0" err="1"/>
              <a:t>subplot</a:t>
            </a:r>
            <a:r>
              <a:rPr lang="ko-KR" altLang="en-US" sz="1800" dirty="0"/>
              <a:t>(2,1,2);</a:t>
            </a:r>
          </a:p>
          <a:p>
            <a:r>
              <a:rPr lang="ko-KR" altLang="en-US" sz="1800" dirty="0" err="1"/>
              <a:t>plot</a:t>
            </a:r>
            <a:r>
              <a:rPr lang="ko-KR" altLang="en-US" sz="1800" dirty="0"/>
              <a:t>(</a:t>
            </a:r>
            <a:r>
              <a:rPr lang="ko-KR" altLang="en-US" sz="1800" dirty="0" err="1"/>
              <a:t>t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ydot</a:t>
            </a:r>
            <a:r>
              <a:rPr lang="ko-KR" altLang="en-US" sz="1800" dirty="0"/>
              <a:t>, '</a:t>
            </a:r>
            <a:r>
              <a:rPr lang="ko-KR" altLang="en-US" sz="1800" dirty="0" err="1"/>
              <a:t>r</a:t>
            </a:r>
            <a:r>
              <a:rPr lang="ko-KR" altLang="en-US" sz="1800" dirty="0"/>
              <a:t>', '</a:t>
            </a:r>
            <a:r>
              <a:rPr lang="ko-KR" altLang="en-US" sz="1800" dirty="0" err="1"/>
              <a:t>LineWidth</a:t>
            </a:r>
            <a:r>
              <a:rPr lang="ko-KR" altLang="en-US" sz="1800" dirty="0"/>
              <a:t>', 1.5);</a:t>
            </a:r>
          </a:p>
          <a:p>
            <a:r>
              <a:rPr lang="ko-KR" altLang="en-US" sz="1800" dirty="0" err="1"/>
              <a:t>xlabel</a:t>
            </a:r>
            <a:r>
              <a:rPr lang="ko-KR" altLang="en-US" sz="1800" dirty="0"/>
              <a:t>('Time (</a:t>
            </a:r>
            <a:r>
              <a:rPr lang="ko-KR" altLang="en-US" sz="1800" dirty="0" err="1"/>
              <a:t>s</a:t>
            </a:r>
            <a:r>
              <a:rPr lang="ko-KR" altLang="en-US" sz="1800" dirty="0"/>
              <a:t>)');</a:t>
            </a:r>
          </a:p>
          <a:p>
            <a:r>
              <a:rPr lang="ko-KR" altLang="en-US" sz="1800" dirty="0" err="1"/>
              <a:t>ylabel</a:t>
            </a:r>
            <a:r>
              <a:rPr lang="ko-KR" altLang="en-US" sz="1800" dirty="0"/>
              <a:t>('</a:t>
            </a:r>
            <a:r>
              <a:rPr lang="ko-KR" altLang="en-US" sz="1800" dirty="0" err="1"/>
              <a:t>Velocity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dy</a:t>
            </a:r>
            <a:r>
              <a:rPr lang="ko-KR" altLang="en-US" sz="1800" dirty="0"/>
              <a:t>/</a:t>
            </a:r>
            <a:r>
              <a:rPr lang="ko-KR" altLang="en-US" sz="1800" dirty="0" err="1"/>
              <a:t>dt</a:t>
            </a:r>
            <a:r>
              <a:rPr lang="ko-KR" altLang="en-US" sz="1800" dirty="0"/>
              <a:t>');</a:t>
            </a:r>
          </a:p>
          <a:p>
            <a:r>
              <a:rPr lang="ko-KR" altLang="en-US" sz="1800" dirty="0" err="1"/>
              <a:t>grid</a:t>
            </a:r>
            <a:r>
              <a:rPr lang="ko-KR" altLang="en-US" sz="1800" dirty="0"/>
              <a:t> </a:t>
            </a:r>
            <a:r>
              <a:rPr lang="ko-KR" altLang="en-US" sz="1800" dirty="0" err="1"/>
              <a:t>on</a:t>
            </a:r>
            <a:r>
              <a:rPr lang="ko-KR" altLang="en-US" sz="1800" dirty="0"/>
              <a:t>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949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33462"/>
            <a:ext cx="5334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1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763000" cy="4800600"/>
          </a:xfrm>
        </p:spPr>
        <p:txBody>
          <a:bodyPr/>
          <a:lstStyle/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/>
              <a:t>is a damped sinusoid with frequency 6 </a:t>
            </a:r>
            <a:r>
              <a:rPr lang="en-US" sz="2800" dirty="0" err="1" smtClean="0"/>
              <a:t>rad</a:t>
            </a:r>
            <a:r>
              <a:rPr lang="en-US" sz="2800" dirty="0" smtClean="0"/>
              <a:t>/sec … called the damped natural freq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/>
              <a:t> </a:t>
            </a:r>
          </a:p>
          <a:p>
            <a:endParaRPr lang="en-US" sz="2400" dirty="0" smtClean="0"/>
          </a:p>
          <a:p>
            <a:r>
              <a:rPr lang="en-US" sz="2800" dirty="0" smtClean="0"/>
              <a:t>The (</a:t>
            </a:r>
            <a:r>
              <a:rPr lang="en-US" sz="2800" dirty="0" err="1" smtClean="0"/>
              <a:t>undamped</a:t>
            </a:r>
            <a:r>
              <a:rPr lang="en-US" sz="2800" dirty="0" smtClean="0"/>
              <a:t>) natural frequency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/>
              <a:t> is frequency if the system has no damping</a:t>
            </a:r>
            <a:endParaRPr lang="en-US" sz="2800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1844675" y="1371600"/>
          <a:ext cx="4749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Equation" r:id="rId3" imgW="1803240" imgH="393480" progId="Equation.DSMT4">
                  <p:embed/>
                </p:oleObj>
              </mc:Choice>
              <mc:Fallback>
                <p:oleObj name="Equation" r:id="rId3" imgW="1803240" imgH="39348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1371600"/>
                        <a:ext cx="47498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0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525963"/>
          </a:xfrm>
        </p:spPr>
        <p:txBody>
          <a:bodyPr/>
          <a:lstStyle/>
          <a:p>
            <a:r>
              <a:rPr lang="en-US" sz="2800" dirty="0" smtClean="0"/>
              <a:t>Often it is desired to remain in the Laplace domain for analysis and manipulation</a:t>
            </a:r>
          </a:p>
          <a:p>
            <a:pPr lvl="0"/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C00000"/>
                </a:solidFill>
              </a:rPr>
              <a:t>transfer function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of a system is an alternative model to the differential equation and is defined as the ratio of the Laplace transform of the output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to the Laplace transform of the input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assuming zero initial conditions</a:t>
            </a:r>
          </a:p>
          <a:p>
            <a:endParaRPr lang="en-US" sz="2800" dirty="0" smtClean="0"/>
          </a:p>
          <a:p>
            <a:endParaRPr lang="en-US" sz="1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1447800" y="5286375"/>
          <a:ext cx="562768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0" name="Equation" r:id="rId3" imgW="2031840" imgH="469800" progId="Equation.DSMT4">
                  <p:embed/>
                </p:oleObj>
              </mc:Choice>
              <mc:Fallback>
                <p:oleObj name="Equation" r:id="rId3" imgW="2031840" imgH="46980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86375"/>
                        <a:ext cx="5627688" cy="12668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5029199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Characterize the input-output relationship of a dynamic system (ignores initial conditions)</a:t>
            </a:r>
          </a:p>
          <a:p>
            <a:r>
              <a:rPr lang="en-US" sz="3000" dirty="0" smtClean="0"/>
              <a:t>Are a property of the system itself, not specific to the particular forcing input (represent natural response)</a:t>
            </a:r>
          </a:p>
          <a:p>
            <a:r>
              <a:rPr lang="en-US" sz="3000" dirty="0" smtClean="0"/>
              <a:t>Have units, but do not provide information concerning the physical structure </a:t>
            </a:r>
          </a:p>
          <a:p>
            <a:r>
              <a:rPr lang="en-US" sz="3000" dirty="0" smtClean="0"/>
              <a:t>Apply only to linear time-invariant (LTI) systems</a:t>
            </a:r>
          </a:p>
          <a:p>
            <a:r>
              <a:rPr lang="en-US" sz="3000" dirty="0" smtClean="0"/>
              <a:t>Make combining systems much easier</a:t>
            </a:r>
            <a:endParaRPr lang="en-US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26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r>
              <a:rPr lang="en-US" dirty="0" smtClean="0"/>
              <a:t>Finding a Transfer Function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054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800" dirty="0" smtClean="0"/>
              <a:t>Begin with</a:t>
            </a:r>
          </a:p>
          <a:p>
            <a:pPr marL="514350" indent="-514350">
              <a:buFont typeface="+mj-lt"/>
              <a:buAutoNum type="arabicPeriod"/>
            </a:pPr>
            <a:endParaRPr lang="en-US" sz="1050" dirty="0" smtClean="0"/>
          </a:p>
          <a:p>
            <a:pPr marL="514350" indent="-514350">
              <a:buFont typeface="+mj-lt"/>
              <a:buAutoNum type="arabicPeriod"/>
            </a:pPr>
            <a:endParaRPr lang="en-US" sz="105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Choose what is the input and what is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Take Laplace transform assuming zero ICs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Rearrange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27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>
            <p:extLst/>
          </p:nvPr>
        </p:nvGraphicFramePr>
        <p:xfrm>
          <a:off x="1828800" y="1600200"/>
          <a:ext cx="6553200" cy="63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6" name="Equation" r:id="rId3" imgW="2298600" imgH="228600" progId="Equation.DSMT4">
                  <p:embed/>
                </p:oleObj>
              </mc:Choice>
              <mc:Fallback>
                <p:oleObj name="Equation" r:id="rId3" imgW="2298600" imgH="228600" progId="Equation.DSMT4">
                  <p:embed/>
                  <p:pic>
                    <p:nvPicPr>
                      <p:cNvPr id="143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6553200" cy="634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>
            <p:extLst/>
          </p:nvPr>
        </p:nvGraphicFramePr>
        <p:xfrm>
          <a:off x="1219200" y="3581400"/>
          <a:ext cx="6442075" cy="123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7" name="Equation" r:id="rId5" imgW="2450880" imgH="482400" progId="Equation.DSMT4">
                  <p:embed/>
                </p:oleObj>
              </mc:Choice>
              <mc:Fallback>
                <p:oleObj name="Equation" r:id="rId5" imgW="2450880" imgH="482400" progId="Equation.DSMT4">
                  <p:embed/>
                  <p:pic>
                    <p:nvPicPr>
                      <p:cNvPr id="143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42075" cy="1233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>
            <p:extLst/>
          </p:nvPr>
        </p:nvGraphicFramePr>
        <p:xfrm>
          <a:off x="1981200" y="5486400"/>
          <a:ext cx="46386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8" name="Equation" r:id="rId7" imgW="1765080" imgH="457200" progId="Equation.DSMT4">
                  <p:embed/>
                </p:oleObj>
              </mc:Choice>
              <mc:Fallback>
                <p:oleObj name="Equation" r:id="rId7" imgW="1765080" imgH="457200" progId="Equation.DSMT4">
                  <p:embed/>
                  <p:pic>
                    <p:nvPicPr>
                      <p:cNvPr id="143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4638675" cy="1168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42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9067800" cy="4800600"/>
          </a:xfrm>
        </p:spPr>
        <p:txBody>
          <a:bodyPr/>
          <a:lstStyle/>
          <a:p>
            <a:r>
              <a:rPr lang="en-US" sz="2800" dirty="0" smtClean="0"/>
              <a:t>Find the equation of motion for the following system</a:t>
            </a:r>
            <a:endParaRPr lang="en-US" sz="2800" dirty="0"/>
          </a:p>
        </p:txBody>
      </p:sp>
      <p:pic>
        <p:nvPicPr>
          <p:cNvPr id="8" name="Picture 7" descr="simple_driveline.gif"/>
          <p:cNvPicPr>
            <a:picLocks noChangeAspect="1"/>
          </p:cNvPicPr>
          <p:nvPr/>
        </p:nvPicPr>
        <p:blipFill>
          <a:blip r:embed="rId2" cstate="print"/>
          <a:srcRect l="5833" t="13889" r="48333" b="39394"/>
          <a:stretch>
            <a:fillRect/>
          </a:stretch>
        </p:blipFill>
        <p:spPr>
          <a:xfrm>
            <a:off x="152400" y="2057400"/>
            <a:ext cx="3581400" cy="24093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78428"/>
            <a:ext cx="8334561" cy="17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0" y="22609"/>
            <a:ext cx="8686800" cy="4800600"/>
          </a:xfrm>
        </p:spPr>
        <p:txBody>
          <a:bodyPr/>
          <a:lstStyle/>
          <a:p>
            <a:r>
              <a:rPr lang="en-US" sz="2800" dirty="0" smtClean="0"/>
              <a:t>Find the transfer function for the previous example where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is the input and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is the output</a:t>
            </a:r>
          </a:p>
          <a:p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69723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Examples: mass, moment of inertia</a:t>
            </a:r>
          </a:p>
          <a:p>
            <a:r>
              <a:rPr lang="en-US" sz="2800" dirty="0" smtClean="0"/>
              <a:t>Each inertia element with independent motion needs its own differential equation (Newton’s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Law, Euler’s 2</a:t>
            </a:r>
            <a:r>
              <a:rPr lang="en-US" sz="2800" baseline="30000" dirty="0" smtClean="0"/>
              <a:t>nd </a:t>
            </a:r>
            <a:r>
              <a:rPr lang="en-US" sz="2800" dirty="0" smtClean="0"/>
              <a:t>law)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Inertia elements store kinetic energy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1484313" y="3627438"/>
          <a:ext cx="21986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3" name="Equation" r:id="rId4" imgW="685800" imgH="253800" progId="Equation.DSMT4">
                  <p:embed/>
                </p:oleObj>
              </mc:Choice>
              <mc:Fallback>
                <p:oleObj name="Equation" r:id="rId4" imgW="68580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3627438"/>
                        <a:ext cx="2198687" cy="79216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4421187" y="3627438"/>
          <a:ext cx="23606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4" name="Equation" r:id="rId6" imgW="736560" imgH="253800" progId="Equation.DSMT4">
                  <p:embed/>
                </p:oleObj>
              </mc:Choice>
              <mc:Fallback>
                <p:oleObj name="Equation" r:id="rId6" imgW="73656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7" y="3627438"/>
                        <a:ext cx="2360613" cy="79216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228725" y="5138737"/>
          <a:ext cx="57816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5" name="Equation" r:id="rId8" imgW="1803240" imgH="393480" progId="Equation.DSMT4">
                  <p:embed/>
                </p:oleObj>
              </mc:Choice>
              <mc:Fallback>
                <p:oleObj name="Equation" r:id="rId8" imgW="18032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138737"/>
                        <a:ext cx="57816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              is often drawn as a block diagram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where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are </a:t>
            </a:r>
            <a:r>
              <a:rPr lang="en-US" sz="2800" dirty="0" smtClean="0">
                <a:solidFill>
                  <a:srgbClr val="C00000"/>
                </a:solidFill>
              </a:rPr>
              <a:t>signals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is a </a:t>
            </a:r>
            <a:r>
              <a:rPr lang="en-US" sz="2800" dirty="0" smtClean="0">
                <a:solidFill>
                  <a:srgbClr val="C00000"/>
                </a:solidFill>
              </a:rPr>
              <a:t>system</a:t>
            </a:r>
          </a:p>
          <a:p>
            <a:pPr>
              <a:buNone/>
            </a:pPr>
            <a:endParaRPr lang="en-US" sz="11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Mathematically,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In the time domain, need a convolution integral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30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>
            <p:extLst/>
          </p:nvPr>
        </p:nvGraphicFramePr>
        <p:xfrm>
          <a:off x="883345" y="1371600"/>
          <a:ext cx="2012255" cy="102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Equation" r:id="rId4" imgW="799920" imgH="419040" progId="Equation.DSMT4">
                  <p:embed/>
                </p:oleObj>
              </mc:Choice>
              <mc:Fallback>
                <p:oleObj name="Equation" r:id="rId4" imgW="799920" imgH="419040" progId="Equation.DSMT4">
                  <p:embed/>
                  <p:pic>
                    <p:nvPicPr>
                      <p:cNvPr id="163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345" y="1371600"/>
                        <a:ext cx="2012255" cy="1026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2173288" y="5410200"/>
          <a:ext cx="37703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5" name="Equation" r:id="rId6" imgW="1498320" imgH="330120" progId="Equation.DSMT4">
                  <p:embed/>
                </p:oleObj>
              </mc:Choice>
              <mc:Fallback>
                <p:oleObj name="Equation" r:id="rId6" imgW="1498320" imgH="330120" progId="Equation.DSMT4">
                  <p:embed/>
                  <p:pic>
                    <p:nvPicPr>
                      <p:cNvPr id="163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5410200"/>
                        <a:ext cx="377031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8"/>
          <p:cNvSpPr txBox="1"/>
          <p:nvPr/>
        </p:nvSpPr>
        <p:spPr>
          <a:xfrm>
            <a:off x="3093474" y="229084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5303274" y="2286378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1674" y="2431575"/>
            <a:ext cx="1219200" cy="609600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3017274" y="2736375"/>
            <a:ext cx="914400" cy="1588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5150874" y="2736375"/>
            <a:ext cx="903064" cy="1588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Useful for visualizing complex systems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31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3" name="Flowchart: Summing Junction 32"/>
          <p:cNvSpPr/>
          <p:nvPr/>
        </p:nvSpPr>
        <p:spPr>
          <a:xfrm>
            <a:off x="5360347" y="3601244"/>
            <a:ext cx="155575" cy="155575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/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 rot="16200000" flipH="1">
            <a:off x="5056341" y="3219450"/>
            <a:ext cx="7620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1"/>
          <p:cNvSpPr txBox="1">
            <a:spLocks noChangeArrowheads="1"/>
          </p:cNvSpPr>
          <p:nvPr/>
        </p:nvSpPr>
        <p:spPr bwMode="auto">
          <a:xfrm>
            <a:off x="5179256" y="3659982"/>
            <a:ext cx="31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+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36" name="TextBox 53"/>
          <p:cNvSpPr txBox="1">
            <a:spLocks noChangeArrowheads="1"/>
          </p:cNvSpPr>
          <p:nvPr/>
        </p:nvSpPr>
        <p:spPr bwMode="auto">
          <a:xfrm>
            <a:off x="5450998" y="3326607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-</a:t>
            </a:r>
            <a:endParaRPr lang="en-US" sz="1800" baseline="-2500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37" name="TextBox 59"/>
          <p:cNvSpPr txBox="1">
            <a:spLocks noChangeArrowheads="1"/>
          </p:cNvSpPr>
          <p:nvPr/>
        </p:nvSpPr>
        <p:spPr bwMode="auto">
          <a:xfrm>
            <a:off x="5519127" y="2382044"/>
            <a:ext cx="1441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wind force,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gravity force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02747" y="3372644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Control</a:t>
            </a:r>
          </a:p>
          <a:p>
            <a:pPr algn="ctr">
              <a:defRPr/>
            </a:pPr>
            <a:r>
              <a:rPr lang="en-US" sz="1800" dirty="0"/>
              <a:t>Algorithm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12547" y="3372644"/>
            <a:ext cx="914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Engine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9947" y="3372644"/>
            <a:ext cx="1143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Car</a:t>
            </a:r>
          </a:p>
        </p:txBody>
      </p:sp>
      <p:cxnSp>
        <p:nvCxnSpPr>
          <p:cNvPr id="41" name="Straight Arrow Connector 40"/>
          <p:cNvCxnSpPr>
            <a:endCxn id="38" idx="1"/>
          </p:cNvCxnSpPr>
          <p:nvPr/>
        </p:nvCxnSpPr>
        <p:spPr>
          <a:xfrm>
            <a:off x="788347" y="3677444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  <a:endCxn id="39" idx="1"/>
          </p:cNvCxnSpPr>
          <p:nvPr/>
        </p:nvCxnSpPr>
        <p:spPr>
          <a:xfrm>
            <a:off x="2921947" y="3677444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40" idx="1"/>
          </p:cNvCxnSpPr>
          <p:nvPr/>
        </p:nvCxnSpPr>
        <p:spPr>
          <a:xfrm>
            <a:off x="4826947" y="3677444"/>
            <a:ext cx="11430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</p:cNvCxnSpPr>
          <p:nvPr/>
        </p:nvCxnSpPr>
        <p:spPr>
          <a:xfrm>
            <a:off x="7112947" y="3677444"/>
            <a:ext cx="609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8"/>
          <p:cNvSpPr txBox="1">
            <a:spLocks noChangeArrowheads="1"/>
          </p:cNvSpPr>
          <p:nvPr/>
        </p:nvSpPr>
        <p:spPr bwMode="auto">
          <a:xfrm>
            <a:off x="2851465" y="3677444"/>
            <a:ext cx="10823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throttle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angle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(voltage)</a:t>
            </a:r>
          </a:p>
        </p:txBody>
      </p:sp>
      <p:sp>
        <p:nvSpPr>
          <p:cNvPr id="47" name="TextBox 29"/>
          <p:cNvSpPr txBox="1">
            <a:spLocks noChangeArrowheads="1"/>
          </p:cNvSpPr>
          <p:nvPr/>
        </p:nvSpPr>
        <p:spPr bwMode="auto">
          <a:xfrm>
            <a:off x="4815477" y="3840957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force</a:t>
            </a:r>
            <a:endParaRPr lang="en-US" sz="1800" baseline="-2500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48" name="TextBox 30"/>
          <p:cNvSpPr txBox="1">
            <a:spLocks noChangeArrowheads="1"/>
          </p:cNvSpPr>
          <p:nvPr/>
        </p:nvSpPr>
        <p:spPr bwMode="auto">
          <a:xfrm>
            <a:off x="7531132" y="3677444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actual</a:t>
            </a:r>
          </a:p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speed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83947" y="4744244"/>
            <a:ext cx="1676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Speedometer</a:t>
            </a:r>
          </a:p>
        </p:txBody>
      </p:sp>
      <p:cxnSp>
        <p:nvCxnSpPr>
          <p:cNvPr id="50" name="Elbow Connector 49"/>
          <p:cNvCxnSpPr>
            <a:endCxn id="49" idx="3"/>
          </p:cNvCxnSpPr>
          <p:nvPr/>
        </p:nvCxnSpPr>
        <p:spPr>
          <a:xfrm flipH="1">
            <a:off x="5360347" y="3677444"/>
            <a:ext cx="1752600" cy="1371600"/>
          </a:xfrm>
          <a:prstGeom prst="bentConnector3">
            <a:avLst>
              <a:gd name="adj1" fmla="val -1304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864431" y="3296444"/>
            <a:ext cx="31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+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52" name="TextBox 44"/>
          <p:cNvSpPr txBox="1">
            <a:spLocks noChangeArrowheads="1"/>
          </p:cNvSpPr>
          <p:nvPr/>
        </p:nvSpPr>
        <p:spPr bwMode="auto">
          <a:xfrm>
            <a:off x="1212373" y="3612357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-</a:t>
            </a:r>
            <a:endParaRPr lang="en-US" sz="1800" baseline="-250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53" name="Shape 74"/>
          <p:cNvCxnSpPr>
            <a:stCxn id="49" idx="1"/>
          </p:cNvCxnSpPr>
          <p:nvPr/>
        </p:nvCxnSpPr>
        <p:spPr>
          <a:xfrm rot="10800000">
            <a:off x="1170935" y="3756819"/>
            <a:ext cx="2513012" cy="1292225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4"/>
          <p:cNvSpPr txBox="1">
            <a:spLocks noChangeArrowheads="1"/>
          </p:cNvSpPr>
          <p:nvPr/>
        </p:nvSpPr>
        <p:spPr bwMode="auto">
          <a:xfrm>
            <a:off x="1573702" y="5012532"/>
            <a:ext cx="12105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measured</a:t>
            </a:r>
          </a:p>
          <a:p>
            <a:pPr algn="ctr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speed</a:t>
            </a:r>
          </a:p>
        </p:txBody>
      </p:sp>
      <p:sp>
        <p:nvSpPr>
          <p:cNvPr id="55" name="Flowchart: Summing Junction 54"/>
          <p:cNvSpPr/>
          <p:nvPr/>
        </p:nvSpPr>
        <p:spPr>
          <a:xfrm>
            <a:off x="1093147" y="3601244"/>
            <a:ext cx="155575" cy="155575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56" name="TextBox 27"/>
          <p:cNvSpPr txBox="1">
            <a:spLocks noChangeArrowheads="1"/>
          </p:cNvSpPr>
          <p:nvPr/>
        </p:nvSpPr>
        <p:spPr bwMode="auto">
          <a:xfrm>
            <a:off x="145460" y="3677444"/>
            <a:ext cx="9412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desired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41014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Useful for visualizing complex systems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600" dirty="0" smtClean="0"/>
          </a:p>
          <a:p>
            <a:pPr indent="0" algn="ctr">
              <a:buNone/>
            </a:pPr>
            <a:r>
              <a:rPr lang="en-US" sz="2800" dirty="0" smtClean="0"/>
              <a:t>here each block is a transfer function and the arrows represent signal flow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32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Flowchart: Summing Junction 7"/>
          <p:cNvSpPr/>
          <p:nvPr/>
        </p:nvSpPr>
        <p:spPr>
          <a:xfrm>
            <a:off x="5001858" y="3009900"/>
            <a:ext cx="155575" cy="155575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rot="16200000" flipH="1">
            <a:off x="4697852" y="2628106"/>
            <a:ext cx="7620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820767" y="3068638"/>
            <a:ext cx="31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+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092509" y="2735263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-</a:t>
            </a:r>
            <a:endParaRPr lang="en-US" sz="1800" baseline="-2500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25258" y="2781300"/>
            <a:ext cx="9906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54058" y="2781300"/>
            <a:ext cx="914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4230" y="2781300"/>
            <a:ext cx="1002628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722630" y="3086100"/>
            <a:ext cx="100262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2715858" y="3086100"/>
            <a:ext cx="838200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15" idx="1"/>
          </p:cNvCxnSpPr>
          <p:nvPr/>
        </p:nvCxnSpPr>
        <p:spPr>
          <a:xfrm>
            <a:off x="4468458" y="3086100"/>
            <a:ext cx="1435772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>
            <a:off x="6906858" y="3086100"/>
            <a:ext cx="74997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58858" y="4152900"/>
            <a:ext cx="1143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Elbow Connector 20"/>
          <p:cNvCxnSpPr>
            <a:endCxn id="20" idx="3"/>
          </p:cNvCxnSpPr>
          <p:nvPr/>
        </p:nvCxnSpPr>
        <p:spPr>
          <a:xfrm rot="10800000" flipV="1">
            <a:off x="5001858" y="3086100"/>
            <a:ext cx="2045372" cy="1371600"/>
          </a:xfrm>
          <a:prstGeom prst="bentConnector3">
            <a:avLst>
              <a:gd name="adj1" fmla="val -11387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3"/>
          <p:cNvSpPr txBox="1">
            <a:spLocks noChangeArrowheads="1"/>
          </p:cNvSpPr>
          <p:nvPr/>
        </p:nvSpPr>
        <p:spPr bwMode="auto">
          <a:xfrm>
            <a:off x="798714" y="2705100"/>
            <a:ext cx="31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+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23" name="TextBox 44"/>
          <p:cNvSpPr txBox="1">
            <a:spLocks noChangeArrowheads="1"/>
          </p:cNvSpPr>
          <p:nvPr/>
        </p:nvSpPr>
        <p:spPr bwMode="auto">
          <a:xfrm>
            <a:off x="1146656" y="3021013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-</a:t>
            </a:r>
            <a:endParaRPr lang="en-US" sz="1800" baseline="-250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4" name="Shape 26"/>
          <p:cNvCxnSpPr>
            <a:stCxn id="20" idx="1"/>
          </p:cNvCxnSpPr>
          <p:nvPr/>
        </p:nvCxnSpPr>
        <p:spPr>
          <a:xfrm rot="10800000">
            <a:off x="1105218" y="3165476"/>
            <a:ext cx="2753640" cy="1292224"/>
          </a:xfrm>
          <a:prstGeom prst="bentConnector3">
            <a:avLst>
              <a:gd name="adj1" fmla="val 100058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Summing Junction 24"/>
          <p:cNvSpPr/>
          <p:nvPr/>
        </p:nvSpPr>
        <p:spPr>
          <a:xfrm>
            <a:off x="1027430" y="3009900"/>
            <a:ext cx="155575" cy="155575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6" name="TextBox 27"/>
          <p:cNvSpPr txBox="1">
            <a:spLocks noChangeArrowheads="1"/>
          </p:cNvSpPr>
          <p:nvPr/>
        </p:nvSpPr>
        <p:spPr bwMode="auto">
          <a:xfrm>
            <a:off x="485128" y="271874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ysClr val="windowText" lastClr="000000"/>
                </a:solidFill>
                <a:cs typeface="Times New Roman" pitchFamily="18" charset="0"/>
              </a:rPr>
              <a:t>R</a:t>
            </a:r>
            <a:endParaRPr lang="en-US" sz="1800" i="1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1136554" y="2710788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E</a:t>
            </a:r>
            <a:r>
              <a:rPr lang="en-US" sz="1800" i="1" baseline="-2500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m</a:t>
            </a:r>
            <a:endParaRPr lang="en-US" sz="1800" i="1" baseline="-25000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382858" y="2705100"/>
            <a:ext cx="351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ysClr val="windowText" lastClr="000000"/>
                </a:solidFill>
                <a:cs typeface="Times New Roman" pitchFamily="18" charset="0"/>
              </a:rPr>
              <a:t>U</a:t>
            </a:r>
            <a:endParaRPr lang="en-US" sz="1800" i="1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5153462" y="2095500"/>
            <a:ext cx="351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ysClr val="windowText" lastClr="000000"/>
                </a:solidFill>
                <a:cs typeface="Times New Roman" pitchFamily="18" charset="0"/>
              </a:rPr>
              <a:t>D</a:t>
            </a:r>
            <a:endParaRPr lang="en-US" sz="1800" i="1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7459494" y="270510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ysClr val="windowText" lastClr="000000"/>
                </a:solidFill>
                <a:cs typeface="Times New Roman" pitchFamily="18" charset="0"/>
              </a:rPr>
              <a:t>Y</a:t>
            </a:r>
            <a:endParaRPr lang="en-US" sz="1800" i="1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2868258" y="4000500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Y</a:t>
            </a:r>
            <a:r>
              <a:rPr lang="en-US" sz="1800" i="1" baseline="-2500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m</a:t>
            </a:r>
            <a:endParaRPr lang="en-US" sz="1800" i="1" baseline="-25000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 the TF from our earlier example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It is desired to find the time response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/>
              <a:t>for different torque inputs</a:t>
            </a:r>
          </a:p>
          <a:p>
            <a:endParaRPr lang="en-US" sz="1100" dirty="0" smtClean="0"/>
          </a:p>
          <a:p>
            <a:r>
              <a:rPr lang="en-US" sz="2800" dirty="0" smtClean="0"/>
              <a:t>In general, 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AB053-23FB-4399-82BB-EC3CC26D6B5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1914525" y="2555875"/>
          <a:ext cx="47625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8" name="Equation" r:id="rId3" imgW="1892160" imgH="419040" progId="Equation.DSMT4">
                  <p:embed/>
                </p:oleObj>
              </mc:Choice>
              <mc:Fallback>
                <p:oleObj name="Equation" r:id="rId3" imgW="1892160" imgH="419040" progId="Equation.DSMT4">
                  <p:embed/>
                  <p:pic>
                    <p:nvPicPr>
                      <p:cNvPr id="164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2555875"/>
                        <a:ext cx="47625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/>
          <p:cNvGraphicFramePr>
            <a:graphicFrameLocks noChangeAspect="1"/>
          </p:cNvGraphicFramePr>
          <p:nvPr>
            <p:extLst/>
          </p:nvPr>
        </p:nvGraphicFramePr>
        <p:xfrm>
          <a:off x="2209800" y="5486400"/>
          <a:ext cx="49228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9" name="Equation" r:id="rId5" imgW="1955520" imgH="228600" progId="Equation.DSMT4">
                  <p:embed/>
                </p:oleObj>
              </mc:Choice>
              <mc:Fallback>
                <p:oleObj name="Equation" r:id="rId5" imgW="1955520" imgH="228600" progId="Equation.DSMT4">
                  <p:embed/>
                  <p:pic>
                    <p:nvPicPr>
                      <p:cNvPr id="164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86400"/>
                        <a:ext cx="49228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7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Impulse response </a:t>
            </a:r>
            <a:r>
              <a:rPr lang="en-US" sz="2400" dirty="0" smtClean="0"/>
              <a:t>: 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473444"/>
              </p:ext>
            </p:extLst>
          </p:nvPr>
        </p:nvGraphicFramePr>
        <p:xfrm>
          <a:off x="3505200" y="1066800"/>
          <a:ext cx="17573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6" name="Equation" r:id="rId3" imgW="698400" imgH="203040" progId="Equation.DSMT4">
                  <p:embed/>
                </p:oleObj>
              </mc:Choice>
              <mc:Fallback>
                <p:oleObj name="Equation" r:id="rId3" imgW="698400" imgH="203040" progId="Equation.DSMT4">
                  <p:embed/>
                  <p:pic>
                    <p:nvPicPr>
                      <p:cNvPr id="165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066800"/>
                        <a:ext cx="175736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" y="1625346"/>
            <a:ext cx="3976688" cy="52125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593" y="1625346"/>
            <a:ext cx="4158207" cy="50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Notes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666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직사각형 5"/>
          <p:cNvSpPr/>
          <p:nvPr/>
        </p:nvSpPr>
        <p:spPr>
          <a:xfrm>
            <a:off x="990600" y="381000"/>
            <a:ext cx="5943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%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system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parameters</a:t>
            </a:r>
            <a:endParaRPr lang="ko-KR" altLang="en-US" sz="1600" dirty="0"/>
          </a:p>
          <a:p>
            <a:r>
              <a:rPr lang="ko-KR" altLang="en-US" sz="1600" dirty="0" err="1"/>
              <a:t>J</a:t>
            </a:r>
            <a:r>
              <a:rPr lang="ko-KR" altLang="en-US" sz="1600" dirty="0"/>
              <a:t> = 1;  % </a:t>
            </a:r>
            <a:r>
              <a:rPr lang="ko-KR" altLang="en-US" sz="1600" dirty="0" err="1"/>
              <a:t>Moment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inertia</a:t>
            </a:r>
            <a:r>
              <a:rPr lang="ko-KR" altLang="en-US" sz="1600" dirty="0"/>
              <a:t> (kg·m²)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4;  % </a:t>
            </a:r>
            <a:r>
              <a:rPr lang="ko-KR" altLang="en-US" sz="1600" dirty="0" err="1"/>
              <a:t>Damping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coefficient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N·m·s</a:t>
            </a:r>
            <a:r>
              <a:rPr lang="ko-KR" altLang="en-US" sz="1600" dirty="0"/>
              <a:t>/</a:t>
            </a:r>
            <a:r>
              <a:rPr lang="ko-KR" altLang="en-US" sz="1600" dirty="0" err="1"/>
              <a:t>rad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k = 40; % </a:t>
            </a:r>
            <a:r>
              <a:rPr lang="ko-KR" altLang="en-US" sz="1600" dirty="0" err="1"/>
              <a:t>Rotational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stiffness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N·m</a:t>
            </a:r>
            <a:r>
              <a:rPr lang="ko-KR" altLang="en-US" sz="1600" dirty="0"/>
              <a:t>/</a:t>
            </a:r>
            <a:r>
              <a:rPr lang="ko-KR" altLang="en-US" sz="1600" dirty="0" err="1"/>
              <a:t>rad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%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transfer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</a:t>
            </a:r>
            <a:r>
              <a:rPr lang="ko-KR" altLang="en-US" sz="1600" dirty="0"/>
              <a:t>) = 1 / (</a:t>
            </a:r>
            <a:r>
              <a:rPr lang="ko-KR" altLang="en-US" sz="1600" dirty="0" err="1"/>
              <a:t>J</a:t>
            </a:r>
            <a:r>
              <a:rPr lang="ko-KR" altLang="en-US" sz="1600" dirty="0"/>
              <a:t> s^2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</a:t>
            </a:r>
            <a:r>
              <a:rPr lang="ko-KR" altLang="en-US" sz="1600" dirty="0"/>
              <a:t> + k)</a:t>
            </a:r>
          </a:p>
          <a:p>
            <a:r>
              <a:rPr lang="ko-KR" altLang="en-US" sz="1600" dirty="0" err="1"/>
              <a:t>num</a:t>
            </a:r>
            <a:r>
              <a:rPr lang="ko-KR" altLang="en-US" sz="1600" dirty="0"/>
              <a:t> = 1; % </a:t>
            </a:r>
            <a:r>
              <a:rPr lang="ko-KR" altLang="en-US" sz="1600" dirty="0" err="1"/>
              <a:t>Numerator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G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 err="1"/>
              <a:t>den</a:t>
            </a:r>
            <a:r>
              <a:rPr lang="ko-KR" altLang="en-US" sz="1600" dirty="0"/>
              <a:t> = [</a:t>
            </a:r>
            <a:r>
              <a:rPr lang="ko-KR" altLang="en-US" sz="1600" dirty="0" err="1"/>
              <a:t>J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, k]; % </a:t>
            </a:r>
            <a:r>
              <a:rPr lang="ko-KR" altLang="en-US" sz="1600" dirty="0" err="1"/>
              <a:t>Denominator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G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% </a:t>
            </a:r>
            <a:r>
              <a:rPr lang="ko-KR" altLang="en-US" sz="1600" dirty="0" err="1"/>
              <a:t>Create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transfer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endParaRPr lang="ko-KR" altLang="en-US" sz="1600" dirty="0"/>
          </a:p>
          <a:p>
            <a:r>
              <a:rPr lang="ko-KR" altLang="en-US" sz="1600" dirty="0" err="1"/>
              <a:t>G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tf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den</a:t>
            </a:r>
            <a:r>
              <a:rPr lang="ko-KR" altLang="en-US" sz="1600" dirty="0"/>
              <a:t>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% Time </a:t>
            </a:r>
            <a:r>
              <a:rPr lang="ko-KR" altLang="en-US" sz="1600" dirty="0" err="1"/>
              <a:t>vector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simulation</a:t>
            </a:r>
            <a:endParaRPr lang="ko-KR" altLang="en-US" sz="1600" dirty="0"/>
          </a:p>
          <a:p>
            <a:r>
              <a:rPr lang="ko-KR" altLang="en-US" sz="1600" dirty="0" err="1"/>
              <a:t>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linspace</a:t>
            </a:r>
            <a:r>
              <a:rPr lang="ko-KR" altLang="en-US" sz="1600" dirty="0"/>
              <a:t>(0, 5, 1000); % 5 </a:t>
            </a:r>
            <a:r>
              <a:rPr lang="ko-KR" altLang="en-US" sz="1600" dirty="0" err="1"/>
              <a:t>seconds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simulation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resolution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% </a:t>
            </a:r>
            <a:r>
              <a:rPr lang="ko-KR" altLang="en-US" sz="1600" dirty="0" err="1"/>
              <a:t>Simulate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impulse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response</a:t>
            </a:r>
            <a:endParaRPr lang="ko-KR" altLang="en-US" sz="1600" dirty="0"/>
          </a:p>
          <a:p>
            <a:r>
              <a:rPr lang="ko-KR" altLang="en-US" sz="1600" dirty="0"/>
              <a:t>[</a:t>
            </a:r>
            <a:r>
              <a:rPr lang="ko-KR" altLang="en-US" sz="1600" dirty="0" err="1"/>
              <a:t>y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] = </a:t>
            </a:r>
            <a:r>
              <a:rPr lang="ko-KR" altLang="en-US" sz="1600" dirty="0" err="1"/>
              <a:t>impulse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G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% </a:t>
            </a:r>
            <a:r>
              <a:rPr lang="ko-KR" altLang="en-US" sz="1600" dirty="0" err="1"/>
              <a:t>Plot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impulse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response</a:t>
            </a:r>
            <a:endParaRPr lang="ko-KR" altLang="en-US" sz="1600" dirty="0"/>
          </a:p>
          <a:p>
            <a:r>
              <a:rPr lang="ko-KR" altLang="en-US" sz="1600" dirty="0" err="1"/>
              <a:t>figure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 err="1"/>
              <a:t>plot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y</a:t>
            </a:r>
            <a:r>
              <a:rPr lang="ko-KR" altLang="en-US" sz="1600" dirty="0"/>
              <a:t>, '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LineWidth</a:t>
            </a:r>
            <a:r>
              <a:rPr lang="ko-KR" altLang="en-US" sz="1600" dirty="0"/>
              <a:t>', 1.5);</a:t>
            </a:r>
          </a:p>
          <a:p>
            <a:r>
              <a:rPr lang="ko-KR" altLang="en-US" sz="1600" dirty="0" err="1"/>
              <a:t>xlabel</a:t>
            </a:r>
            <a:r>
              <a:rPr lang="ko-KR" altLang="en-US" sz="1600" dirty="0"/>
              <a:t>('Time (</a:t>
            </a:r>
            <a:r>
              <a:rPr lang="ko-KR" altLang="en-US" sz="1600" dirty="0" err="1"/>
              <a:t>s</a:t>
            </a:r>
            <a:r>
              <a:rPr lang="ko-KR" altLang="en-US" sz="1600" dirty="0"/>
              <a:t>)');</a:t>
            </a:r>
          </a:p>
          <a:p>
            <a:r>
              <a:rPr lang="ko-KR" altLang="en-US" sz="1600" dirty="0" err="1"/>
              <a:t>ylabel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Angular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Displacement</a:t>
            </a:r>
            <a:r>
              <a:rPr lang="ko-KR" altLang="en-US" sz="1600" dirty="0"/>
              <a:t> \</a:t>
            </a:r>
            <a:r>
              <a:rPr lang="ko-KR" altLang="en-US" sz="1600" dirty="0" err="1"/>
              <a:t>theta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</a:t>
            </a:r>
            <a:r>
              <a:rPr lang="ko-KR" altLang="en-US" sz="1600" dirty="0"/>
              <a:t>)');</a:t>
            </a:r>
          </a:p>
          <a:p>
            <a:r>
              <a:rPr lang="ko-KR" altLang="en-US" sz="1600" dirty="0" err="1"/>
              <a:t>title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Impulse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Response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Rotational</a:t>
            </a:r>
            <a:r>
              <a:rPr lang="ko-KR" altLang="en-US" sz="1600" dirty="0"/>
              <a:t> System');</a:t>
            </a:r>
          </a:p>
          <a:p>
            <a:r>
              <a:rPr lang="ko-KR" altLang="en-US" sz="1600" dirty="0" err="1"/>
              <a:t>grid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on</a:t>
            </a:r>
            <a:r>
              <a:rPr lang="ko-KR" alt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148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6: 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/>
          <a:lstStyle/>
          <a:p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Time response determination</a:t>
            </a:r>
          </a:p>
          <a:p>
            <a:pPr marL="914400" lvl="1" indent="-514350"/>
            <a:r>
              <a:rPr lang="en-US" sz="2800" dirty="0" smtClean="0"/>
              <a:t>Review of differential equation approach</a:t>
            </a:r>
          </a:p>
          <a:p>
            <a:pPr marL="914400" lvl="1" indent="-514350"/>
            <a:r>
              <a:rPr lang="en-US" sz="2800" dirty="0" smtClean="0"/>
              <a:t>Introduce transfer function approach</a:t>
            </a:r>
          </a:p>
          <a:p>
            <a:pPr marL="914400" lvl="1" indent="-514350"/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MATLAB commands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Simulation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Simulink</a:t>
            </a:r>
            <a:r>
              <a:rPr lang="en-US" sz="2800" dirty="0" smtClean="0"/>
              <a:t> commands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37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/>
          <a:lstStyle/>
          <a:p>
            <a:r>
              <a:rPr lang="en-US" sz="2800" dirty="0" smtClean="0"/>
              <a:t>Consider the following simplified model of a car suspension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Would like to determine the time response of the car body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) for different road inputs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38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2823229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quarter mass of the car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353757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the suspension 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4223374"/>
            <a:ext cx="312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tire stiffness and damping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of the tires are neglected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43363" name="Picture 3" descr="\\udm-tn-dental\richard.hill\Teaching\AEV 5020\summer 13\suspension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6491" r="17670" b="37374"/>
          <a:stretch/>
        </p:blipFill>
        <p:spPr bwMode="auto">
          <a:xfrm>
            <a:off x="5715000" y="2307740"/>
            <a:ext cx="2049905" cy="27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37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Differential equation model can be solved for different forcing inputs</a:t>
            </a:r>
          </a:p>
          <a:p>
            <a:endParaRPr lang="en-US" sz="2800" dirty="0" smtClean="0"/>
          </a:p>
          <a:p>
            <a:endParaRPr lang="en-US" sz="1100" dirty="0" smtClean="0"/>
          </a:p>
          <a:p>
            <a:r>
              <a:rPr lang="en-US" sz="2800" dirty="0" smtClean="0"/>
              <a:t>Example: Driving over a bumpy road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sin(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 smtClean="0"/>
          </a:p>
          <a:p>
            <a:r>
              <a:rPr lang="en-US" sz="2800" dirty="0" smtClean="0"/>
              <a:t>Example: Driving over a curb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1(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39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397314" name="Object 2"/>
          <p:cNvGraphicFramePr>
            <a:graphicFrameLocks noChangeAspect="1"/>
          </p:cNvGraphicFramePr>
          <p:nvPr>
            <p:extLst/>
          </p:nvPr>
        </p:nvGraphicFramePr>
        <p:xfrm>
          <a:off x="1385888" y="5695950"/>
          <a:ext cx="5143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2" name="Equation" r:id="rId3" imgW="2133360" imgH="203040" progId="Equation.DSMT4">
                  <p:embed/>
                </p:oleObj>
              </mc:Choice>
              <mc:Fallback>
                <p:oleObj name="Equation" r:id="rId3" imgW="2133360" imgH="203040" progId="Equation.DSMT4">
                  <p:embed/>
                  <p:pic>
                    <p:nvPicPr>
                      <p:cNvPr id="397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695950"/>
                        <a:ext cx="5143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5" name="Object 3"/>
          <p:cNvGraphicFramePr>
            <a:graphicFrameLocks noChangeAspect="1"/>
          </p:cNvGraphicFramePr>
          <p:nvPr>
            <p:extLst/>
          </p:nvPr>
        </p:nvGraphicFramePr>
        <p:xfrm>
          <a:off x="1219200" y="3810000"/>
          <a:ext cx="5791200" cy="47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3" name="Equation" r:id="rId5" imgW="2412720" imgH="203040" progId="Equation.DSMT4">
                  <p:embed/>
                </p:oleObj>
              </mc:Choice>
              <mc:Fallback>
                <p:oleObj name="Equation" r:id="rId5" imgW="2412720" imgH="203040" progId="Equation.DSMT4">
                  <p:embed/>
                  <p:pic>
                    <p:nvPicPr>
                      <p:cNvPr id="397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5791200" cy="473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6" name="Object 4"/>
          <p:cNvGraphicFramePr>
            <a:graphicFrameLocks noChangeAspect="1"/>
          </p:cNvGraphicFramePr>
          <p:nvPr>
            <p:extLst/>
          </p:nvPr>
        </p:nvGraphicFramePr>
        <p:xfrm>
          <a:off x="1538288" y="2590800"/>
          <a:ext cx="51514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4" name="Equation" r:id="rId7" imgW="2145960" imgH="203040" progId="Equation.DSMT4">
                  <p:embed/>
                </p:oleObj>
              </mc:Choice>
              <mc:Fallback>
                <p:oleObj name="Equation" r:id="rId7" imgW="2145960" imgH="203040" progId="Equation.DSMT4">
                  <p:embed/>
                  <p:pic>
                    <p:nvPicPr>
                      <p:cNvPr id="397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590800"/>
                        <a:ext cx="51514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676400" y="4267200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latin typeface="+mn-lt"/>
              </a:rPr>
              <a:t>(use property of superposition to solve)</a:t>
            </a:r>
          </a:p>
        </p:txBody>
      </p:sp>
    </p:spTree>
    <p:extLst>
      <p:ext uri="{BB962C8B-B14F-4D97-AF65-F5344CB8AC3E}">
        <p14:creationId xmlns:p14="http://schemas.microsoft.com/office/powerpoint/2010/main" val="21736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Force (torque) is generated to resist deflection</a:t>
            </a:r>
          </a:p>
          <a:p>
            <a:r>
              <a:rPr lang="en-US" sz="3200" dirty="0" smtClean="0"/>
              <a:t>Examples: translational and rotational springs, even a steel rod has stiffness</a:t>
            </a:r>
          </a:p>
          <a:p>
            <a:r>
              <a:rPr lang="en-US" sz="3200" dirty="0" smtClean="0"/>
              <a:t>Spring elements store potential energy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371600" y="4419600"/>
          <a:ext cx="54959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5" name="Equation" r:id="rId4" imgW="1714320" imgH="393480" progId="Equation.DSMT4">
                  <p:embed/>
                </p:oleObj>
              </mc:Choice>
              <mc:Fallback>
                <p:oleObj name="Equation" r:id="rId4" imgW="17143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54959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Can also model with a transfer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09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transfer function for this example is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800" dirty="0" smtClean="0"/>
          </a:p>
          <a:p>
            <a:r>
              <a:rPr lang="en-US" sz="2800" dirty="0" smtClean="0"/>
              <a:t>The time response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can be determined for different inputs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(and zero initial conditions) using the transfer function </a:t>
            </a:r>
          </a:p>
          <a:p>
            <a:endParaRPr lang="en-US" sz="1100" dirty="0" smtClean="0"/>
          </a:p>
          <a:p>
            <a:r>
              <a:rPr lang="en-US" sz="2800" dirty="0" smtClean="0"/>
              <a:t>In general, 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AB053-23FB-4399-82BB-EC3CC26D6B5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164866" name="Object 2"/>
          <p:cNvGraphicFramePr>
            <a:graphicFrameLocks noChangeAspect="1"/>
          </p:cNvGraphicFramePr>
          <p:nvPr>
            <p:extLst/>
          </p:nvPr>
        </p:nvGraphicFramePr>
        <p:xfrm>
          <a:off x="1736725" y="2286000"/>
          <a:ext cx="4667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0" name="Equation" r:id="rId3" imgW="1854000" imgH="419040" progId="Equation.DSMT4">
                  <p:embed/>
                </p:oleObj>
              </mc:Choice>
              <mc:Fallback>
                <p:oleObj name="Equation" r:id="rId3" imgW="1854000" imgH="419040" progId="Equation.DSMT4">
                  <p:embed/>
                  <p:pic>
                    <p:nvPicPr>
                      <p:cNvPr id="164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86000"/>
                        <a:ext cx="46672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/>
          <p:cNvGraphicFramePr>
            <a:graphicFrameLocks noChangeAspect="1"/>
          </p:cNvGraphicFramePr>
          <p:nvPr>
            <p:extLst/>
          </p:nvPr>
        </p:nvGraphicFramePr>
        <p:xfrm>
          <a:off x="1949450" y="5715000"/>
          <a:ext cx="50180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1" name="Equation" r:id="rId5" imgW="1993680" imgH="228600" progId="Equation.DSMT4">
                  <p:embed/>
                </p:oleObj>
              </mc:Choice>
              <mc:Fallback>
                <p:oleObj name="Equation" r:id="rId5" imgW="1993680" imgH="228600" progId="Equation.DSMT4">
                  <p:embed/>
                  <p:pic>
                    <p:nvPicPr>
                      <p:cNvPr id="164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5715000"/>
                        <a:ext cx="50180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1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(step response)</a:t>
            </a:r>
            <a:endParaRPr lang="en-US" u="sng" dirty="0"/>
          </a:p>
        </p:txBody>
      </p:sp>
      <p:graphicFrame>
        <p:nvGraphicFramePr>
          <p:cNvPr id="392196" name="Object 4"/>
          <p:cNvGraphicFramePr>
            <a:graphicFrameLocks noChangeAspect="1"/>
          </p:cNvGraphicFramePr>
          <p:nvPr>
            <p:extLst/>
          </p:nvPr>
        </p:nvGraphicFramePr>
        <p:xfrm>
          <a:off x="398463" y="1600200"/>
          <a:ext cx="78565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8" name="Equation" r:id="rId3" imgW="2984400" imgH="203040" progId="Equation.DSMT4">
                  <p:embed/>
                </p:oleObj>
              </mc:Choice>
              <mc:Fallback>
                <p:oleObj name="Equation" r:id="rId3" imgW="2984400" imgH="203040" progId="Equation.DSMT4">
                  <p:embed/>
                  <p:pic>
                    <p:nvPicPr>
                      <p:cNvPr id="392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600200"/>
                        <a:ext cx="785653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3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7" name="Content Placeholder 13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525963"/>
          </a:xfrm>
        </p:spPr>
        <p:txBody>
          <a:bodyPr/>
          <a:lstStyle/>
          <a:p>
            <a:r>
              <a:rPr lang="en-US" sz="2400" dirty="0" smtClean="0"/>
              <a:t>Determine final value:</a:t>
            </a:r>
          </a:p>
          <a:p>
            <a:endParaRPr lang="en-US" dirty="0" smtClean="0"/>
          </a:p>
          <a:p>
            <a:r>
              <a:rPr lang="en-US" sz="2400" dirty="0" smtClean="0"/>
              <a:t>Determine frequency of oscillation: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2400" dirty="0" smtClean="0"/>
              <a:t>Estimate how long it takes before response stays within 2% of its final value: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1777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Notes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models we have developed so far are linear and may be solved </a:t>
            </a:r>
            <a:r>
              <a:rPr lang="en-US" sz="2400" u="sng" dirty="0" smtClean="0"/>
              <a:t>analytically</a:t>
            </a:r>
          </a:p>
          <a:p>
            <a:endParaRPr lang="en-US" sz="2400" dirty="0"/>
          </a:p>
          <a:p>
            <a:r>
              <a:rPr lang="en-US" sz="2400" dirty="0" smtClean="0"/>
              <a:t>Many real systems include nonlinear elements such that their equations of motion </a:t>
            </a:r>
            <a:r>
              <a:rPr lang="en-US" sz="2400" dirty="0"/>
              <a:t>are difficult if not impossible to solve</a:t>
            </a:r>
          </a:p>
          <a:p>
            <a:endParaRPr lang="en-US" sz="2400" dirty="0"/>
          </a:p>
          <a:p>
            <a:r>
              <a:rPr lang="en-US" sz="2400" dirty="0" smtClean="0"/>
              <a:t>These systems can be approximated by linearized equations, or the solution to the nonlinear equations can be approximated </a:t>
            </a:r>
            <a:r>
              <a:rPr lang="en-US" sz="2400" u="sng" dirty="0" smtClean="0"/>
              <a:t>numerically</a:t>
            </a:r>
            <a:endParaRPr lang="en-US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4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nonlinearities include:</a:t>
            </a:r>
          </a:p>
          <a:p>
            <a:pPr lvl="1"/>
            <a:r>
              <a:rPr lang="en-US" dirty="0" smtClean="0"/>
              <a:t>Wind drag, nonlinear springs, Coulomb friction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4" t="13399" r="19191" b="10131"/>
          <a:stretch/>
        </p:blipFill>
        <p:spPr>
          <a:xfrm>
            <a:off x="5623278" y="3695700"/>
            <a:ext cx="2758722" cy="247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9" t="17320" r="23737" b="16884"/>
          <a:stretch/>
        </p:blipFill>
        <p:spPr>
          <a:xfrm>
            <a:off x="2819400" y="3598794"/>
            <a:ext cx="2743200" cy="2549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9" t="15578" r="24916" b="18210"/>
          <a:stretch/>
        </p:blipFill>
        <p:spPr>
          <a:xfrm>
            <a:off x="381000" y="3557059"/>
            <a:ext cx="2581439" cy="2615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0" y="302830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+mn-lt"/>
              </a:rPr>
              <a:t>saturation</a:t>
            </a:r>
            <a:endParaRPr lang="en-US" sz="3600" u="sng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302830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+mn-lt"/>
              </a:rPr>
              <a:t>d</a:t>
            </a:r>
            <a:r>
              <a:rPr lang="en-US" sz="2000" u="sng" dirty="0" smtClean="0">
                <a:latin typeface="+mn-lt"/>
              </a:rPr>
              <a:t>ead zone</a:t>
            </a:r>
            <a:endParaRPr lang="en-US" sz="3600" u="sng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302830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+mn-lt"/>
              </a:rPr>
              <a:t>backlash</a:t>
            </a:r>
            <a:endParaRPr lang="en-US" sz="3600" u="sng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47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decay.jpg"/>
          <p:cNvPicPr>
            <a:picLocks noChangeAspect="1"/>
          </p:cNvPicPr>
          <p:nvPr/>
        </p:nvPicPr>
        <p:blipFill>
          <a:blip r:embed="rId3" cstate="print"/>
          <a:srcRect l="12914" t="5460" r="8675" b="10600"/>
          <a:stretch>
            <a:fillRect/>
          </a:stretch>
        </p:blipFill>
        <p:spPr>
          <a:xfrm>
            <a:off x="5144022" y="3090205"/>
            <a:ext cx="38862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2800" dirty="0" smtClean="0"/>
              <a:t>A simple numerical </a:t>
            </a:r>
          </a:p>
          <a:p>
            <a:pPr>
              <a:buNone/>
            </a:pPr>
            <a:r>
              <a:rPr lang="en-US" sz="2800" dirty="0" smtClean="0"/>
              <a:t>	approximation employs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Euler’s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627063" y="3646488"/>
          <a:ext cx="335756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8" name="Equation" r:id="rId4" imgW="1333440" imgH="393480" progId="Equation.DSMT4">
                  <p:embed/>
                </p:oleObj>
              </mc:Choice>
              <mc:Fallback>
                <p:oleObj name="Equation" r:id="rId4" imgW="1333440" imgH="393480" progId="Equation.DSMT4">
                  <p:embed/>
                  <p:pic>
                    <p:nvPicPr>
                      <p:cNvPr id="172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646488"/>
                        <a:ext cx="3357562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19" name="Object 3"/>
          <p:cNvGraphicFramePr>
            <a:graphicFrameLocks noChangeAspect="1"/>
          </p:cNvGraphicFramePr>
          <p:nvPr/>
        </p:nvGraphicFramePr>
        <p:xfrm>
          <a:off x="206375" y="5060950"/>
          <a:ext cx="41560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9" name="Equation" r:id="rId6" imgW="1650960" imgH="203040" progId="Equation.DSMT4">
                  <p:embed/>
                </p:oleObj>
              </mc:Choice>
              <mc:Fallback>
                <p:oleObj name="Equation" r:id="rId6" imgW="1650960" imgH="203040" progId="Equation.DSMT4">
                  <p:embed/>
                  <p:pic>
                    <p:nvPicPr>
                      <p:cNvPr id="393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5060950"/>
                        <a:ext cx="41560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lowchart: Connector 22"/>
          <p:cNvSpPr/>
          <p:nvPr/>
        </p:nvSpPr>
        <p:spPr>
          <a:xfrm>
            <a:off x="5159012" y="3318805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4823987" y="3791239"/>
            <a:ext cx="1102938" cy="310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5505885" y="449584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53695" y="5797122"/>
            <a:ext cx="4076529" cy="45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 …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endCxn id="30" idx="1"/>
          </p:cNvCxnSpPr>
          <p:nvPr/>
        </p:nvCxnSpPr>
        <p:spPr>
          <a:xfrm rot="16200000" flipH="1">
            <a:off x="5396828" y="4689685"/>
            <a:ext cx="674837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5906022" y="51978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2" idx="1"/>
          </p:cNvCxnSpPr>
          <p:nvPr/>
        </p:nvCxnSpPr>
        <p:spPr>
          <a:xfrm>
            <a:off x="5906022" y="5223805"/>
            <a:ext cx="375825" cy="29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6267885" y="55026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648885" y="568631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2" idx="6"/>
            <a:endCxn id="33" idx="1"/>
          </p:cNvCxnSpPr>
          <p:nvPr/>
        </p:nvCxnSpPr>
        <p:spPr>
          <a:xfrm>
            <a:off x="6363222" y="5553746"/>
            <a:ext cx="299625" cy="147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24400" y="4233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3118804"/>
            <a:ext cx="4196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4995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/>
      <p:bldP spid="30" grpId="0" animBg="1"/>
      <p:bldP spid="32" grpId="0" animBg="1"/>
      <p:bldP spid="33" grpId="0" animBg="1"/>
      <p:bldP spid="39" grpId="0"/>
      <p:bldP spid="40" grpId="0"/>
      <p:bldP spid="4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Example:</a:t>
            </a:r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pPr>
              <a:buNone/>
            </a:pPr>
            <a:endParaRPr lang="en-US" sz="900" dirty="0" smtClean="0"/>
          </a:p>
          <a:p>
            <a:r>
              <a:rPr lang="en-US" sz="2800" dirty="0" smtClean="0"/>
              <a:t>Therefore, for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=1 </a:t>
            </a:r>
          </a:p>
          <a:p>
            <a:pPr>
              <a:buNone/>
            </a:pPr>
            <a:r>
              <a:rPr lang="en-US" sz="2800" dirty="0" smtClean="0"/>
              <a:t>	and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0.5 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8338" name="Object 2"/>
          <p:cNvGraphicFramePr>
            <a:graphicFrameLocks noChangeAspect="1"/>
          </p:cNvGraphicFramePr>
          <p:nvPr/>
        </p:nvGraphicFramePr>
        <p:xfrm>
          <a:off x="609600" y="2057400"/>
          <a:ext cx="23653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2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398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23653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39" name="Object 3"/>
          <p:cNvGraphicFramePr>
            <a:graphicFrameLocks noChangeAspect="1"/>
          </p:cNvGraphicFramePr>
          <p:nvPr/>
        </p:nvGraphicFramePr>
        <p:xfrm>
          <a:off x="838200" y="4343400"/>
          <a:ext cx="958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3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398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958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 descr="decay.jpg"/>
          <p:cNvPicPr>
            <a:picLocks noChangeAspect="1"/>
          </p:cNvPicPr>
          <p:nvPr/>
        </p:nvPicPr>
        <p:blipFill>
          <a:blip r:embed="rId7" cstate="print"/>
          <a:srcRect l="12914" t="5460" r="8675" b="10600"/>
          <a:stretch>
            <a:fillRect/>
          </a:stretch>
        </p:blipFill>
        <p:spPr>
          <a:xfrm>
            <a:off x="5144022" y="3090205"/>
            <a:ext cx="3886200" cy="2743200"/>
          </a:xfrm>
          <a:prstGeom prst="rect">
            <a:avLst/>
          </a:prstGeom>
        </p:spPr>
      </p:pic>
      <p:sp>
        <p:nvSpPr>
          <p:cNvPr id="25" name="Flowchart: Connector 24"/>
          <p:cNvSpPr/>
          <p:nvPr/>
        </p:nvSpPr>
        <p:spPr>
          <a:xfrm>
            <a:off x="5159012" y="3318805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4823987" y="3791239"/>
            <a:ext cx="1102938" cy="310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5505885" y="449584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53695" y="5797122"/>
            <a:ext cx="4076529" cy="45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 …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endCxn id="30" idx="1"/>
          </p:cNvCxnSpPr>
          <p:nvPr/>
        </p:nvCxnSpPr>
        <p:spPr>
          <a:xfrm rot="16200000" flipH="1">
            <a:off x="5396828" y="4689685"/>
            <a:ext cx="674837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5906022" y="51978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2" idx="1"/>
          </p:cNvCxnSpPr>
          <p:nvPr/>
        </p:nvCxnSpPr>
        <p:spPr>
          <a:xfrm>
            <a:off x="5906022" y="5223805"/>
            <a:ext cx="375825" cy="29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6267885" y="55026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648885" y="568631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6"/>
            <a:endCxn id="33" idx="1"/>
          </p:cNvCxnSpPr>
          <p:nvPr/>
        </p:nvCxnSpPr>
        <p:spPr>
          <a:xfrm>
            <a:off x="6363222" y="5553746"/>
            <a:ext cx="299625" cy="147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4400" y="4233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3118804"/>
            <a:ext cx="4196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4400" y="4995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838200" y="4800600"/>
          <a:ext cx="3771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4" name="Equation" r:id="rId8" imgW="1498320" imgH="228600" progId="Equation.DSMT4">
                  <p:embed/>
                </p:oleObj>
              </mc:Choice>
              <mc:Fallback>
                <p:oleObj name="Equation" r:id="rId8" imgW="1498320" imgH="228600" progId="Equation.DSMT4">
                  <p:embed/>
                  <p:pic>
                    <p:nvPicPr>
                      <p:cNvPr id="398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3771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Object 5"/>
          <p:cNvGraphicFramePr>
            <a:graphicFrameLocks noChangeAspect="1"/>
          </p:cNvGraphicFramePr>
          <p:nvPr/>
        </p:nvGraphicFramePr>
        <p:xfrm>
          <a:off x="838200" y="5334000"/>
          <a:ext cx="37385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5" name="Equation" r:id="rId10" imgW="1485720" imgH="228600" progId="Equation.DSMT4">
                  <p:embed/>
                </p:oleObj>
              </mc:Choice>
              <mc:Fallback>
                <p:oleObj name="Equation" r:id="rId10" imgW="1485720" imgH="228600" progId="Equation.DSMT4">
                  <p:embed/>
                  <p:pic>
                    <p:nvPicPr>
                      <p:cNvPr id="398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0"/>
                        <a:ext cx="37385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Object 6"/>
          <p:cNvGraphicFramePr>
            <a:graphicFrameLocks noChangeAspect="1"/>
          </p:cNvGraphicFramePr>
          <p:nvPr/>
        </p:nvGraphicFramePr>
        <p:xfrm>
          <a:off x="457200" y="5867400"/>
          <a:ext cx="17907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6" name="Equation" r:id="rId12" imgW="711000" imgH="177480" progId="Equation.DSMT4">
                  <p:embed/>
                </p:oleObj>
              </mc:Choice>
              <mc:Fallback>
                <p:oleObj name="Equation" r:id="rId12" imgW="711000" imgH="177480" progId="Equation.DSMT4">
                  <p:embed/>
                  <p:pic>
                    <p:nvPicPr>
                      <p:cNvPr id="398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867400"/>
                        <a:ext cx="17907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Object 7"/>
          <p:cNvGraphicFramePr>
            <a:graphicFrameLocks noChangeAspect="1"/>
          </p:cNvGraphicFramePr>
          <p:nvPr/>
        </p:nvGraphicFramePr>
        <p:xfrm>
          <a:off x="2962275" y="2073442"/>
          <a:ext cx="25241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7" name="Equation" r:id="rId14" imgW="1002960" imgH="203040" progId="Equation.DSMT4">
                  <p:embed/>
                </p:oleObj>
              </mc:Choice>
              <mc:Fallback>
                <p:oleObj name="Equation" r:id="rId14" imgW="1002960" imgH="203040" progId="Equation.DSMT4">
                  <p:embed/>
                  <p:pic>
                    <p:nvPicPr>
                      <p:cNvPr id="398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073442"/>
                        <a:ext cx="25241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Object 8"/>
          <p:cNvGraphicFramePr>
            <a:graphicFrameLocks noChangeAspect="1"/>
          </p:cNvGraphicFramePr>
          <p:nvPr/>
        </p:nvGraphicFramePr>
        <p:xfrm>
          <a:off x="838200" y="2590800"/>
          <a:ext cx="2909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8" name="Equation" r:id="rId16" imgW="1155600" imgH="228600" progId="Equation.DSMT4">
                  <p:embed/>
                </p:oleObj>
              </mc:Choice>
              <mc:Fallback>
                <p:oleObj name="Equation" r:id="rId16" imgW="1155600" imgH="228600" progId="Equation.DSMT4">
                  <p:embed/>
                  <p:pic>
                    <p:nvPicPr>
                      <p:cNvPr id="398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29098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80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a linear translational spring: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For a linear </a:t>
            </a:r>
            <a:r>
              <a:rPr lang="en-US" sz="2800" dirty="0" err="1" smtClean="0"/>
              <a:t>torsional</a:t>
            </a:r>
            <a:r>
              <a:rPr lang="en-US" sz="2800" dirty="0" smtClean="0"/>
              <a:t> spring: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5181600" y="4648200"/>
          <a:ext cx="26574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0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648200"/>
                        <a:ext cx="2657475" cy="6746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5715000" y="1584016"/>
          <a:ext cx="26955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1" name="Equation" r:id="rId6" imgW="888840" imgH="228600" progId="Equation.DSMT4">
                  <p:embed/>
                </p:oleObj>
              </mc:Choice>
              <mc:Fallback>
                <p:oleObj name="Equation" r:id="rId6" imgW="8888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84016"/>
                        <a:ext cx="2695575" cy="6746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spring force.jpg"/>
          <p:cNvPicPr>
            <a:picLocks noChangeAspect="1"/>
          </p:cNvPicPr>
          <p:nvPr/>
        </p:nvPicPr>
        <p:blipFill>
          <a:blip r:embed="rId8" cstate="print"/>
          <a:srcRect l="14815" t="6250" r="22222" b="20833"/>
          <a:stretch>
            <a:fillRect/>
          </a:stretch>
        </p:blipFill>
        <p:spPr>
          <a:xfrm>
            <a:off x="5791200" y="2362200"/>
            <a:ext cx="1981200" cy="203947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16" name="Picture 15" descr="rot_spring.gif"/>
          <p:cNvPicPr>
            <a:picLocks noChangeAspect="1"/>
          </p:cNvPicPr>
          <p:nvPr/>
        </p:nvPicPr>
        <p:blipFill>
          <a:blip r:embed="rId9" cstate="print"/>
          <a:srcRect l="25758" t="31699" r="24747" b="26265"/>
          <a:stretch>
            <a:fillRect/>
          </a:stretch>
        </p:blipFill>
        <p:spPr>
          <a:xfrm>
            <a:off x="2590800" y="5181600"/>
            <a:ext cx="2895600" cy="1900336"/>
          </a:xfrm>
          <a:prstGeom prst="rect">
            <a:avLst/>
          </a:prstGeom>
        </p:spPr>
      </p:pic>
      <p:pic>
        <p:nvPicPr>
          <p:cNvPr id="17" name="Picture 16" descr="spring.gif"/>
          <p:cNvPicPr>
            <a:picLocks noChangeAspect="1"/>
          </p:cNvPicPr>
          <p:nvPr/>
        </p:nvPicPr>
        <p:blipFill>
          <a:blip r:embed="rId10" cstate="print"/>
          <a:srcRect l="4545" t="22549" r="14647" b="27778"/>
          <a:stretch>
            <a:fillRect/>
          </a:stretch>
        </p:blipFill>
        <p:spPr>
          <a:xfrm>
            <a:off x="284747" y="2133600"/>
            <a:ext cx="4973053" cy="2362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Accuracy can be </a:t>
            </a:r>
          </a:p>
          <a:p>
            <a:pPr>
              <a:buNone/>
            </a:pPr>
            <a:r>
              <a:rPr lang="en-US" sz="2800" dirty="0" smtClean="0"/>
              <a:t>	improved by:</a:t>
            </a:r>
            <a:endParaRPr lang="en-US" sz="1100" dirty="0" smtClean="0"/>
          </a:p>
          <a:p>
            <a:pPr lvl="1"/>
            <a:r>
              <a:rPr lang="en-US" sz="2800" dirty="0" smtClean="0"/>
              <a:t>Reducing the </a:t>
            </a:r>
          </a:p>
          <a:p>
            <a:pPr lvl="1">
              <a:buNone/>
            </a:pPr>
            <a:r>
              <a:rPr lang="en-US" sz="2800" dirty="0" smtClean="0"/>
              <a:t>	time step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11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cs typeface="Times New Roman" pitchFamily="18" charset="0"/>
              </a:rPr>
              <a:t>Using a higher-</a:t>
            </a:r>
          </a:p>
          <a:p>
            <a:pPr lvl="1">
              <a:buNone/>
            </a:pPr>
            <a:r>
              <a:rPr lang="en-US" sz="2800" dirty="0" smtClean="0">
                <a:cs typeface="Times New Roman" pitchFamily="18" charset="0"/>
              </a:rPr>
              <a:t>	order solver</a:t>
            </a:r>
          </a:p>
          <a:p>
            <a:pPr lvl="1"/>
            <a:r>
              <a:rPr lang="en-US" sz="2800" dirty="0" smtClean="0">
                <a:cs typeface="Times New Roman" pitchFamily="18" charset="0"/>
              </a:rPr>
              <a:t>Tradeoff between</a:t>
            </a:r>
          </a:p>
          <a:p>
            <a:pPr lvl="1">
              <a:buNone/>
            </a:pPr>
            <a:r>
              <a:rPr lang="en-US" sz="2800" dirty="0" smtClean="0">
                <a:cs typeface="Times New Roman" pitchFamily="18" charset="0"/>
              </a:rPr>
              <a:t>	accuracy and speed</a:t>
            </a:r>
          </a:p>
        </p:txBody>
      </p:sp>
      <p:pic>
        <p:nvPicPr>
          <p:cNvPr id="21" name="Picture 20" descr="decay.jpg"/>
          <p:cNvPicPr>
            <a:picLocks noChangeAspect="1"/>
          </p:cNvPicPr>
          <p:nvPr/>
        </p:nvPicPr>
        <p:blipFill>
          <a:blip r:embed="rId2" cstate="print"/>
          <a:srcRect l="12914" t="5460" r="8675" b="10600"/>
          <a:stretch>
            <a:fillRect/>
          </a:stretch>
        </p:blipFill>
        <p:spPr>
          <a:xfrm>
            <a:off x="5144022" y="3090205"/>
            <a:ext cx="3886200" cy="2743200"/>
          </a:xfrm>
          <a:prstGeom prst="rect">
            <a:avLst/>
          </a:prstGeom>
        </p:spPr>
      </p:pic>
      <p:sp>
        <p:nvSpPr>
          <p:cNvPr id="22" name="Flowchart: Connector 21"/>
          <p:cNvSpPr/>
          <p:nvPr/>
        </p:nvSpPr>
        <p:spPr>
          <a:xfrm>
            <a:off x="5159012" y="3318805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4823987" y="3791239"/>
            <a:ext cx="1102938" cy="310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5505885" y="449584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53695" y="5797122"/>
            <a:ext cx="4076529" cy="45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 …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>
            <a:endCxn id="28" idx="1"/>
          </p:cNvCxnSpPr>
          <p:nvPr/>
        </p:nvCxnSpPr>
        <p:spPr>
          <a:xfrm rot="16200000" flipH="1">
            <a:off x="5396828" y="4689685"/>
            <a:ext cx="674837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5906022" y="51978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30" idx="1"/>
          </p:cNvCxnSpPr>
          <p:nvPr/>
        </p:nvCxnSpPr>
        <p:spPr>
          <a:xfrm>
            <a:off x="5906022" y="5223805"/>
            <a:ext cx="375825" cy="29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6267885" y="55026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6648885" y="568631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6"/>
            <a:endCxn id="31" idx="1"/>
          </p:cNvCxnSpPr>
          <p:nvPr/>
        </p:nvCxnSpPr>
        <p:spPr>
          <a:xfrm>
            <a:off x="6363222" y="5553746"/>
            <a:ext cx="299625" cy="147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24400" y="4233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3118804"/>
            <a:ext cx="4196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4400" y="4995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5029199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Tradeoff between accuracy and run time</a:t>
            </a:r>
          </a:p>
          <a:p>
            <a:pPr lvl="1"/>
            <a:r>
              <a:rPr lang="en-US" sz="2800" dirty="0" smtClean="0"/>
              <a:t>Time step and solver order</a:t>
            </a:r>
          </a:p>
          <a:p>
            <a:pPr lvl="1"/>
            <a:r>
              <a:rPr lang="en-US" sz="2800" dirty="0" smtClean="0"/>
              <a:t>Complexity of models</a:t>
            </a:r>
          </a:p>
          <a:p>
            <a:pPr lvl="2"/>
            <a:r>
              <a:rPr lang="en-US" sz="2400" dirty="0" smtClean="0"/>
              <a:t>Some dynamics may be neglected (treated as static)</a:t>
            </a:r>
          </a:p>
          <a:p>
            <a:pPr lvl="2"/>
            <a:r>
              <a:rPr lang="en-US" sz="2400" dirty="0" smtClean="0"/>
              <a:t>Some complex components may be represented by look-up tables and maps based on steady-state performance or cycle-averaged efficiencies</a:t>
            </a:r>
          </a:p>
          <a:p>
            <a:pPr lvl="2"/>
            <a:r>
              <a:rPr lang="en-US" sz="2400" dirty="0" smtClean="0"/>
              <a:t>Most simulations will use some combination of physics-based dynamic models and empirical maps</a:t>
            </a:r>
          </a:p>
          <a:p>
            <a:r>
              <a:rPr lang="en-US" sz="3000" dirty="0" smtClean="0"/>
              <a:t>Form determined by purpose and requirements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30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/>
          <a:lstStyle/>
          <a:p>
            <a:r>
              <a:rPr lang="en-US" sz="2800" dirty="0" smtClean="0"/>
              <a:t>We will use </a:t>
            </a:r>
            <a:r>
              <a:rPr lang="en-US" sz="2800" dirty="0" err="1" smtClean="0">
                <a:solidFill>
                  <a:srgbClr val="C00000"/>
                </a:solidFill>
              </a:rPr>
              <a:t>Simulink</a:t>
            </a:r>
            <a:r>
              <a:rPr lang="en-US" sz="2800" dirty="0" smtClean="0"/>
              <a:t> to perform our simulation</a:t>
            </a:r>
          </a:p>
          <a:p>
            <a:endParaRPr lang="en-US" sz="1600" dirty="0" smtClean="0"/>
          </a:p>
          <a:p>
            <a:r>
              <a:rPr lang="en-US" sz="2800" dirty="0" err="1" smtClean="0"/>
              <a:t>Simulink</a:t>
            </a:r>
            <a:r>
              <a:rPr lang="en-US" sz="2800" dirty="0" smtClean="0"/>
              <a:t> represents models as block diagrams and an underlying solver, like Euler’s method, is used to approximate the values of variables</a:t>
            </a:r>
          </a:p>
          <a:p>
            <a:endParaRPr lang="en-US" sz="1600" dirty="0" smtClean="0"/>
          </a:p>
          <a:p>
            <a:r>
              <a:rPr lang="en-US" sz="2800" dirty="0" smtClean="0"/>
              <a:t>Can choose solution method and time step</a:t>
            </a:r>
          </a:p>
          <a:p>
            <a:endParaRPr lang="en-US" sz="1600" dirty="0" smtClean="0"/>
          </a:p>
          <a:p>
            <a:r>
              <a:rPr lang="en-US" sz="2800" dirty="0" err="1" smtClean="0"/>
              <a:t>Simulink</a:t>
            </a:r>
            <a:r>
              <a:rPr lang="en-US" sz="2800" dirty="0" smtClean="0"/>
              <a:t> library includes many types of nonlinearities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5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Initial conditions can be set in the integrators</a:t>
            </a:r>
          </a:p>
          <a:p>
            <a:r>
              <a:rPr lang="en-US" sz="2800" dirty="0" smtClean="0"/>
              <a:t>Can include nonlinearities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pic>
        <p:nvPicPr>
          <p:cNvPr id="7" name="Picture 6" descr="simDiffEq.jpg"/>
          <p:cNvPicPr>
            <a:picLocks noChangeAspect="1"/>
          </p:cNvPicPr>
          <p:nvPr/>
        </p:nvPicPr>
        <p:blipFill rotWithShape="1">
          <a:blip r:embed="rId4" cstate="print"/>
          <a:srcRect t="75765" r="11950"/>
          <a:stretch/>
        </p:blipFill>
        <p:spPr>
          <a:xfrm>
            <a:off x="838200" y="2286000"/>
            <a:ext cx="7010400" cy="2730500"/>
          </a:xfrm>
          <a:prstGeom prst="rect">
            <a:avLst/>
          </a:prstGeom>
          <a:ln>
            <a:solidFill>
              <a:schemeClr val="tx2"/>
            </a:solidFill>
          </a:ln>
        </p:spPr>
      </p:pic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1862137" y="1524000"/>
          <a:ext cx="49958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0" name="Equation" r:id="rId5" imgW="1752480" imgH="228600" progId="Equation.DSMT4">
                  <p:embed/>
                </p:oleObj>
              </mc:Choice>
              <mc:Fallback>
                <p:oleObj name="Equation" r:id="rId5" imgW="1752480" imgH="22860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7" y="1524000"/>
                        <a:ext cx="49958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7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4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Can also represent as a transfer function</a:t>
            </a:r>
          </a:p>
          <a:p>
            <a:pPr lvl="1"/>
            <a:r>
              <a:rPr lang="en-US" sz="2800" dirty="0" smtClean="0"/>
              <a:t>Preferred for combining subsystems</a:t>
            </a:r>
          </a:p>
          <a:p>
            <a:pPr lvl="1"/>
            <a:r>
              <a:rPr lang="en-US" sz="2800" dirty="0" smtClean="0"/>
              <a:t>Cannot set initial conditions</a:t>
            </a:r>
          </a:p>
          <a:p>
            <a:pPr lvl="1"/>
            <a:r>
              <a:rPr lang="en-US" sz="2800" dirty="0" smtClean="0"/>
              <a:t>Cannot represent nonlinearities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pic>
        <p:nvPicPr>
          <p:cNvPr id="8" name="Picture 7" descr="simTF.jpg"/>
          <p:cNvPicPr>
            <a:picLocks noChangeAspect="1"/>
          </p:cNvPicPr>
          <p:nvPr/>
        </p:nvPicPr>
        <p:blipFill rotWithShape="1">
          <a:blip r:embed="rId4" cstate="print"/>
          <a:srcRect l="-1" t="91111" r="49684"/>
          <a:stretch/>
        </p:blipFill>
        <p:spPr>
          <a:xfrm>
            <a:off x="1066800" y="2362200"/>
            <a:ext cx="6616700" cy="1752600"/>
          </a:xfrm>
          <a:prstGeom prst="rect">
            <a:avLst/>
          </a:prstGeom>
          <a:ln>
            <a:solidFill>
              <a:schemeClr val="tx2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862138" y="1524000"/>
          <a:ext cx="49958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4" name="Equation" r:id="rId5" imgW="1752600" imgH="228600" progId="Equation.DSMT4">
                  <p:embed/>
                </p:oleObj>
              </mc:Choice>
              <mc:Fallback>
                <p:oleObj name="Equation" r:id="rId5" imgW="1752600" imgH="2286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524000"/>
                        <a:ext cx="499586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8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Simulink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Force is generated to resist motion</a:t>
            </a:r>
          </a:p>
          <a:p>
            <a:r>
              <a:rPr lang="en-US" sz="2800" dirty="0" smtClean="0"/>
              <a:t>Examples: dashpots, friction, wind drag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Damper elements dissipate energy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5143500" y="2819400"/>
          <a:ext cx="26193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4" name="Equation" r:id="rId4" imgW="863280" imgH="241200" progId="Equation.DSMT4">
                  <p:embed/>
                </p:oleObj>
              </mc:Choice>
              <mc:Fallback>
                <p:oleObj name="Equation" r:id="rId4" imgW="86328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819400"/>
                        <a:ext cx="2619375" cy="7127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123950" y="2819400"/>
          <a:ext cx="26574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5" name="Equation" r:id="rId6" imgW="876240" imgH="228600" progId="Equation.DSMT4">
                  <p:embed/>
                </p:oleObj>
              </mc:Choice>
              <mc:Fallback>
                <p:oleObj name="Equation" r:id="rId6" imgW="8762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819400"/>
                        <a:ext cx="2657475" cy="6746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rot_damper.gif"/>
          <p:cNvPicPr>
            <a:picLocks noChangeAspect="1"/>
          </p:cNvPicPr>
          <p:nvPr/>
        </p:nvPicPr>
        <p:blipFill>
          <a:blip r:embed="rId8" cstate="print"/>
          <a:srcRect l="27778" t="29085" r="25757" b="31699"/>
          <a:stretch>
            <a:fillRect/>
          </a:stretch>
        </p:blipFill>
        <p:spPr>
          <a:xfrm>
            <a:off x="4724400" y="3601278"/>
            <a:ext cx="3124200" cy="2037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4" t="28052" r="14238" b="35974"/>
          <a:stretch/>
        </p:blipFill>
        <p:spPr>
          <a:xfrm>
            <a:off x="84161" y="3525078"/>
            <a:ext cx="4716439" cy="18949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632965"/>
            <a:ext cx="2322513" cy="1907503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Damper Elements</a:t>
            </a:r>
            <a:endParaRPr lang="en-US" dirty="0"/>
          </a:p>
        </p:txBody>
      </p:sp>
      <p:pic>
        <p:nvPicPr>
          <p:cNvPr id="7" name="Content Placeholder 6" descr="drag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rcRect l="14815" t="16667" r="22222" b="31250"/>
          <a:stretch>
            <a:fillRect/>
          </a:stretch>
        </p:blipFill>
        <p:spPr>
          <a:xfrm>
            <a:off x="5536049" y="2590800"/>
            <a:ext cx="2590800" cy="1905000"/>
          </a:xfrm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pic>
        <p:nvPicPr>
          <p:cNvPr id="8" name="Picture 7" descr="coulomb.jpg"/>
          <p:cNvPicPr>
            <a:picLocks noChangeAspect="1"/>
          </p:cNvPicPr>
          <p:nvPr/>
        </p:nvPicPr>
        <p:blipFill>
          <a:blip r:embed="rId6" cstate="print"/>
          <a:srcRect l="16667" t="16667" r="22222" b="31250"/>
          <a:stretch>
            <a:fillRect/>
          </a:stretch>
        </p:blipFill>
        <p:spPr>
          <a:xfrm>
            <a:off x="2792849" y="2590800"/>
            <a:ext cx="2514600" cy="19050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4926449" y="3581400"/>
          <a:ext cx="2492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1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449" y="3581400"/>
                        <a:ext cx="24923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7745849" y="3581400"/>
          <a:ext cx="2492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2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849" y="3581400"/>
                        <a:ext cx="24923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4449" y="21336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linear damping</a:t>
            </a:r>
            <a:endParaRPr lang="en-US" sz="2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9049" y="2129135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Coulomb friction</a:t>
            </a:r>
            <a:endParaRPr lang="en-US" sz="2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213360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drag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6145213" y="4648200"/>
          <a:ext cx="13700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3" name="Equation" r:id="rId10" imgW="495000" imgH="228600" progId="Equation.DSMT4">
                  <p:embed/>
                </p:oleObj>
              </mc:Choice>
              <mc:Fallback>
                <p:oleObj name="Equation" r:id="rId10" imgW="4950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4648200"/>
                        <a:ext cx="13700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3021013" y="4730750"/>
          <a:ext cx="20970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4" name="Equation" r:id="rId12" imgW="787320" imgH="203040" progId="Equation.DSMT4">
                  <p:embed/>
                </p:oleObj>
              </mc:Choice>
              <mc:Fallback>
                <p:oleObj name="Equation" r:id="rId12" imgW="78732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4730750"/>
                        <a:ext cx="20970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577850" y="4757738"/>
          <a:ext cx="12319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5" name="Equation" r:id="rId14" imgW="444240" imgH="203040" progId="Equation.DSMT4">
                  <p:embed/>
                </p:oleObj>
              </mc:Choice>
              <mc:Fallback>
                <p:oleObj name="Equation" r:id="rId14" imgW="44424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757738"/>
                        <a:ext cx="12319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200" y="5334000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(viscous friction)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Torque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Real friction in general combines aspects of multiple model types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pic>
        <p:nvPicPr>
          <p:cNvPr id="21" name="Picture 20" descr="friction.gif"/>
          <p:cNvPicPr>
            <a:picLocks noChangeAspect="1"/>
          </p:cNvPicPr>
          <p:nvPr/>
        </p:nvPicPr>
        <p:blipFill>
          <a:blip r:embed="rId3" cstate="print"/>
          <a:srcRect l="26768" r="31818" b="30392"/>
          <a:stretch>
            <a:fillRect/>
          </a:stretch>
        </p:blipFill>
        <p:spPr>
          <a:xfrm>
            <a:off x="2209800" y="2107580"/>
            <a:ext cx="3657600" cy="4750420"/>
          </a:xfrm>
          <a:prstGeom prst="rect">
            <a:avLst/>
          </a:prstGeom>
        </p:spPr>
      </p:pic>
      <p:sp>
        <p:nvSpPr>
          <p:cNvPr id="22" name="Left Brace 21"/>
          <p:cNvSpPr/>
          <p:nvPr/>
        </p:nvSpPr>
        <p:spPr>
          <a:xfrm>
            <a:off x="3719322" y="4114800"/>
            <a:ext cx="90678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99658" y="419910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  <a:latin typeface="+mn-lt"/>
              </a:rPr>
              <a:t>stiction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4" name="Left Brace 23"/>
          <p:cNvSpPr/>
          <p:nvPr/>
        </p:nvSpPr>
        <p:spPr>
          <a:xfrm flipH="1">
            <a:off x="3995058" y="4784271"/>
            <a:ext cx="90678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14800" y="485769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  <a:latin typeface="+mn-lt"/>
              </a:rPr>
              <a:t>stiction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495800" y="419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1600" y="3847785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viscous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friction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Mechanical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Approach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Choose coordinates and orientation</a:t>
            </a:r>
          </a:p>
          <a:p>
            <a:pPr marL="914400" lvl="1" indent="-514350">
              <a:buFont typeface="+mj-lt"/>
              <a:buAutoNum type="arabicPeriod"/>
            </a:pPr>
            <a:endParaRPr lang="en-US" sz="11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Draw free-body diagrams for each inertia</a:t>
            </a:r>
          </a:p>
          <a:p>
            <a:pPr marL="1314450" lvl="2" indent="-514350"/>
            <a:r>
              <a:rPr lang="en-US" sz="2400" dirty="0" smtClean="0"/>
              <a:t>Note assumptions</a:t>
            </a:r>
          </a:p>
          <a:p>
            <a:pPr marL="1314450" lvl="2" indent="-514350"/>
            <a:endParaRPr lang="en-US" sz="11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Generate equations of motion using Newton’s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Law and Euler’s 2</a:t>
            </a:r>
            <a:r>
              <a:rPr lang="en-US" sz="2400" baseline="30000" dirty="0" smtClean="0"/>
              <a:t>nd </a:t>
            </a:r>
            <a:r>
              <a:rPr lang="en-US" sz="2400" dirty="0" smtClean="0"/>
              <a:t>Law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sz="1800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Double check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1484313" y="4800600"/>
          <a:ext cx="21986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6" name="Equation" r:id="rId4" imgW="685800" imgH="253800" progId="Equation.DSMT4">
                  <p:embed/>
                </p:oleObj>
              </mc:Choice>
              <mc:Fallback>
                <p:oleObj name="Equation" r:id="rId4" imgW="68580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4800600"/>
                        <a:ext cx="2198687" cy="7921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4497388" y="4800600"/>
          <a:ext cx="23606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7" name="Equation" r:id="rId6" imgW="736560" imgH="253800" progId="Equation.DSMT4">
                  <p:embed/>
                </p:oleObj>
              </mc:Choice>
              <mc:Fallback>
                <p:oleObj name="Equation" r:id="rId6" imgW="73656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4800600"/>
                        <a:ext cx="2360612" cy="7921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8697</TotalTime>
  <Words>2304</Words>
  <Application>Microsoft Office PowerPoint</Application>
  <PresentationFormat>화면 슬라이드 쇼(4:3)</PresentationFormat>
  <Paragraphs>586</Paragraphs>
  <Slides>55</Slides>
  <Notes>22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7" baseType="lpstr">
      <vt:lpstr>Lao UI</vt:lpstr>
      <vt:lpstr>SimSun</vt:lpstr>
      <vt:lpstr>Arial</vt:lpstr>
      <vt:lpstr>Calibri</vt:lpstr>
      <vt:lpstr>Lucida Calligraphy</vt:lpstr>
      <vt:lpstr>Segoe UI Light</vt:lpstr>
      <vt:lpstr>Segoe UI Semibold</vt:lpstr>
      <vt:lpstr>Times New Roman</vt:lpstr>
      <vt:lpstr>UDM_Theme (2)</vt:lpstr>
      <vt:lpstr>UDM Theme</vt:lpstr>
      <vt:lpstr>Equation</vt:lpstr>
      <vt:lpstr>MathType 7.0 Equation</vt:lpstr>
      <vt:lpstr>Lecture 4:  Modeling Mechanical Systems   </vt:lpstr>
      <vt:lpstr>Modeling Mechanical Systems</vt:lpstr>
      <vt:lpstr>Inertia Elements</vt:lpstr>
      <vt:lpstr>Spring Elements</vt:lpstr>
      <vt:lpstr>Spring Elements</vt:lpstr>
      <vt:lpstr>Damper Elements</vt:lpstr>
      <vt:lpstr>Damper Elements</vt:lpstr>
      <vt:lpstr>Friction Torque Example</vt:lpstr>
      <vt:lpstr>Modeling Mechanical Systems</vt:lpstr>
      <vt:lpstr>Example</vt:lpstr>
      <vt:lpstr>Example</vt:lpstr>
      <vt:lpstr>PowerPoint 프레젠테이션</vt:lpstr>
      <vt:lpstr>Lecture 5: Transfer Functions and      Block Diagrams</vt:lpstr>
      <vt:lpstr>Differential Equation Review</vt:lpstr>
      <vt:lpstr>Differential Equation Review</vt:lpstr>
      <vt:lpstr>Example</vt:lpstr>
      <vt:lpstr>PowerPoint 프레젠테이션</vt:lpstr>
      <vt:lpstr>PowerPoint 프레젠테이션</vt:lpstr>
      <vt:lpstr>PowerPoint 프레젠테이션</vt:lpstr>
      <vt:lpstr>Example (continued)</vt:lpstr>
      <vt:lpstr>Example</vt:lpstr>
      <vt:lpstr>PowerPoint 프레젠테이션</vt:lpstr>
      <vt:lpstr>PowerPoint 프레젠테이션</vt:lpstr>
      <vt:lpstr>Example (continued)</vt:lpstr>
      <vt:lpstr>Transfer Function Models</vt:lpstr>
      <vt:lpstr>Transfer Function Models</vt:lpstr>
      <vt:lpstr>Finding a Transfer Function Model</vt:lpstr>
      <vt:lpstr>Example</vt:lpstr>
      <vt:lpstr>PowerPoint 프레젠테이션</vt:lpstr>
      <vt:lpstr>Block Diagrams</vt:lpstr>
      <vt:lpstr>Block Diagrams</vt:lpstr>
      <vt:lpstr>Block Diagrams</vt:lpstr>
      <vt:lpstr>Time Response </vt:lpstr>
      <vt:lpstr>Time Response</vt:lpstr>
      <vt:lpstr>MATLAB Notes</vt:lpstr>
      <vt:lpstr>PowerPoint 프레젠테이션</vt:lpstr>
      <vt:lpstr>Lecture 6: Time Response</vt:lpstr>
      <vt:lpstr>Time Response</vt:lpstr>
      <vt:lpstr>Time Response</vt:lpstr>
      <vt:lpstr>Example</vt:lpstr>
      <vt:lpstr>Time Response </vt:lpstr>
      <vt:lpstr>Example (step response)</vt:lpstr>
      <vt:lpstr>Example (continued)</vt:lpstr>
      <vt:lpstr>Example (continued)</vt:lpstr>
      <vt:lpstr>MATLAB Notes</vt:lpstr>
      <vt:lpstr>Numerical Simulation</vt:lpstr>
      <vt:lpstr>Numerical Simulation</vt:lpstr>
      <vt:lpstr>Numerical Simulation</vt:lpstr>
      <vt:lpstr>Numerical Simulation</vt:lpstr>
      <vt:lpstr>Numerical Simulation</vt:lpstr>
      <vt:lpstr>Numerical Simulation</vt:lpstr>
      <vt:lpstr>Numerical Simulation</vt:lpstr>
      <vt:lpstr>Example</vt:lpstr>
      <vt:lpstr>Example</vt:lpstr>
      <vt:lpstr>Simulink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K.K.Ahn</cp:lastModifiedBy>
  <cp:revision>112</cp:revision>
  <dcterms:created xsi:type="dcterms:W3CDTF">2012-12-20T22:15:23Z</dcterms:created>
  <dcterms:modified xsi:type="dcterms:W3CDTF">2025-03-19T03:57:53Z</dcterms:modified>
</cp:coreProperties>
</file>