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1" r:id="rId1"/>
    <p:sldMasterId id="2147483666" r:id="rId2"/>
  </p:sldMasterIdLst>
  <p:notesMasterIdLst>
    <p:notesMasterId r:id="rId19"/>
  </p:notesMasterIdLst>
  <p:sldIdLst>
    <p:sldId id="356" r:id="rId3"/>
    <p:sldId id="357" r:id="rId4"/>
    <p:sldId id="358" r:id="rId5"/>
    <p:sldId id="359" r:id="rId6"/>
    <p:sldId id="360" r:id="rId7"/>
    <p:sldId id="361" r:id="rId8"/>
    <p:sldId id="362" r:id="rId9"/>
    <p:sldId id="363" r:id="rId10"/>
    <p:sldId id="364" r:id="rId11"/>
    <p:sldId id="365" r:id="rId12"/>
    <p:sldId id="383" r:id="rId13"/>
    <p:sldId id="384" r:id="rId14"/>
    <p:sldId id="379" r:id="rId15"/>
    <p:sldId id="380" r:id="rId16"/>
    <p:sldId id="381" r:id="rId17"/>
    <p:sldId id="382" r:id="rId18"/>
  </p:sldIdLst>
  <p:sldSz cx="9144000" cy="6858000" type="screen4x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1pPr>
    <a:lvl2pPr marL="4572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2pPr>
    <a:lvl3pPr marL="9144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3pPr>
    <a:lvl4pPr marL="13716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4pPr>
    <a:lvl5pPr marL="1828800" algn="l" rtl="0" fontAlgn="base">
      <a:spcBef>
        <a:spcPct val="0"/>
      </a:spcBef>
      <a:spcAft>
        <a:spcPct val="0"/>
      </a:spcAft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5pPr>
    <a:lvl6pPr marL="22860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6pPr>
    <a:lvl7pPr marL="27432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7pPr>
    <a:lvl8pPr marL="32004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8pPr>
    <a:lvl9pPr marL="3657600" algn="l" defTabSz="914400" rtl="0" eaLnBrk="1" latinLnBrk="0" hangingPunct="1">
      <a:defRPr sz="4400" kern="1200">
        <a:solidFill>
          <a:schemeClr val="tx2"/>
        </a:solidFill>
        <a:latin typeface="Times New Roman" pitchFamily="18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4631" autoAdjust="0"/>
  </p:normalViewPr>
  <p:slideViewPr>
    <p:cSldViewPr>
      <p:cViewPr varScale="1">
        <p:scale>
          <a:sx n="66" d="100"/>
          <a:sy n="66" d="100"/>
        </p:scale>
        <p:origin x="-1410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5.wmf"/><Relationship Id="rId1" Type="http://schemas.openxmlformats.org/officeDocument/2006/relationships/image" Target="../media/image34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9.wmf"/><Relationship Id="rId1" Type="http://schemas.openxmlformats.org/officeDocument/2006/relationships/image" Target="../media/image8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1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4" Type="http://schemas.openxmlformats.org/officeDocument/2006/relationships/image" Target="../media/image21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25.w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image" Target="../media/image26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Relationship Id="rId5" Type="http://schemas.openxmlformats.org/officeDocument/2006/relationships/image" Target="../media/image33.wmf"/><Relationship Id="rId4" Type="http://schemas.openxmlformats.org/officeDocument/2006/relationships/image" Target="../media/image3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9284E5-358B-45FF-92E7-5A18DBA78FF7}" type="datetimeFigureOut">
              <a:rPr lang="en-US" smtClean="0"/>
              <a:pPr/>
              <a:t>10/24/2014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D2E970-62A4-4A6F-A094-DBABC7DFC83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4869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44907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9769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Include units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1034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3946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7324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capacitor is constructed of two</a:t>
            </a:r>
            <a:r>
              <a:rPr lang="en-US" baseline="0" dirty="0" smtClean="0"/>
              <a:t> conductive plates separated by an insulating dielectric material … e</a:t>
            </a:r>
            <a:r>
              <a:rPr lang="en-US" dirty="0" smtClean="0"/>
              <a:t>lectrons build up on the negative side and</a:t>
            </a:r>
            <a:r>
              <a:rPr lang="en-US" baseline="0" dirty="0" smtClean="0"/>
              <a:t> are lost on the positive side </a:t>
            </a:r>
          </a:p>
          <a:p>
            <a:endParaRPr lang="en-US" baseline="0" dirty="0" smtClean="0"/>
          </a:p>
          <a:p>
            <a:r>
              <a:rPr lang="en-US" baseline="0" dirty="0" smtClean="0"/>
              <a:t>Capacitors store energy, like a battery, can be used in hybrid vehicles as another power source (ultra-capacitors)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9603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2921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Will be important</a:t>
            </a:r>
            <a:r>
              <a:rPr lang="en-US" baseline="0" dirty="0" smtClean="0"/>
              <a:t> for when we model circuits in the Laplace domain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D3A041A-1885-499C-8C68-E526315865D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D2E970-62A4-4A6F-A094-DBABC7DFC839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2947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4F7196D-115A-4C7A-8694-BACCD93D44B3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2830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A83319-6342-420F-9508-2CFFC5E4876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3031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28600"/>
            <a:ext cx="2057400" cy="6019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28600"/>
            <a:ext cx="6019800" cy="6019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68A610E-1F95-4610-B9E3-61AE0F7EAD2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506346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C47433-AE07-496D-B5BC-617CA22F698C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88741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chart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r>
              <a:rPr lang="en-US" noProof="0" smtClean="0"/>
              <a:t>Click icon to add table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543800" cy="2593975"/>
          </a:xfrm>
        </p:spPr>
        <p:txBody>
          <a:bodyPr anchor="b"/>
          <a:lstStyle>
            <a:lvl1pPr>
              <a:defRPr sz="6600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429000" y="4572000"/>
            <a:ext cx="480060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4F7196D-115A-4C7A-8694-BACCD93D44B3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4571999"/>
            <a:ext cx="3175367" cy="198120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486400"/>
            <a:ext cx="7659687" cy="1168400"/>
          </a:xfrm>
        </p:spPr>
        <p:txBody>
          <a:bodyPr anchor="t"/>
          <a:lstStyle>
            <a:lvl1pPr algn="l">
              <a:defRPr sz="36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852863"/>
            <a:ext cx="6135687" cy="1633538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616083C-4884-467E-8D69-935B6ABB953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536192"/>
            <a:ext cx="3657600" cy="45902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0FF6799-CD89-4287-BDF7-612361CA039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19600" y="1535113"/>
            <a:ext cx="3657600" cy="6397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1">
                <a:solidFill>
                  <a:schemeClr val="tx2"/>
                </a:solidFill>
                <a:latin typeface="Segoe UI Semibold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19600" y="2174875"/>
            <a:ext cx="365760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E6C798-32FF-425B-A5DB-A6169486D20E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4242959-C432-4CF8-BEF0-72DBC9196D45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564618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2795C30-AB03-41B4-B8E9-945D52FD7417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1" y="5495544"/>
            <a:ext cx="7772400" cy="594360"/>
          </a:xfrm>
        </p:spPr>
        <p:txBody>
          <a:bodyPr anchor="b"/>
          <a:lstStyle>
            <a:lvl1pPr algn="ctr">
              <a:defRPr sz="2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799" y="6096000"/>
            <a:ext cx="7772401" cy="6096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2128143-CC0A-40B1-A1A8-EBB8F354DBEF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304800" y="381000"/>
            <a:ext cx="7772400" cy="494284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5495278"/>
            <a:ext cx="7772400" cy="594626"/>
          </a:xfrm>
        </p:spPr>
        <p:txBody>
          <a:bodyPr anchor="b"/>
          <a:lstStyle>
            <a:lvl1pPr algn="ctr">
              <a:defRPr sz="2200" b="1">
                <a:ln>
                  <a:noFill/>
                </a:ln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0" y="0"/>
            <a:ext cx="84582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1752" y="6096000"/>
            <a:ext cx="7772400" cy="612648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ED75D86-4BCD-4859-88D0-208050362386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2A83319-6342-420F-9508-2CFFC5E48765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1752600" cy="58515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8A610E-1F95-4610-B9E3-61AE0F7EAD2C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>
  <p:cSld name="Title and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hart Placeholder 2"/>
          <p:cNvSpPr>
            <a:spLocks noGrp="1"/>
          </p:cNvSpPr>
          <p:nvPr>
            <p:ph type="chart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74FDA5F-A825-4FBE-AB40-3447855E3E3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5833280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219200"/>
            <a:ext cx="8229600" cy="5029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5ED277-949C-44F8-84A5-F8B25AEDBF0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145356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616083C-4884-467E-8D69-935B6ABB953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618468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19200"/>
            <a:ext cx="4038600" cy="5029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FF6799-CD89-4287-BDF7-612361CA039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93669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3E6C798-32FF-425B-A5DB-A6169486D20E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646485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95C30-AB03-41B4-B8E9-945D52FD741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14867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B30D134-C9E9-4641-8972-6019D77C6438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884780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128143-CC0A-40B1-A1A8-EBB8F354DBEF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08696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D75D86-4BCD-4859-88D0-208050362386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6408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28600"/>
            <a:ext cx="8229600" cy="944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219200"/>
            <a:ext cx="8229600" cy="502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</p:txBody>
      </p:sp>
      <p:sp>
        <p:nvSpPr>
          <p:cNvPr id="6758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6759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400">
                <a:solidFill>
                  <a:schemeClr val="tx1"/>
                </a:solidFill>
                <a:ea typeface="SimSun" pitchFamily="2" charset="-122"/>
                <a:cs typeface="+mn-cs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4" r:id="rId3"/>
    <p:sldLayoutId id="2147483655" r:id="rId4"/>
    <p:sldLayoutId id="2147483656" r:id="rId5"/>
    <p:sldLayoutId id="2147483657" r:id="rId6"/>
    <p:sldLayoutId id="2147483658" r:id="rId7"/>
    <p:sldLayoutId id="2147483659" r:id="rId8"/>
    <p:sldLayoutId id="2147483660" r:id="rId9"/>
    <p:sldLayoutId id="2147483661" r:id="rId10"/>
    <p:sldLayoutId id="2147483662" r:id="rId11"/>
    <p:sldLayoutId id="2147483663" r:id="rId12"/>
    <p:sldLayoutId id="2147483664" r:id="rId13"/>
    <p:sldLayoutId id="2147483665" r:id="rId14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2"/>
          </a:solidFill>
          <a:latin typeface="Arial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har char="–"/>
        <a:defRPr sz="2000" i="1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 i="1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2">
                <a:lumMod val="20000"/>
                <a:lumOff val="80000"/>
              </a:schemeClr>
            </a:gs>
            <a:gs pos="52000">
              <a:schemeClr val="bg1">
                <a:shade val="100000"/>
                <a:satMod val="115000"/>
              </a:schemeClr>
            </a:gs>
            <a:gs pos="100000">
              <a:schemeClr val="bg2">
                <a:lumMod val="40000"/>
                <a:lumOff val="60000"/>
              </a:schemeClr>
            </a:gs>
          </a:gsLst>
          <a:path path="circle">
            <a:fillToRect t="100000" r="100000"/>
          </a:path>
          <a:tileRect l="-100000" b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620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7620000" cy="480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8458200" y="0"/>
            <a:ext cx="6858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Segoe UI Light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8458200" y="5486400"/>
            <a:ext cx="685800" cy="685800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31788" y="5648960"/>
            <a:ext cx="548640" cy="396240"/>
          </a:xfrm>
          <a:prstGeom prst="bracketPair">
            <a:avLst>
              <a:gd name="adj" fmla="val 17949"/>
            </a:avLst>
          </a:prstGeom>
          <a:ln w="19050">
            <a:solidFill>
              <a:srgbClr val="FFFFFF"/>
            </a:solidFill>
          </a:ln>
        </p:spPr>
        <p:txBody>
          <a:bodyPr vert="horz" lIns="0" tIns="0" rIns="0" bIns="0" rtlCol="0" anchor="ctr"/>
          <a:lstStyle>
            <a:lvl1pPr algn="ctr">
              <a:defRPr sz="1800">
                <a:solidFill>
                  <a:srgbClr val="FFFFFF"/>
                </a:solidFill>
                <a:latin typeface="Segoe UI Light" pitchFamily="34" charset="0"/>
              </a:defRPr>
            </a:lvl1pPr>
          </a:lstStyle>
          <a:p>
            <a:pPr>
              <a:defRPr/>
            </a:pPr>
            <a:fld id="{330A8DF1-63B8-48CC-B6ED-5D3853294890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7586910" y="4048760"/>
            <a:ext cx="2367281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ENGR 4220/5220, Lecture 8</a:t>
            </a:r>
            <a:endParaRPr lang="en-US" altLang="zh-C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551351" y="1645920"/>
            <a:ext cx="2438399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2"/>
                </a:solidFill>
                <a:latin typeface="Lao UI" pitchFamily="34" charset="0"/>
                <a:cs typeface="Lao UI" pitchFamily="34" charset="0"/>
              </a:defRPr>
            </a:lvl1pPr>
          </a:lstStyle>
          <a:p>
            <a:pPr>
              <a:defRPr/>
            </a:pPr>
            <a:r>
              <a:rPr lang="en-US" altLang="zh-CN" smtClean="0"/>
              <a:t>Winter 2014</a:t>
            </a:r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iming>
    <p:tnLst>
      <p:par>
        <p:cTn id="1" dur="indefinite" restart="never" nodeType="tmRoot"/>
      </p:par>
    </p:tnLst>
  </p:timing>
  <p:hf hdr="0" dt="0"/>
  <p:txStyles>
    <p:titleStyle>
      <a:lvl1pPr algn="l" defTabSz="914400" rtl="0" eaLnBrk="1" latinLnBrk="0" hangingPunct="1">
        <a:spcBef>
          <a:spcPct val="0"/>
        </a:spcBef>
        <a:buNone/>
        <a:defRPr sz="4600" kern="1200" cap="none" spc="-100" baseline="0">
          <a:ln>
            <a:noFill/>
          </a:ln>
          <a:solidFill>
            <a:schemeClr val="tx1"/>
          </a:solidFill>
          <a:effectLst/>
          <a:latin typeface="Segoe UI Light" pitchFamily="34" charset="0"/>
          <a:ea typeface="+mj-ea"/>
          <a:cs typeface="+mj-cs"/>
        </a:defRPr>
      </a:lvl1pPr>
    </p:titleStyle>
    <p:bodyStyle>
      <a:lvl1pPr marL="342900" indent="-22860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22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1pPr>
      <a:lvl2pPr marL="640080" indent="-22860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2pPr>
      <a:lvl3pPr marL="1005840" indent="-22860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8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3pPr>
      <a:lvl4pPr marL="1280160" indent="-22860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600" kern="120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4pPr>
      <a:lvl5pPr marL="1554480" indent="-228600" algn="l" defTabSz="914400" rtl="0" eaLnBrk="1" latinLnBrk="0" hangingPunct="1">
        <a:spcBef>
          <a:spcPct val="20000"/>
        </a:spcBef>
        <a:buClr>
          <a:schemeClr val="accent5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Lao UI" pitchFamily="34" charset="0"/>
          <a:ea typeface="+mn-ea"/>
          <a:cs typeface="Lao UI" pitchFamily="34" charset="0"/>
        </a:defRPr>
      </a:lvl5pPr>
      <a:lvl6pPr marL="1737360" indent="-182880" algn="l" defTabSz="914400" rtl="0" eaLnBrk="1" latinLnBrk="0" hangingPunct="1">
        <a:spcBef>
          <a:spcPct val="20000"/>
        </a:spcBef>
        <a:buClr>
          <a:schemeClr val="accent1"/>
        </a:buClr>
        <a:buFont typeface="Arial" pitchFamily="34" charset="0"/>
        <a:buChar char="•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defTabSz="914400" rtl="0" eaLnBrk="1" latinLnBrk="0" hangingPunct="1">
        <a:spcBef>
          <a:spcPct val="20000"/>
        </a:spcBef>
        <a:buClr>
          <a:schemeClr val="accent2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182880" algn="l" defTabSz="914400" rtl="0" eaLnBrk="1" latinLnBrk="0" hangingPunct="1">
        <a:spcBef>
          <a:spcPct val="20000"/>
        </a:spcBef>
        <a:buClr>
          <a:schemeClr val="accent4"/>
        </a:buClr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7.vml"/><Relationship Id="rId6" Type="http://schemas.openxmlformats.org/officeDocument/2006/relationships/image" Target="../media/image5.gif"/><Relationship Id="rId5" Type="http://schemas.openxmlformats.org/officeDocument/2006/relationships/image" Target="../media/image25.wmf"/><Relationship Id="rId4" Type="http://schemas.openxmlformats.org/officeDocument/2006/relationships/oleObject" Target="../embeddings/oleObject1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5.bin"/><Relationship Id="rId7" Type="http://schemas.openxmlformats.org/officeDocument/2006/relationships/image" Target="../media/image28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8.vml"/><Relationship Id="rId6" Type="http://schemas.openxmlformats.org/officeDocument/2006/relationships/image" Target="../media/image27.w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26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wmf"/><Relationship Id="rId3" Type="http://schemas.openxmlformats.org/officeDocument/2006/relationships/oleObject" Target="../embeddings/oleObject17.bin"/><Relationship Id="rId7" Type="http://schemas.openxmlformats.org/officeDocument/2006/relationships/oleObject" Target="../embeddings/oleObject19.bin"/><Relationship Id="rId12" Type="http://schemas.openxmlformats.org/officeDocument/2006/relationships/image" Target="../media/image33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9.vml"/><Relationship Id="rId6" Type="http://schemas.openxmlformats.org/officeDocument/2006/relationships/image" Target="../media/image30.wmf"/><Relationship Id="rId11" Type="http://schemas.openxmlformats.org/officeDocument/2006/relationships/oleObject" Target="../embeddings/oleObject21.bin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32.wmf"/><Relationship Id="rId4" Type="http://schemas.openxmlformats.org/officeDocument/2006/relationships/image" Target="../media/image29.wmf"/><Relationship Id="rId9" Type="http://schemas.openxmlformats.org/officeDocument/2006/relationships/oleObject" Target="../embeddings/oleObject20.bin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2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5.w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34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4.bin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36.w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.gi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7.gif"/><Relationship Id="rId5" Type="http://schemas.openxmlformats.org/officeDocument/2006/relationships/image" Target="../media/image6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gif"/><Relationship Id="rId3" Type="http://schemas.openxmlformats.org/officeDocument/2006/relationships/notesSlide" Target="../notesSlides/notesSlide5.xml"/><Relationship Id="rId7" Type="http://schemas.openxmlformats.org/officeDocument/2006/relationships/image" Target="../media/image9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image" Target="../media/image8.wmf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2.gif"/><Relationship Id="rId5" Type="http://schemas.openxmlformats.org/officeDocument/2006/relationships/image" Target="../media/image11.wmf"/><Relationship Id="rId4" Type="http://schemas.openxmlformats.org/officeDocument/2006/relationships/oleObject" Target="../embeddings/oleObject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wmf"/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6.bin"/><Relationship Id="rId12" Type="http://schemas.openxmlformats.org/officeDocument/2006/relationships/image" Target="../media/image16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7.gif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3.wmf"/><Relationship Id="rId10" Type="http://schemas.openxmlformats.org/officeDocument/2006/relationships/image" Target="../media/image15.w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gif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9.wmf"/><Relationship Id="rId12" Type="http://schemas.openxmlformats.org/officeDocument/2006/relationships/image" Target="../media/image21.wmf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10.bin"/><Relationship Id="rId11" Type="http://schemas.openxmlformats.org/officeDocument/2006/relationships/oleObject" Target="../embeddings/oleObject12.bin"/><Relationship Id="rId5" Type="http://schemas.openxmlformats.org/officeDocument/2006/relationships/image" Target="../media/image18.wmf"/><Relationship Id="rId10" Type="http://schemas.openxmlformats.org/officeDocument/2006/relationships/image" Target="../media/image20.wmf"/><Relationship Id="rId4" Type="http://schemas.openxmlformats.org/officeDocument/2006/relationships/oleObject" Target="../embeddings/oleObject9.bin"/><Relationship Id="rId9" Type="http://schemas.openxmlformats.org/officeDocument/2006/relationships/oleObject" Target="../embeddings/oleObject11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16.xml"/><Relationship Id="rId1" Type="http://schemas.openxmlformats.org/officeDocument/2006/relationships/vmlDrawing" Target="../drawings/vmlDrawing6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3.bin"/><Relationship Id="rId4" Type="http://schemas.openxmlformats.org/officeDocument/2006/relationships/image" Target="../media/image24.gi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76400"/>
            <a:ext cx="7543800" cy="4525963"/>
          </a:xfrm>
        </p:spPr>
        <p:txBody>
          <a:bodyPr/>
          <a:lstStyle/>
          <a:p>
            <a:endParaRPr lang="en-US" sz="1000" dirty="0" smtClean="0"/>
          </a:p>
          <a:p>
            <a:pPr indent="0" algn="ctr">
              <a:buNone/>
            </a:pPr>
            <a:r>
              <a:rPr lang="en-US" sz="2800" dirty="0" smtClean="0"/>
              <a:t>determine the mathematical models that capture the behavior of an electrical system</a:t>
            </a:r>
          </a:p>
          <a:p>
            <a:pPr indent="0" algn="ctr">
              <a:buNone/>
            </a:pPr>
            <a:endParaRPr lang="en-US" sz="1100" dirty="0" smtClean="0"/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Elements making up an electrical system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First-principles modeling of electrical systems in the time domain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Modeling in the Laplace domain (next time)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 smtClean="0"/>
              <a:t>Lecture 8: </a:t>
            </a:r>
            <a:br>
              <a:rPr lang="en-US" sz="4400" dirty="0" smtClean="0"/>
            </a:br>
            <a:r>
              <a:rPr lang="en-US" sz="4400" dirty="0" smtClean="0"/>
              <a:t>Modeling Electrical Systems</a:t>
            </a:r>
            <a:endParaRPr lang="en-US" sz="4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err="1" smtClean="0"/>
              <a:t>Kirchoff’s</a:t>
            </a:r>
            <a:r>
              <a:rPr lang="en-US" sz="3200" dirty="0" smtClean="0"/>
              <a:t> Voltage Law (loop law)</a:t>
            </a:r>
          </a:p>
          <a:p>
            <a:endParaRPr lang="en-US" sz="1200" dirty="0" smtClean="0"/>
          </a:p>
          <a:p>
            <a:pPr lvl="1"/>
            <a:r>
              <a:rPr lang="en-US" sz="3200" dirty="0" smtClean="0"/>
              <a:t>Sum of voltages around a loop equals zero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8534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2548108"/>
              </p:ext>
            </p:extLst>
          </p:nvPr>
        </p:nvGraphicFramePr>
        <p:xfrm>
          <a:off x="325438" y="3733800"/>
          <a:ext cx="3916362" cy="9064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8160" name="Equation" r:id="rId4" imgW="1663560" imgH="393480" progId="Equation.DSMT4">
                  <p:embed/>
                </p:oleObj>
              </mc:Choice>
              <mc:Fallback>
                <p:oleObj name="Equation" r:id="rId4" imgW="16635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8" y="3733800"/>
                        <a:ext cx="3916362" cy="9064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" name="Picture 9" descr="LRC.gif"/>
          <p:cNvPicPr>
            <a:picLocks noChangeAspect="1"/>
          </p:cNvPicPr>
          <p:nvPr/>
        </p:nvPicPr>
        <p:blipFill rotWithShape="1">
          <a:blip r:embed="rId6" cstate="print"/>
          <a:srcRect l="22494" t="26281" r="23413" b="24085"/>
          <a:stretch/>
        </p:blipFill>
        <p:spPr>
          <a:xfrm>
            <a:off x="3429000" y="3964673"/>
            <a:ext cx="4080680" cy="2893327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Use one equation for each loop</a:t>
            </a:r>
          </a:p>
          <a:p>
            <a:r>
              <a:rPr lang="en-US" sz="2800" dirty="0" smtClean="0"/>
              <a:t>Assume a direction for current, if solution is negative, know direction is opposite </a:t>
            </a:r>
            <a:endParaRPr lang="en-US" sz="28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11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86370" name="Object 2"/>
          <p:cNvGraphicFramePr>
            <a:graphicFrameLocks noChangeAspect="1"/>
          </p:cNvGraphicFramePr>
          <p:nvPr/>
        </p:nvGraphicFramePr>
        <p:xfrm>
          <a:off x="201613" y="4648200"/>
          <a:ext cx="41783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4" name="Equation" r:id="rId3" imgW="2184120" imgH="393480" progId="Equation.DSMT4">
                  <p:embed/>
                </p:oleObj>
              </mc:Choice>
              <mc:Fallback>
                <p:oleObj name="Equation" r:id="rId3" imgW="218412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613" y="4648200"/>
                        <a:ext cx="4178300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6371" name="Object 3"/>
          <p:cNvGraphicFramePr>
            <a:graphicFrameLocks noChangeAspect="1"/>
          </p:cNvGraphicFramePr>
          <p:nvPr/>
        </p:nvGraphicFramePr>
        <p:xfrm>
          <a:off x="228600" y="5418137"/>
          <a:ext cx="3787775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555" name="Equation" r:id="rId5" imgW="1981080" imgH="393480" progId="Equation.DSMT4">
                  <p:embed/>
                </p:oleObj>
              </mc:Choice>
              <mc:Fallback>
                <p:oleObj name="Equation" r:id="rId5" imgW="19810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" y="5418137"/>
                        <a:ext cx="3787775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Picture 10" descr="twoLoops.wmf"/>
          <p:cNvPicPr>
            <a:picLocks noChangeAspect="1"/>
          </p:cNvPicPr>
          <p:nvPr/>
        </p:nvPicPr>
        <p:blipFill>
          <a:blip r:embed="rId7" cstate="print"/>
          <a:stretch>
            <a:fillRect/>
          </a:stretch>
        </p:blipFill>
        <p:spPr>
          <a:xfrm>
            <a:off x="4343400" y="3276600"/>
            <a:ext cx="3924905" cy="1998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465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800" dirty="0" smtClean="0"/>
              <a:t>Equations can be rewritten in terms of charge </a:t>
            </a:r>
            <a:r>
              <a:rPr lang="en-US" sz="2800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sz="1400" dirty="0" smtClean="0"/>
          </a:p>
          <a:p>
            <a:r>
              <a:rPr lang="en-US" sz="2800" dirty="0" smtClean="0"/>
              <a:t>A mechanical analog exists for each circuit</a:t>
            </a:r>
          </a:p>
          <a:p>
            <a:r>
              <a:rPr lang="en-US" sz="2800" dirty="0" smtClean="0"/>
              <a:t>What are the state variables?</a:t>
            </a:r>
          </a:p>
          <a:p>
            <a:pPr>
              <a:buNone/>
            </a:pPr>
            <a:r>
              <a:rPr lang="en-US" sz="2400" dirty="0" smtClean="0"/>
              <a:t>	</a:t>
            </a:r>
            <a:r>
              <a:rPr lang="en-US" sz="2400" u="sng" dirty="0" smtClean="0"/>
              <a:t>energy storage element</a:t>
            </a:r>
            <a:r>
              <a:rPr lang="en-US" sz="2400" dirty="0" smtClean="0"/>
              <a:t>			</a:t>
            </a:r>
            <a:r>
              <a:rPr lang="en-US" sz="2400" u="sng" dirty="0" smtClean="0"/>
              <a:t>state variable</a:t>
            </a:r>
          </a:p>
          <a:p>
            <a:pPr>
              <a:buNone/>
            </a:pPr>
            <a:r>
              <a:rPr lang="en-US" sz="1100" dirty="0" smtClean="0"/>
              <a:t>	</a:t>
            </a:r>
            <a:r>
              <a:rPr lang="en-US" sz="500" dirty="0" smtClean="0"/>
              <a:t>	</a:t>
            </a:r>
            <a:endParaRPr lang="en-US" sz="1100" dirty="0" smtClean="0"/>
          </a:p>
          <a:p>
            <a:pPr>
              <a:buNone/>
            </a:pPr>
            <a:r>
              <a:rPr lang="en-US" sz="2400" dirty="0" smtClean="0"/>
              <a:t>		capacitor</a:t>
            </a:r>
          </a:p>
          <a:p>
            <a:pPr>
              <a:buNone/>
            </a:pPr>
            <a:r>
              <a:rPr lang="en-US" sz="1400" dirty="0" smtClean="0"/>
              <a:t>				</a:t>
            </a:r>
          </a:p>
          <a:p>
            <a:pPr>
              <a:buNone/>
            </a:pPr>
            <a:r>
              <a:rPr lang="en-US" sz="2400" dirty="0" smtClean="0"/>
              <a:t>		inductor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12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18739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67364849"/>
              </p:ext>
            </p:extLst>
          </p:nvPr>
        </p:nvGraphicFramePr>
        <p:xfrm>
          <a:off x="2865438" y="2009775"/>
          <a:ext cx="3763962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0" name="Equation" r:id="rId3" imgW="1968480" imgH="393480" progId="Equation.DSMT4">
                  <p:embed/>
                </p:oleObj>
              </mc:Choice>
              <mc:Fallback>
                <p:oleObj name="Equation" r:id="rId3" imgW="196848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5438" y="2009775"/>
                        <a:ext cx="3763962" cy="736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8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32139794"/>
              </p:ext>
            </p:extLst>
          </p:nvPr>
        </p:nvGraphicFramePr>
        <p:xfrm>
          <a:off x="2911475" y="2770188"/>
          <a:ext cx="3592513" cy="7350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1" name="Equation" r:id="rId5" imgW="1879560" imgH="393480" progId="Equation.DSMT4">
                  <p:embed/>
                </p:oleObj>
              </mc:Choice>
              <mc:Fallback>
                <p:oleObj name="Equation" r:id="rId5" imgW="1879560" imgH="39348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11475" y="2770188"/>
                        <a:ext cx="3592513" cy="7350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6" name="Object 6"/>
          <p:cNvGraphicFramePr>
            <a:graphicFrameLocks noChangeAspect="1"/>
          </p:cNvGraphicFramePr>
          <p:nvPr/>
        </p:nvGraphicFramePr>
        <p:xfrm>
          <a:off x="6477000" y="4953000"/>
          <a:ext cx="881063" cy="8615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2" name="Equation" r:id="rId7" imgW="457200" imgH="457200" progId="Equation.DSMT4">
                  <p:embed/>
                </p:oleObj>
              </mc:Choice>
              <mc:Fallback>
                <p:oleObj name="Equation" r:id="rId7" imgW="457200" imgH="457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4953000"/>
                        <a:ext cx="881063" cy="8615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68647" name="Object 7"/>
          <p:cNvGraphicFramePr>
            <a:graphicFrameLocks noChangeAspect="1"/>
          </p:cNvGraphicFramePr>
          <p:nvPr/>
        </p:nvGraphicFramePr>
        <p:xfrm>
          <a:off x="6477000" y="5892800"/>
          <a:ext cx="83185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3" name="Equation" r:id="rId9" imgW="431640" imgH="228600" progId="Equation.DSMT4">
                  <p:embed/>
                </p:oleObj>
              </mc:Choice>
              <mc:Fallback>
                <p:oleObj name="Equation" r:id="rId9" imgW="4316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477000" y="5892800"/>
                        <a:ext cx="83185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" name="Left Brace 12"/>
          <p:cNvSpPr/>
          <p:nvPr/>
        </p:nvSpPr>
        <p:spPr>
          <a:xfrm>
            <a:off x="6248400" y="5029200"/>
            <a:ext cx="152400" cy="762000"/>
          </a:xfrm>
          <a:prstGeom prst="lef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68648" name="Object 8"/>
          <p:cNvGraphicFramePr>
            <a:graphicFrameLocks noChangeAspect="1"/>
          </p:cNvGraphicFramePr>
          <p:nvPr/>
        </p:nvGraphicFramePr>
        <p:xfrm>
          <a:off x="5287963" y="5176520"/>
          <a:ext cx="808037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7594" name="Equation" r:id="rId11" imgW="419040" imgH="228600" progId="Equation.DSMT4">
                  <p:embed/>
                </p:oleObj>
              </mc:Choice>
              <mc:Fallback>
                <p:oleObj name="Equation" r:id="rId11" imgW="41904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87963" y="5176520"/>
                        <a:ext cx="808037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950057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3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6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into state space form where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i="1" dirty="0" err="1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dirty="0" smtClean="0"/>
              <a:t>is the input and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baseline="-25000" dirty="0" smtClean="0">
                <a:latin typeface="Times New Roman" pitchFamily="18" charset="0"/>
                <a:cs typeface="Times New Roman" pitchFamily="18" charset="0"/>
              </a:rPr>
              <a:t>1</a:t>
            </a:r>
            <a:r>
              <a:rPr lang="en-US" dirty="0" smtClean="0"/>
              <a:t> is the output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13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7069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8946893"/>
              </p:ext>
            </p:extLst>
          </p:nvPr>
        </p:nvGraphicFramePr>
        <p:xfrm>
          <a:off x="2254250" y="2844800"/>
          <a:ext cx="4208463" cy="256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2" name="Equation" r:id="rId3" imgW="1663560" imgH="1041120" progId="Equation.DSMT4">
                  <p:embed/>
                </p:oleObj>
              </mc:Choice>
              <mc:Fallback>
                <p:oleObj name="Equation" r:id="rId3" imgW="1663560" imgH="10411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54250" y="2844800"/>
                        <a:ext cx="4208463" cy="2565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0691" name="Object 3"/>
          <p:cNvGraphicFramePr>
            <a:graphicFrameLocks noChangeAspect="1"/>
          </p:cNvGraphicFramePr>
          <p:nvPr/>
        </p:nvGraphicFramePr>
        <p:xfrm>
          <a:off x="2393950" y="5451872"/>
          <a:ext cx="1035050" cy="5679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4513" name="Equation" r:id="rId5" imgW="406080" imgH="228600" progId="Equation.DSMT4">
                  <p:embed/>
                </p:oleObj>
              </mc:Choice>
              <mc:Fallback>
                <p:oleObj name="Equation" r:id="rId5" imgW="406080" imgH="2286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93950" y="5451872"/>
                        <a:ext cx="1035050" cy="5679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569361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Putting into matrix form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14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graphicFrame>
        <p:nvGraphicFramePr>
          <p:cNvPr id="371714" name="Object 2"/>
          <p:cNvGraphicFramePr>
            <a:graphicFrameLocks noChangeAspect="1"/>
          </p:cNvGraphicFramePr>
          <p:nvPr/>
        </p:nvGraphicFramePr>
        <p:xfrm>
          <a:off x="1752599" y="2209800"/>
          <a:ext cx="4969389" cy="3962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5529" name="Equation" r:id="rId3" imgW="2387520" imgH="1955520" progId="Equation.DSMT4">
                  <p:embed/>
                </p:oleObj>
              </mc:Choice>
              <mc:Fallback>
                <p:oleObj name="Equation" r:id="rId3" imgW="2387520" imgH="19555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599" y="2209800"/>
                        <a:ext cx="4969389" cy="3962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802164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</a:t>
            </a:r>
            <a:endParaRPr lang="en-US" u="sn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Find the transfer function 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o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/E</a:t>
            </a:r>
            <a:r>
              <a:rPr lang="en-US" i="1" baseline="-25000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s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)</a:t>
            </a:r>
            <a:r>
              <a:rPr lang="en-US" i="1" dirty="0" smtClean="0">
                <a:latin typeface="Times New Roman" pitchFamily="18" charset="0"/>
                <a:cs typeface="Times New Roman" pitchFamily="18" charset="0"/>
              </a:rPr>
              <a:t> </a:t>
            </a:r>
            <a:endParaRPr lang="en-US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15</a:t>
            </a:fld>
            <a:endParaRPr lang="en-US" sz="1400" b="1" dirty="0">
              <a:solidFill>
                <a:srgbClr val="FFFFFF"/>
              </a:solidFill>
            </a:endParaRPr>
          </a:p>
        </p:txBody>
      </p:sp>
      <p:pic>
        <p:nvPicPr>
          <p:cNvPr id="10" name="Picture 9" descr="twoLoops.wmf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52400" y="2292927"/>
            <a:ext cx="3429000" cy="1745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39903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u="sng" dirty="0" smtClean="0"/>
              <a:t>Example </a:t>
            </a:r>
            <a:r>
              <a:rPr lang="en-US" u="sng" dirty="0" smtClean="0"/>
              <a:t>(</a:t>
            </a:r>
            <a:r>
              <a:rPr lang="en-US" u="sng" dirty="0" err="1" smtClean="0"/>
              <a:t>con’t</a:t>
            </a:r>
            <a:r>
              <a:rPr lang="en-US" u="sng" dirty="0" smtClean="0"/>
              <a:t>)</a:t>
            </a:r>
            <a:endParaRPr lang="en-US" u="sng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8A77373A-58BF-4617-9EF1-6B71A1A57DBB}" type="slidenum">
              <a:rPr lang="en-US" smtClean="0"/>
              <a:pPr>
                <a:defRPr/>
              </a:pPr>
              <a:t>16</a:t>
            </a:fld>
            <a:endParaRPr lang="en-US" sz="1400" b="1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7598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Electrical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772400" cy="4525963"/>
          </a:xfrm>
        </p:spPr>
        <p:txBody>
          <a:bodyPr>
            <a:normAutofit/>
          </a:bodyPr>
          <a:lstStyle/>
          <a:p>
            <a:r>
              <a:rPr lang="en-US" sz="2400" dirty="0" smtClean="0"/>
              <a:t>Voltage (e) – is a measure of the force that causes electrons to move through a circuit (a potential measured </a:t>
            </a:r>
            <a:r>
              <a:rPr lang="en-US" sz="2400" dirty="0" err="1" smtClean="0"/>
              <a:t>w.r.t</a:t>
            </a:r>
            <a:r>
              <a:rPr lang="en-US" sz="2400" dirty="0" smtClean="0"/>
              <a:t>. a ground)</a:t>
            </a:r>
          </a:p>
          <a:p>
            <a:endParaRPr lang="en-US" sz="2400" dirty="0" smtClean="0"/>
          </a:p>
          <a:p>
            <a:endParaRPr lang="en-US" sz="3600" dirty="0" smtClean="0"/>
          </a:p>
          <a:p>
            <a:pPr>
              <a:buNone/>
            </a:pPr>
            <a:endParaRPr lang="en-US" sz="2400" dirty="0" smtClean="0"/>
          </a:p>
          <a:p>
            <a:r>
              <a:rPr lang="en-US" sz="2400" dirty="0" smtClean="0"/>
              <a:t>Current (</a:t>
            </a:r>
            <a:r>
              <a:rPr lang="en-US" sz="2400" dirty="0" err="1" smtClean="0"/>
              <a:t>i</a:t>
            </a:r>
            <a:r>
              <a:rPr lang="en-US" sz="2400" dirty="0" smtClean="0"/>
              <a:t>) – is a measure of the rate of flow of charge (electrons) through a circuit (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=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dq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/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2400" dirty="0" smtClean="0"/>
              <a:t>), current has direction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298" t="25403" r="15073" b="30454"/>
          <a:stretch/>
        </p:blipFill>
        <p:spPr>
          <a:xfrm>
            <a:off x="3248167" y="5105400"/>
            <a:ext cx="3057098" cy="166502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865" t="19281" r="20707" b="33443"/>
          <a:stretch/>
        </p:blipFill>
        <p:spPr>
          <a:xfrm>
            <a:off x="3276600" y="2743200"/>
            <a:ext cx="2590798" cy="1592643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Electrical Systems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sp>
        <p:nvSpPr>
          <p:cNvPr id="7" name="Content Placeholder 2"/>
          <p:cNvSpPr>
            <a:spLocks noGrp="1"/>
          </p:cNvSpPr>
          <p:nvPr>
            <p:ph idx="1"/>
          </p:nvPr>
        </p:nvSpPr>
        <p:spPr>
          <a:xfrm>
            <a:off x="-228600" y="1874837"/>
            <a:ext cx="4724400" cy="4525963"/>
          </a:xfrm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sz="2800" dirty="0" smtClean="0"/>
              <a:t>Electrical systems consist of three basic types of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Resistance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Capacitance elements</a:t>
            </a:r>
          </a:p>
          <a:p>
            <a:pPr marL="857250" indent="-514350">
              <a:buFont typeface="+mj-lt"/>
              <a:buAutoNum type="arabicPeriod"/>
            </a:pPr>
            <a:r>
              <a:rPr lang="en-US" sz="2800" dirty="0" smtClean="0"/>
              <a:t>Inductance elements</a:t>
            </a:r>
            <a:endParaRPr lang="en-US" sz="2800" dirty="0"/>
          </a:p>
        </p:txBody>
      </p:sp>
      <p:pic>
        <p:nvPicPr>
          <p:cNvPr id="11" name="Picture 10" descr="LRC.gif"/>
          <p:cNvPicPr>
            <a:picLocks noChangeAspect="1"/>
          </p:cNvPicPr>
          <p:nvPr/>
        </p:nvPicPr>
        <p:blipFill rotWithShape="1">
          <a:blip r:embed="rId3" cstate="print"/>
          <a:srcRect l="22494" t="26281" r="23413" b="24085"/>
          <a:stretch/>
        </p:blipFill>
        <p:spPr>
          <a:xfrm>
            <a:off x="4135272" y="1760560"/>
            <a:ext cx="4080680" cy="2893327"/>
          </a:xfrm>
          <a:prstGeom prst="rect">
            <a:avLst/>
          </a:prstGeo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3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4495800" y="2590800"/>
            <a:ext cx="1219200" cy="9144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Electrical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Resistance Elements</a:t>
            </a:r>
          </a:p>
          <a:p>
            <a:endParaRPr lang="en-US" sz="3200" dirty="0" smtClean="0"/>
          </a:p>
          <a:p>
            <a:endParaRPr lang="en-US" sz="3200" dirty="0" smtClean="0"/>
          </a:p>
          <a:p>
            <a:endParaRPr lang="en-US" sz="3200" dirty="0" smtClean="0"/>
          </a:p>
          <a:p>
            <a:pPr lvl="1"/>
            <a:r>
              <a:rPr lang="en-US" sz="3200" dirty="0" smtClean="0"/>
              <a:t>Dissipate energy (like a damper)</a:t>
            </a:r>
          </a:p>
          <a:p>
            <a:pPr lvl="1"/>
            <a:r>
              <a:rPr lang="en-US" sz="3200" dirty="0" smtClean="0"/>
              <a:t>Resistance has units of an Ohm (</a:t>
            </a:r>
            <a:r>
              <a:rPr lang="el-GR" sz="3200" dirty="0" smtClean="0">
                <a:latin typeface="Times New Roman" pitchFamily="18" charset="0"/>
                <a:cs typeface="Times New Roman" pitchFamily="18" charset="0"/>
              </a:rPr>
              <a:t>Ω</a:t>
            </a:r>
            <a:r>
              <a:rPr lang="en-US" sz="3200" dirty="0" smtClean="0"/>
              <a:t>)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8967658"/>
              </p:ext>
            </p:extLst>
          </p:nvPr>
        </p:nvGraphicFramePr>
        <p:xfrm>
          <a:off x="4532313" y="2819400"/>
          <a:ext cx="3773487" cy="560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2013" name="Equation" r:id="rId4" imgW="1333440" imgH="203040" progId="Equation.DSMT4">
                  <p:embed/>
                </p:oleObj>
              </mc:Choice>
              <mc:Fallback>
                <p:oleObj name="Equation" r:id="rId4" imgW="1333440" imgH="20304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32313" y="2819400"/>
                        <a:ext cx="3773487" cy="560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931" t="28856" r="25627" b="43086"/>
          <a:stretch/>
        </p:blipFill>
        <p:spPr>
          <a:xfrm>
            <a:off x="1405719" y="2438400"/>
            <a:ext cx="2483893" cy="1239672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5562600" y="2286000"/>
            <a:ext cx="2590800" cy="1066800"/>
          </a:xfrm>
          <a:prstGeom prst="rect">
            <a:avLst/>
          </a:prstGeom>
          <a:solidFill>
            <a:schemeClr val="accent4"/>
          </a:solidFill>
          <a:ln w="19050">
            <a:solidFill>
              <a:schemeClr val="bg1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Electrical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620000" cy="4525963"/>
          </a:xfrm>
        </p:spPr>
        <p:txBody>
          <a:bodyPr>
            <a:noAutofit/>
          </a:bodyPr>
          <a:lstStyle/>
          <a:p>
            <a:r>
              <a:rPr lang="en-US" sz="3200" dirty="0" smtClean="0"/>
              <a:t>Capacitance Elements</a:t>
            </a:r>
          </a:p>
          <a:p>
            <a:endParaRPr lang="en-US" sz="2400" dirty="0" smtClean="0"/>
          </a:p>
          <a:p>
            <a:endParaRPr lang="en-US" sz="2400" dirty="0" smtClean="0"/>
          </a:p>
          <a:p>
            <a:pPr lvl="1"/>
            <a:endParaRPr lang="en-US" sz="2800" dirty="0" smtClean="0"/>
          </a:p>
          <a:p>
            <a:pPr lvl="1"/>
            <a:r>
              <a:rPr lang="en-US" sz="2400" dirty="0" smtClean="0"/>
              <a:t>Capacitance is measured as charge stored per unit voltage</a:t>
            </a:r>
          </a:p>
          <a:p>
            <a:pPr lvl="1"/>
            <a:r>
              <a:rPr lang="en-US" sz="2400" dirty="0" smtClean="0"/>
              <a:t>If you apply a voltage across a capacitor a potential builds up that is then released if the voltage is removed … in other words, capacitors store potential energy (like a spring)</a:t>
            </a:r>
          </a:p>
          <a:p>
            <a:pPr lvl="1"/>
            <a:r>
              <a:rPr lang="en-US" sz="2400" dirty="0" smtClean="0"/>
              <a:t>Capacitance has units of a Farad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7063656"/>
              </p:ext>
            </p:extLst>
          </p:nvPr>
        </p:nvGraphicFramePr>
        <p:xfrm>
          <a:off x="4038600" y="2362200"/>
          <a:ext cx="1028700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0" name="Equation" r:id="rId4" imgW="419040" imgH="393480" progId="Equation.DSMT4">
                  <p:embed/>
                </p:oleObj>
              </mc:Choice>
              <mc:Fallback>
                <p:oleObj name="Equation" r:id="rId4" imgW="41904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38600" y="2362200"/>
                        <a:ext cx="1028700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02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527932"/>
              </p:ext>
            </p:extLst>
          </p:nvPr>
        </p:nvGraphicFramePr>
        <p:xfrm>
          <a:off x="5105400" y="2362200"/>
          <a:ext cx="3055937" cy="941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3081" name="Equation" r:id="rId6" imgW="1244520" imgH="393480" progId="Equation.DSMT4">
                  <p:embed/>
                </p:oleObj>
              </mc:Choice>
              <mc:Fallback>
                <p:oleObj name="Equation" r:id="rId6" imgW="124452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05400" y="2362200"/>
                        <a:ext cx="3055937" cy="941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796" t="30358" r="32565" b="42718"/>
          <a:stretch/>
        </p:blipFill>
        <p:spPr>
          <a:xfrm>
            <a:off x="1524000" y="2180230"/>
            <a:ext cx="2189853" cy="1278340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Modeling Electrical Systems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7620000" cy="5029200"/>
          </a:xfrm>
        </p:spPr>
        <p:txBody>
          <a:bodyPr/>
          <a:lstStyle/>
          <a:p>
            <a:r>
              <a:rPr lang="en-US" sz="3200" dirty="0" smtClean="0"/>
              <a:t>Inductance Elements</a:t>
            </a:r>
          </a:p>
          <a:p>
            <a:endParaRPr lang="en-US" sz="4000" dirty="0" smtClean="0"/>
          </a:p>
          <a:p>
            <a:pPr>
              <a:buNone/>
            </a:pPr>
            <a:endParaRPr lang="en-US" dirty="0" smtClean="0"/>
          </a:p>
          <a:p>
            <a:pPr lvl="1"/>
            <a:r>
              <a:rPr lang="en-US" sz="2400" dirty="0" smtClean="0"/>
              <a:t>An inductor is a coil of wire such that current through the coil generates a magnetic field which induces a voltage that is proportional to how fast the current is changing</a:t>
            </a:r>
          </a:p>
          <a:p>
            <a:pPr lvl="1"/>
            <a:r>
              <a:rPr lang="en-US" sz="2400" dirty="0" smtClean="0"/>
              <a:t>If power is disconnected, the induced voltage will make the current continue to flow (like an inertia)</a:t>
            </a:r>
          </a:p>
          <a:p>
            <a:pPr lvl="1"/>
            <a:r>
              <a:rPr lang="en-US" sz="2400" dirty="0" smtClean="0"/>
              <a:t>Inductance elements store kinetic energy</a:t>
            </a:r>
          </a:p>
          <a:p>
            <a:pPr lvl="1"/>
            <a:r>
              <a:rPr lang="en-US" sz="2400" dirty="0" smtClean="0"/>
              <a:t>Inductance has units of a Henry (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H</a:t>
            </a:r>
            <a:r>
              <a:rPr lang="en-US" sz="2400" dirty="0" smtClean="0"/>
              <a:t>)</a:t>
            </a:r>
            <a:endParaRPr lang="en-US" sz="24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7920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25320436"/>
              </p:ext>
            </p:extLst>
          </p:nvPr>
        </p:nvGraphicFramePr>
        <p:xfrm>
          <a:off x="5562600" y="2268294"/>
          <a:ext cx="1295400" cy="93210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4061" name="Equation" r:id="rId4" imgW="533160" imgH="393480" progId="Equation.DSMT4">
                  <p:embed/>
                </p:oleObj>
              </mc:Choice>
              <mc:Fallback>
                <p:oleObj name="Equation" r:id="rId4" imgW="533160" imgH="39348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562600" y="2268294"/>
                        <a:ext cx="1295400" cy="932106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66" t="30378" r="27619" b="38015"/>
          <a:stretch/>
        </p:blipFill>
        <p:spPr>
          <a:xfrm>
            <a:off x="1719618" y="1910371"/>
            <a:ext cx="2776182" cy="1594829"/>
          </a:xfrm>
          <a:prstGeom prst="rect">
            <a:avLst/>
          </a:prstGeom>
        </p:spPr>
      </p:pic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6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Resistors in series</a:t>
            </a:r>
            <a:endParaRPr lang="en-US" sz="32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8227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88308804"/>
              </p:ext>
            </p:extLst>
          </p:nvPr>
        </p:nvGraphicFramePr>
        <p:xfrm>
          <a:off x="2671762" y="4044245"/>
          <a:ext cx="214947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6" name="Equation" r:id="rId4" imgW="876240" imgH="228600" progId="Equation.DSMT4">
                  <p:embed/>
                </p:oleObj>
              </mc:Choice>
              <mc:Fallback>
                <p:oleObj name="Equation" r:id="rId4" imgW="87624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71762" y="4044245"/>
                        <a:ext cx="214947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04" b="31579"/>
          <a:stretch/>
        </p:blipFill>
        <p:spPr>
          <a:xfrm>
            <a:off x="1212934" y="2057400"/>
            <a:ext cx="5819053" cy="2096134"/>
          </a:xfrm>
          <a:prstGeom prst="rect">
            <a:avLst/>
          </a:prstGeom>
        </p:spPr>
      </p:pic>
      <p:graphicFrame>
        <p:nvGraphicFramePr>
          <p:cNvPr id="18227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1326789"/>
              </p:ext>
            </p:extLst>
          </p:nvPr>
        </p:nvGraphicFramePr>
        <p:xfrm>
          <a:off x="3429000" y="5410200"/>
          <a:ext cx="3551238" cy="941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7" name="Equation" r:id="rId7" imgW="1447560" imgH="393480" progId="Equation.DSMT4">
                  <p:embed/>
                </p:oleObj>
              </mc:Choice>
              <mc:Fallback>
                <p:oleObj name="Equation" r:id="rId7" imgW="1447560" imgH="39348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9000" y="5410200"/>
                        <a:ext cx="3551238" cy="941387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Notched Right Arrow 10"/>
          <p:cNvSpPr/>
          <p:nvPr/>
        </p:nvSpPr>
        <p:spPr>
          <a:xfrm>
            <a:off x="2362200" y="5665787"/>
            <a:ext cx="914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82276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4564917"/>
              </p:ext>
            </p:extLst>
          </p:nvPr>
        </p:nvGraphicFramePr>
        <p:xfrm>
          <a:off x="4876800" y="4800600"/>
          <a:ext cx="2524125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8" name="Equation" r:id="rId9" imgW="1028520" imgH="228600" progId="Equation.DSMT4">
                  <p:embed/>
                </p:oleObj>
              </mc:Choice>
              <mc:Fallback>
                <p:oleObj name="Equation" r:id="rId9" imgW="1028520" imgH="2286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4800600"/>
                        <a:ext cx="2524125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2277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29980600"/>
              </p:ext>
            </p:extLst>
          </p:nvPr>
        </p:nvGraphicFramePr>
        <p:xfrm>
          <a:off x="4870450" y="4102100"/>
          <a:ext cx="2368550" cy="546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5229" name="Equation" r:id="rId11" imgW="965160" imgH="228600" progId="Equation.DSMT4">
                  <p:embed/>
                </p:oleObj>
              </mc:Choice>
              <mc:Fallback>
                <p:oleObj name="Equation" r:id="rId11" imgW="965160" imgH="22860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0450" y="4102100"/>
                        <a:ext cx="2368550" cy="546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8" name="Straight Arrow Connector 7"/>
          <p:cNvCxnSpPr/>
          <p:nvPr/>
        </p:nvCxnSpPr>
        <p:spPr>
          <a:xfrm>
            <a:off x="1957026" y="3886200"/>
            <a:ext cx="4367574" cy="0"/>
          </a:xfrm>
          <a:prstGeom prst="straightConnector1">
            <a:avLst/>
          </a:prstGeom>
          <a:ln w="25400">
            <a:solidFill>
              <a:srgbClr val="002060"/>
            </a:solidFill>
            <a:headEnd type="stealth" w="lg" len="lg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 smtClean="0"/>
              <a:t>Resistors in parallel</a:t>
            </a:r>
          </a:p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graphicFrame>
        <p:nvGraphicFramePr>
          <p:cNvPr id="183298" name="Object 2"/>
          <p:cNvGraphicFramePr>
            <a:graphicFrameLocks noChangeAspect="1"/>
          </p:cNvGraphicFramePr>
          <p:nvPr/>
        </p:nvGraphicFramePr>
        <p:xfrm>
          <a:off x="1066800" y="2271712"/>
          <a:ext cx="1870075" cy="547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6" name="Equation" r:id="rId4" imgW="761760" imgH="228600" progId="Equation.DSMT4">
                  <p:embed/>
                </p:oleObj>
              </mc:Choice>
              <mc:Fallback>
                <p:oleObj name="Equation" r:id="rId4" imgW="76176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2271712"/>
                        <a:ext cx="1870075" cy="547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05537285"/>
              </p:ext>
            </p:extLst>
          </p:nvPr>
        </p:nvGraphicFramePr>
        <p:xfrm>
          <a:off x="2971800" y="5262562"/>
          <a:ext cx="4330700" cy="1214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7" name="Equation" r:id="rId6" imgW="1765080" imgH="507960" progId="Equation.DSMT4">
                  <p:embed/>
                </p:oleObj>
              </mc:Choice>
              <mc:Fallback>
                <p:oleObj name="Equation" r:id="rId6" imgW="1765080" imgH="507960" progId="Equation.DSMT4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71800" y="5262562"/>
                        <a:ext cx="4330700" cy="1214438"/>
                      </a:xfrm>
                      <a:prstGeom prst="rect">
                        <a:avLst/>
                      </a:prstGeom>
                      <a:solidFill>
                        <a:srgbClr val="C0C0C0"/>
                      </a:solidFill>
                      <a:ln>
                        <a:solidFill>
                          <a:schemeClr val="bg1">
                            <a:lumMod val="10000"/>
                          </a:schemeClr>
                        </a:solidFill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" name="Notched Right Arrow 9"/>
          <p:cNvSpPr/>
          <p:nvPr/>
        </p:nvSpPr>
        <p:spPr>
          <a:xfrm>
            <a:off x="1773237" y="5715000"/>
            <a:ext cx="914400" cy="381000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098" t="17991" r="18343" b="18574"/>
          <a:stretch/>
        </p:blipFill>
        <p:spPr>
          <a:xfrm>
            <a:off x="4419600" y="1600200"/>
            <a:ext cx="3921109" cy="3398293"/>
          </a:xfrm>
          <a:prstGeom prst="rect">
            <a:avLst/>
          </a:prstGeom>
        </p:spPr>
      </p:pic>
      <p:graphicFrame>
        <p:nvGraphicFramePr>
          <p:cNvPr id="18330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42080303"/>
              </p:ext>
            </p:extLst>
          </p:nvPr>
        </p:nvGraphicFramePr>
        <p:xfrm>
          <a:off x="1219200" y="3733800"/>
          <a:ext cx="2898775" cy="11541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8" name="Equation" r:id="rId9" imgW="1180800" imgH="482400" progId="Equation.DSMT4">
                  <p:embed/>
                </p:oleObj>
              </mc:Choice>
              <mc:Fallback>
                <p:oleObj name="Equation" r:id="rId9" imgW="1180800" imgH="482400" progId="Equation.DSMT4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3733800"/>
                        <a:ext cx="2898775" cy="11541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3301" name="Object 5"/>
          <p:cNvGraphicFramePr>
            <a:graphicFrameLocks noChangeAspect="1"/>
          </p:cNvGraphicFramePr>
          <p:nvPr/>
        </p:nvGraphicFramePr>
        <p:xfrm>
          <a:off x="1244600" y="2743200"/>
          <a:ext cx="2336800" cy="1031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49" name="Equation" r:id="rId11" imgW="952200" imgH="431640" progId="Equation.DSMT4">
                  <p:embed/>
                </p:oleObj>
              </mc:Choice>
              <mc:Fallback>
                <p:oleObj name="Equation" r:id="rId11" imgW="952200" imgH="431640" progId="Equation.DSMT4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44600" y="2743200"/>
                        <a:ext cx="2336800" cy="1031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Electrical Circuits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7848600" cy="4525963"/>
          </a:xfrm>
        </p:spPr>
        <p:txBody>
          <a:bodyPr>
            <a:normAutofit/>
          </a:bodyPr>
          <a:lstStyle/>
          <a:p>
            <a:r>
              <a:rPr lang="en-US" sz="3200" dirty="0" err="1" smtClean="0"/>
              <a:t>Kirchoff’s</a:t>
            </a:r>
            <a:r>
              <a:rPr lang="en-US" sz="3200" dirty="0" smtClean="0"/>
              <a:t> Current Law (node law)</a:t>
            </a:r>
          </a:p>
          <a:p>
            <a:pPr>
              <a:buNone/>
            </a:pPr>
            <a:endParaRPr lang="en-US" sz="1200" dirty="0" smtClean="0"/>
          </a:p>
          <a:p>
            <a:pPr lvl="1"/>
            <a:r>
              <a:rPr lang="en-US" sz="3200" dirty="0" smtClean="0"/>
              <a:t>Current in to a node is conserved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ENGR 4220/5220, Lecture 8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11" t="21208" r="30636" b="30892"/>
          <a:stretch/>
        </p:blipFill>
        <p:spPr>
          <a:xfrm>
            <a:off x="5104262" y="2934269"/>
            <a:ext cx="3016155" cy="3357349"/>
          </a:xfrm>
          <a:prstGeom prst="rect">
            <a:avLst/>
          </a:prstGeom>
        </p:spPr>
      </p:pic>
      <p:graphicFrame>
        <p:nvGraphicFramePr>
          <p:cNvPr id="184322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282942"/>
              </p:ext>
            </p:extLst>
          </p:nvPr>
        </p:nvGraphicFramePr>
        <p:xfrm>
          <a:off x="1981200" y="4065256"/>
          <a:ext cx="2555875" cy="547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7136" name="Equation" r:id="rId5" imgW="1041120" imgH="228600" progId="Equation.DSMT4">
                  <p:embed/>
                </p:oleObj>
              </mc:Choice>
              <mc:Fallback>
                <p:oleObj name="Equation" r:id="rId5" imgW="1041120" imgH="228600" progId="Equation.DSMT4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81200" y="4065256"/>
                        <a:ext cx="2555875" cy="5476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4242959-C432-4CF8-BEF0-72DBC9196D45}" type="slidenum">
              <a:rPr lang="zh-CN" altLang="en-US" smtClean="0"/>
              <a:pPr>
                <a:defRPr/>
              </a:pPr>
              <a:t>9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DM_Theme (2)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FFFFFF"/>
        </a:solidFill>
        <a:ln w="9525" cap="flat" cmpd="sng" algn="ctr">
          <a:solidFill>
            <a:srgbClr val="000000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44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UDM Theme">
  <a:themeElements>
    <a:clrScheme name="UDM">
      <a:dk1>
        <a:srgbClr val="1E447C"/>
      </a:dk1>
      <a:lt1>
        <a:srgbClr val="F2F6FC"/>
      </a:lt1>
      <a:dk2>
        <a:srgbClr val="265397"/>
      </a:dk2>
      <a:lt2>
        <a:srgbClr val="98B7E5"/>
      </a:lt2>
      <a:accent1>
        <a:srgbClr val="C00000"/>
      </a:accent1>
      <a:accent2>
        <a:srgbClr val="6678F5"/>
      </a:accent2>
      <a:accent3>
        <a:srgbClr val="666666"/>
      </a:accent3>
      <a:accent4>
        <a:srgbClr val="B0B0B0"/>
      </a:accent4>
      <a:accent5>
        <a:srgbClr val="FFC993"/>
      </a:accent5>
      <a:accent6>
        <a:srgbClr val="5488D4"/>
      </a:accent6>
      <a:hlink>
        <a:srgbClr val="F47A00"/>
      </a:hlink>
      <a:folHlink>
        <a:srgbClr val="246C24"/>
      </a:folHlink>
    </a:clrScheme>
    <a:fontScheme name="UDM Theme">
      <a:majorFont>
        <a:latin typeface="Segoe UI Light"/>
        <a:ea typeface=""/>
        <a:cs typeface=""/>
      </a:majorFont>
      <a:minorFont>
        <a:latin typeface="Lao UI"/>
        <a:ea typeface=""/>
        <a:cs typeface=""/>
      </a:minorFont>
    </a:fontScheme>
    <a:fmtScheme name="Adjacency">
      <a:fillStyleLst>
        <a:solidFill>
          <a:schemeClr val="phClr"/>
        </a:solidFill>
        <a:solidFill>
          <a:schemeClr val="phClr">
            <a:tint val="55000"/>
          </a:schemeClr>
        </a:solidFill>
        <a:solidFill>
          <a:schemeClr val="phClr"/>
        </a:soli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algn="bl" rotWithShape="0">
              <a:srgbClr val="000000">
                <a:alpha val="60000"/>
              </a:srgbClr>
            </a:outerShdw>
          </a:effectLst>
        </a:effectStyle>
        <a:effectStyle>
          <a:effectLst/>
          <a:scene3d>
            <a:camera prst="orthographicFront">
              <a:rot lat="0" lon="0" rev="0"/>
            </a:camera>
            <a:lightRig rig="brightRoom" dir="tl">
              <a:rot lat="0" lon="0" rev="1800000"/>
            </a:lightRig>
          </a:scene3d>
          <a:sp3d contourW="10160" prstMaterial="dkEdge">
            <a:bevelT w="38100" h="50800" prst="angle"/>
            <a:contourClr>
              <a:schemeClr val="phClr">
                <a:shade val="40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</a:schemeClr>
            </a:gs>
            <a:gs pos="75000">
              <a:schemeClr val="phClr">
                <a:shade val="100000"/>
                <a:satMod val="115000"/>
              </a:schemeClr>
            </a:gs>
            <a:gs pos="100000">
              <a:schemeClr val="phClr">
                <a:shade val="70000"/>
                <a:satMod val="130000"/>
              </a:schemeClr>
            </a:gs>
          </a:gsLst>
          <a:path path="circle">
            <a:fillToRect l="20000" t="50000" r="100000" b="5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7000"/>
              </a:schemeClr>
              <a:schemeClr val="phClr">
                <a:shade val="96000"/>
              </a:schemeClr>
            </a:duotone>
          </a:blip>
          <a:tile tx="0" ty="0" sx="32000" sy="32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UDM_Theme (2)</Template>
  <TotalTime>8740</TotalTime>
  <Words>561</Words>
  <Application>Microsoft Office PowerPoint</Application>
  <PresentationFormat>On-screen Show (4:3)</PresentationFormat>
  <Paragraphs>123</Paragraphs>
  <Slides>16</Slides>
  <Notes>11</Notes>
  <HiddenSlides>0</HiddenSlides>
  <MMClips>0</MMClips>
  <ScaleCrop>false</ScaleCrop>
  <HeadingPairs>
    <vt:vector size="6" baseType="variant"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UDM_Theme (2)</vt:lpstr>
      <vt:lpstr>UDM Theme</vt:lpstr>
      <vt:lpstr>Equation</vt:lpstr>
      <vt:lpstr>Lecture 8:  Modeling Electrical Systems</vt:lpstr>
      <vt:lpstr>Modeling Electrical Systems</vt:lpstr>
      <vt:lpstr>Modeling Electrical Systems</vt:lpstr>
      <vt:lpstr>Modeling Electrical Systems</vt:lpstr>
      <vt:lpstr>Modeling Electrical Systems</vt:lpstr>
      <vt:lpstr>Modeling Electrical Systems</vt:lpstr>
      <vt:lpstr>Electrical Circuits</vt:lpstr>
      <vt:lpstr>Electrical Circuits</vt:lpstr>
      <vt:lpstr>Electrical Circuits</vt:lpstr>
      <vt:lpstr>Electrical Circuits</vt:lpstr>
      <vt:lpstr>Electrical Circuits</vt:lpstr>
      <vt:lpstr>Electrical Circuits</vt:lpstr>
      <vt:lpstr>Electrical Circuits</vt:lpstr>
      <vt:lpstr>Electrical Circuits</vt:lpstr>
      <vt:lpstr>Example</vt:lpstr>
      <vt:lpstr>Example (con’t)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Administratr</dc:creator>
  <cp:lastModifiedBy>Richard Hill</cp:lastModifiedBy>
  <cp:revision>136</cp:revision>
  <dcterms:created xsi:type="dcterms:W3CDTF">2012-12-20T22:15:23Z</dcterms:created>
  <dcterms:modified xsi:type="dcterms:W3CDTF">2014-10-24T22:35:08Z</dcterms:modified>
</cp:coreProperties>
</file>