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7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</p:sldIdLst>
  <p:sldSz cx="9144000" cy="6858000" type="screen4x3"/>
  <p:notesSz cx="7010400" cy="9236075"/>
  <p:embeddedFontLst>
    <p:embeddedFont>
      <p:font typeface="Wingdings 2" panose="05020102010507070707" pitchFamily="18" charset="2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FF"/>
    <a:srgbClr val="FFFFFF"/>
    <a:srgbClr val="439E60"/>
    <a:srgbClr val="309F00"/>
    <a:srgbClr val="0070C0"/>
    <a:srgbClr val="65A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765" autoAdjust="0"/>
  </p:normalViewPr>
  <p:slideViewPr>
    <p:cSldViewPr snapToGrid="0">
      <p:cViewPr varScale="1">
        <p:scale>
          <a:sx n="116" d="100"/>
          <a:sy n="116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A404077-3923-488B-8ACF-A6FA740BDAD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6059EFD-FFC4-4464-9EBE-3F06A0A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8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Elderly or patient</a:t>
            </a:r>
            <a:r>
              <a:rPr lang="en-US" baseline="0" dirty="0"/>
              <a:t> </a:t>
            </a:r>
            <a:r>
              <a:rPr lang="en-US" baseline="0" dirty="0" smtClean="0"/>
              <a:t>with walking impairment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9EFD-FFC4-4464-9EBE-3F06A0AE3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5400" b="0" cap="none" spc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BFCA-6B54-496E-8967-AE8AB5566AF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51A-C82D-41AC-92D8-3D19A0061506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AD0B-12DF-4AD9-BA02-E58DA92B681A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289-9E9F-43AD-A02B-1CBD39974ACC}" type="datetime1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997" y="1151470"/>
            <a:ext cx="7524003" cy="4707328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D5B-3203-4C34-89B9-4013DAC445AC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0" y="0"/>
            <a:ext cx="9144000" cy="11514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09997" y="-1545"/>
            <a:ext cx="7524003" cy="97045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315200" y="446089"/>
            <a:ext cx="1828800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1527" y="586171"/>
            <a:ext cx="1701800" cy="5134798"/>
          </a:xfrm>
        </p:spPr>
        <p:txBody>
          <a:bodyPr vert="eaVert"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6510338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FC4-72EA-402F-99A7-E6FDF09387D2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3" y="6041361"/>
            <a:ext cx="566594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b"/>
          <a:lstStyle>
            <a:lvl1pPr algn="r">
              <a:defRPr sz="4800" b="1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CEA7-C5E5-426E-988E-FD6AFBAF9355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3741" y="6041361"/>
            <a:ext cx="54772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1514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1545"/>
            <a:ext cx="7524003" cy="9704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151469"/>
            <a:ext cx="7524003" cy="470732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6AE5-2492-4623-8F3D-3ADCD536AFDB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17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1149217"/>
            <a:ext cx="3670723" cy="47118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1149215"/>
            <a:ext cx="3670720" cy="47118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5D4-2E91-4994-AD9B-8A67DD8E4DD0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0"/>
            <a:ext cx="9144000" cy="11514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09997" y="-1545"/>
            <a:ext cx="7524003" cy="9704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1167338"/>
            <a:ext cx="3670723" cy="57626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1759469"/>
            <a:ext cx="3687391" cy="410158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167338"/>
            <a:ext cx="3670720" cy="57626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1759469"/>
            <a:ext cx="3670720" cy="410158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96F1-4BE9-46DD-AC86-80AE37BB12A7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0"/>
            <a:ext cx="9144000" cy="11514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9997" y="-1545"/>
            <a:ext cx="7524003" cy="97045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096C-A4EB-469B-8EF2-AE0BB8938E62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0"/>
            <a:ext cx="9144000" cy="115146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9997" y="-1545"/>
            <a:ext cx="7524003" cy="97045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1E1D-9DB6-4799-A88E-08BB8BB0818C}" type="datetime1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F0B8-D264-4F98-9DE5-11610B257864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2" y="6041361"/>
            <a:ext cx="567267" cy="365125"/>
          </a:xfr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24121" y="6041361"/>
            <a:ext cx="822896" cy="365125"/>
          </a:xfrm>
        </p:spPr>
        <p:txBody>
          <a:bodyPr/>
          <a:lstStyle/>
          <a:p>
            <a:fld id="{68DD2A67-AB5E-4192-B778-3E7E97F2F27E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3813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6041361"/>
            <a:ext cx="66452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6" cstate="print"/>
          <a:srcRect l="1085" t="613" r="1085" b="307"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1543112"/>
            <a:ext cx="7524003" cy="431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CED8FB-06DF-4AEE-86C6-342A6FAB0786}" type="datetime1">
              <a:rPr lang="en-US" smtClean="0"/>
              <a:t>6/3/2019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6732" y="6041361"/>
            <a:ext cx="567267" cy="365125"/>
          </a:xfrm>
          <a:prstGeom prst="rect">
            <a:avLst/>
          </a:prstGeom>
        </p:spPr>
        <p:txBody>
          <a:bodyPr/>
          <a:lstStyle/>
          <a:p>
            <a:fld id="{2F344FB3-E1DC-40C0-9864-D3372B5609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5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4000" b="1" kern="1200" dirty="0">
          <a:ln>
            <a:noFill/>
          </a:ln>
          <a:solidFill>
            <a:schemeClr val="accent5">
              <a:lumMod val="7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23" y="1449146"/>
            <a:ext cx="8867554" cy="2971051"/>
          </a:xfrm>
        </p:spPr>
        <p:txBody>
          <a:bodyPr/>
          <a:lstStyle/>
          <a:p>
            <a:pPr algn="ctr"/>
            <a:r>
              <a:rPr lang="en-US" sz="3600" dirty="0" smtClean="0"/>
              <a:t>Linear Quadratic Gaussian Control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23" y="5228891"/>
            <a:ext cx="8867554" cy="672913"/>
          </a:xfrm>
        </p:spPr>
        <p:txBody>
          <a:bodyPr>
            <a:noAutofit/>
          </a:bodyPr>
          <a:lstStyle/>
          <a:p>
            <a:pPr algn="r"/>
            <a:r>
              <a:rPr lang="en-US" noProof="1" smtClean="0">
                <a:solidFill>
                  <a:schemeClr val="bg1">
                    <a:lumMod val="50000"/>
                  </a:schemeClr>
                </a:solidFill>
              </a:rPr>
              <a:t>DANG DUC CONG		</a:t>
            </a:r>
            <a:r>
              <a:rPr lang="en-US" noProof="1" smtClean="0">
                <a:solidFill>
                  <a:schemeClr val="bg1">
                    <a:lumMod val="50000"/>
                  </a:schemeClr>
                </a:solidFill>
              </a:rPr>
              <a:t>20185138	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noProof="1" smtClean="0">
                <a:solidFill>
                  <a:schemeClr val="bg1">
                    <a:lumMod val="50000"/>
                  </a:schemeClr>
                </a:solidFill>
              </a:rPr>
              <a:t>TRAN DUC TRUNG		</a:t>
            </a:r>
            <a:r>
              <a:rPr lang="en-US" noProof="1" smtClean="0">
                <a:solidFill>
                  <a:schemeClr val="bg1">
                    <a:lumMod val="50000"/>
                  </a:schemeClr>
                </a:solidFill>
              </a:rPr>
              <a:t>20195192	</a:t>
            </a:r>
            <a:endParaRPr lang="en-US" noProof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Linear Quadratic Gaussian Controller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LQG is the optimal controller obtained as the combination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optimal LQR state feedback </a:t>
            </a:r>
            <a:r>
              <a:rPr lang="en-US" sz="2000" dirty="0" smtClean="0"/>
              <a:t>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optimal LQE state estimator.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10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83" y="2649590"/>
            <a:ext cx="4071630" cy="38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design an LQG controller to a spring-mass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 covariance of     ,    are </a:t>
            </a:r>
            <a:r>
              <a:rPr lang="en-US" i="1" dirty="0"/>
              <a:t>I</a:t>
            </a:r>
            <a:r>
              <a:rPr lang="en-US" dirty="0"/>
              <a:t> and </a:t>
            </a:r>
            <a:r>
              <a:rPr lang="en-US" i="1" dirty="0"/>
              <a:t>0.1</a:t>
            </a:r>
            <a:r>
              <a:rPr lang="en-US" dirty="0"/>
              <a:t> </a:t>
            </a:r>
            <a:r>
              <a:rPr lang="en-US" dirty="0" smtClean="0"/>
              <a:t>respectively</a:t>
            </a:r>
          </a:p>
          <a:p>
            <a:pPr marL="0" indent="0">
              <a:buNone/>
            </a:pPr>
            <a:r>
              <a:rPr lang="en-US" dirty="0" smtClean="0"/>
              <a:t>We use the parameter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MATLAB codes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2; A = [0 1;-1 0];B = [0 1]';C = [1 0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Q=5*C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'*C; R =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lqr(A,B,Q,R);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 = eye(n); V = 0.1;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 = lqe(A,eye(n),C,W,V);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11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8" name="Group 7"/>
          <p:cNvGrpSpPr/>
          <p:nvPr/>
        </p:nvGrpSpPr>
        <p:grpSpPr>
          <a:xfrm>
            <a:off x="2795808" y="1686752"/>
            <a:ext cx="2838874" cy="1213071"/>
            <a:chOff x="2795807" y="1760894"/>
            <a:chExt cx="3552381" cy="15179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5807" y="1760894"/>
              <a:ext cx="3552381" cy="91428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378" y="2812185"/>
              <a:ext cx="2295238" cy="46666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918535" y="3009310"/>
            <a:ext cx="524881" cy="231213"/>
            <a:chOff x="1610081" y="4538647"/>
            <a:chExt cx="523817" cy="26666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0081" y="4576744"/>
              <a:ext cx="257143" cy="20952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4374" y="4538647"/>
              <a:ext cx="209524" cy="266667"/>
            </a:xfrm>
            <a:prstGeom prst="rect">
              <a:avLst/>
            </a:prstGeom>
          </p:spPr>
        </p:pic>
      </p:grpSp>
      <p:pic>
        <p:nvPicPr>
          <p:cNvPr id="1026" name="Picture 2" descr="C:\Users\ADMINI~1\AppData\Local\Temp\SNAGHTML4dffa6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51" y="3724262"/>
            <a:ext cx="4547294" cy="3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Closed-loop response to unit step: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12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55" y="1700480"/>
            <a:ext cx="5613648" cy="47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289050"/>
            <a:ext cx="9144000" cy="521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you!!</a:t>
            </a:r>
            <a:endParaRPr lang="en-US" sz="48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4157" y="1055555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384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997" y="1278081"/>
            <a:ext cx="7524003" cy="52243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Output feedback Controller</a:t>
            </a:r>
          </a:p>
          <a:p>
            <a:r>
              <a:rPr lang="en-US" sz="2400" dirty="0" smtClean="0"/>
              <a:t>Kalman Filter</a:t>
            </a:r>
          </a:p>
          <a:p>
            <a:r>
              <a:rPr lang="en-US" sz="2400" dirty="0" smtClean="0"/>
              <a:t>Linear Quadratic Regulator</a:t>
            </a:r>
          </a:p>
          <a:p>
            <a:r>
              <a:rPr lang="en-US" sz="2400" dirty="0" smtClean="0"/>
              <a:t>Linear Quadratic Gaussian Controller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2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334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Output feedback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7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State feedback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Consider </a:t>
            </a:r>
            <a:r>
              <a:rPr lang="en-US" sz="2000" dirty="0"/>
              <a:t>a linear </a:t>
            </a:r>
            <a:r>
              <a:rPr lang="en-US" sz="2000" dirty="0" smtClean="0"/>
              <a:t>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state-feedback controller has a </a:t>
            </a:r>
            <a:r>
              <a:rPr lang="en-US" sz="2000" dirty="0" smtClean="0"/>
              <a:t>form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which </a:t>
            </a:r>
            <a:r>
              <a:rPr lang="en-US" sz="2000" dirty="0"/>
              <a:t>requires the availability of the process </a:t>
            </a:r>
            <a:r>
              <a:rPr lang="en-US" sz="2000" dirty="0" smtClean="0"/>
              <a:t>measurement.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hen </a:t>
            </a:r>
            <a:r>
              <a:rPr lang="en-US" sz="2000" dirty="0"/>
              <a:t>the state variables are not accessible, one can </a:t>
            </a:r>
            <a:r>
              <a:rPr lang="en-US" sz="2000" dirty="0" smtClean="0"/>
              <a:t>use: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where          is </a:t>
            </a:r>
            <a:r>
              <a:rPr lang="en-US" sz="2000" dirty="0"/>
              <a:t>an estimate of </a:t>
            </a:r>
            <a:r>
              <a:rPr lang="en-US" sz="2000" dirty="0" smtClean="0"/>
              <a:t>         based </a:t>
            </a:r>
            <a:r>
              <a:rPr lang="en-US" sz="2000" dirty="0"/>
              <a:t>on the output </a:t>
            </a:r>
            <a:endParaRPr lang="en-US" sz="2000" i="1" dirty="0" smtClean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3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43105" y="2260477"/>
            <a:ext cx="5068690" cy="3444977"/>
            <a:chOff x="1743105" y="2260477"/>
            <a:chExt cx="5068690" cy="34449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426" y="2260477"/>
              <a:ext cx="2857143" cy="31428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0568" y="3167689"/>
              <a:ext cx="1742857" cy="342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4853" y="4914855"/>
              <a:ext cx="1714286" cy="33333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1743105" y="5362596"/>
              <a:ext cx="5068690" cy="342858"/>
              <a:chOff x="1276380" y="5362596"/>
              <a:chExt cx="5068690" cy="34285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380" y="5362596"/>
                <a:ext cx="476190" cy="34285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6665" y="5381644"/>
                <a:ext cx="447619" cy="3238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4118" y="5426891"/>
                <a:ext cx="180952" cy="2666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47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Output feedback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7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Observers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If         can not be </a:t>
            </a:r>
            <a:r>
              <a:rPr lang="en-US" sz="2000" dirty="0"/>
              <a:t>fully measured, </a:t>
            </a:r>
            <a:r>
              <a:rPr lang="en-US" sz="2000" dirty="0" smtClean="0"/>
              <a:t>and the </a:t>
            </a:r>
            <a:r>
              <a:rPr lang="en-US" sz="2000" dirty="0"/>
              <a:t>goal is to </a:t>
            </a:r>
            <a:r>
              <a:rPr lang="en-US" sz="2000" dirty="0" smtClean="0"/>
              <a:t>estimate         </a:t>
            </a:r>
            <a:r>
              <a:rPr lang="en-US" sz="2000" dirty="0"/>
              <a:t>based 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=&gt; </a:t>
            </a:r>
            <a:r>
              <a:rPr lang="en-US" sz="2000" dirty="0" smtClean="0"/>
              <a:t>Replicate </a:t>
            </a:r>
            <a:r>
              <a:rPr lang="en-US" sz="2000" dirty="0"/>
              <a:t>the process dynamic in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Define the state estimation </a:t>
            </a:r>
            <a:r>
              <a:rPr lang="en-US" sz="2000" dirty="0" smtClean="0"/>
              <a:t>error                   , we can see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A is stable, then the error goes to zero </a:t>
            </a:r>
            <a:r>
              <a:rPr lang="en-US" sz="2000" dirty="0" smtClean="0"/>
              <a:t>asymptotically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A is unstable, </a:t>
            </a:r>
            <a:r>
              <a:rPr lang="en-US" sz="2000" dirty="0" smtClean="0"/>
              <a:t>    </a:t>
            </a:r>
            <a:r>
              <a:rPr lang="en-US" sz="2000" dirty="0"/>
              <a:t>is unbounded and </a:t>
            </a:r>
            <a:r>
              <a:rPr lang="en-US" sz="2000" dirty="0" smtClean="0"/>
              <a:t>    grows </a:t>
            </a:r>
            <a:r>
              <a:rPr lang="en-US" sz="2000" dirty="0"/>
              <a:t>further apart from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avoid this problem, one can consider a correction term </a:t>
            </a:r>
            <a:r>
              <a:rPr lang="en-US" sz="2000" dirty="0" smtClean="0"/>
              <a:t>as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where </a:t>
            </a:r>
            <a:r>
              <a:rPr lang="en-US" sz="2000" i="1" dirty="0" smtClean="0"/>
              <a:t>L</a:t>
            </a:r>
            <a:r>
              <a:rPr lang="en-US" sz="2000" dirty="0" smtClean="0"/>
              <a:t> is a given matrix, called </a:t>
            </a:r>
            <a:r>
              <a:rPr lang="en-US" sz="2000" b="1" i="1" dirty="0" smtClean="0"/>
              <a:t>observer gain</a:t>
            </a:r>
            <a:r>
              <a:rPr lang="en-US" sz="2000" dirty="0" smtClean="0"/>
              <a:t> matrix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19236" y="1847869"/>
            <a:ext cx="7586190" cy="3834391"/>
            <a:chOff x="819236" y="1847869"/>
            <a:chExt cx="7586190" cy="3834391"/>
          </a:xfrm>
        </p:grpSpPr>
        <p:grpSp>
          <p:nvGrpSpPr>
            <p:cNvPr id="21" name="Group 20"/>
            <p:cNvGrpSpPr/>
            <p:nvPr/>
          </p:nvGrpSpPr>
          <p:grpSpPr>
            <a:xfrm>
              <a:off x="819236" y="1847869"/>
              <a:ext cx="7586190" cy="1604927"/>
              <a:chOff x="819236" y="1847869"/>
              <a:chExt cx="7586190" cy="160492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19236" y="1847869"/>
                <a:ext cx="7586190" cy="778866"/>
                <a:chOff x="819236" y="1847869"/>
                <a:chExt cx="7586190" cy="77886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19236" y="1847869"/>
                  <a:ext cx="7586190" cy="323810"/>
                  <a:chOff x="819236" y="1847869"/>
                  <a:chExt cx="7586190" cy="323810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19236" y="1847869"/>
                    <a:ext cx="447619" cy="323810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72361" y="1847869"/>
                    <a:ext cx="447619" cy="323810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24474" y="1905012"/>
                    <a:ext cx="180952" cy="2666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3430" y="2283878"/>
                  <a:ext cx="476190" cy="342857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6760" y="2701402"/>
                <a:ext cx="1590476" cy="36190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9607" y="3195653"/>
                <a:ext cx="1114286" cy="25714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7712" y="3594667"/>
              <a:ext cx="2228571" cy="333333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557475" y="4492899"/>
              <a:ext cx="5086327" cy="298160"/>
              <a:chOff x="2557475" y="4492899"/>
              <a:chExt cx="5086327" cy="298160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7475" y="4543440"/>
                <a:ext cx="200000" cy="24761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6317" y="4492899"/>
                <a:ext cx="219048" cy="295238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1897" y="4569089"/>
                <a:ext cx="161905" cy="21904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8178" y="5272736"/>
              <a:ext cx="4257143" cy="4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Output feedback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7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Observers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The error dynamic now is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observer error goes to zero if </a:t>
            </a:r>
            <a:r>
              <a:rPr lang="en-US" sz="2000" dirty="0" smtClean="0"/>
              <a:t> </a:t>
            </a:r>
            <a:r>
              <a:rPr lang="en-US" sz="2000" i="1" dirty="0" smtClean="0"/>
              <a:t>L</a:t>
            </a:r>
            <a:r>
              <a:rPr lang="en-US" sz="2000" dirty="0" smtClean="0"/>
              <a:t>  is </a:t>
            </a:r>
            <a:r>
              <a:rPr lang="en-US" sz="2000" dirty="0"/>
              <a:t>chosen such that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    is stable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71998" y="2243162"/>
            <a:ext cx="6600000" cy="1214394"/>
            <a:chOff x="1271998" y="2243162"/>
            <a:chExt cx="6600000" cy="12143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998" y="2243162"/>
              <a:ext cx="6600000" cy="3904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8135" y="3152794"/>
              <a:ext cx="990476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Output feedback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7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Observer-based controller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Closed-loop </a:t>
            </a:r>
            <a:r>
              <a:rPr lang="en-US" sz="2000" dirty="0"/>
              <a:t>equations after a state </a:t>
            </a:r>
            <a:r>
              <a:rPr lang="en-US" sz="2000" dirty="0" smtClean="0"/>
              <a:t>feedback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where	     is reference input,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Hence,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dynamic of </a:t>
            </a:r>
            <a:r>
              <a:rPr lang="en-US" sz="2000" dirty="0" smtClean="0"/>
              <a:t>    does </a:t>
            </a:r>
            <a:r>
              <a:rPr lang="en-US" sz="2000" dirty="0"/>
              <a:t>not depend on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closed-loop eigenvalues </a:t>
            </a:r>
            <a:r>
              <a:rPr lang="en-US" sz="2000" dirty="0" smtClean="0"/>
              <a:t>are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6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24056" y="2233637"/>
            <a:ext cx="5928894" cy="3958697"/>
            <a:chOff x="1724056" y="2233637"/>
            <a:chExt cx="5928894" cy="3958697"/>
          </a:xfrm>
        </p:grpSpPr>
        <p:grpSp>
          <p:nvGrpSpPr>
            <p:cNvPr id="23" name="Group 22"/>
            <p:cNvGrpSpPr/>
            <p:nvPr/>
          </p:nvGrpSpPr>
          <p:grpSpPr>
            <a:xfrm>
              <a:off x="1724056" y="2233637"/>
              <a:ext cx="5328892" cy="3447221"/>
              <a:chOff x="1724056" y="2233637"/>
              <a:chExt cx="5328892" cy="344722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724056" y="2233637"/>
                <a:ext cx="5328892" cy="2975439"/>
                <a:chOff x="1724056" y="2233637"/>
                <a:chExt cx="5328892" cy="2975439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1724056" y="2233637"/>
                  <a:ext cx="4966988" cy="2141754"/>
                  <a:chOff x="1724056" y="2233637"/>
                  <a:chExt cx="4966988" cy="2141754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724056" y="2233637"/>
                    <a:ext cx="4033656" cy="838153"/>
                    <a:chOff x="1724056" y="2233637"/>
                    <a:chExt cx="4033656" cy="838153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386283" y="2233637"/>
                      <a:ext cx="2371429" cy="3904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24056" y="2719409"/>
                      <a:ext cx="495238" cy="35238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452949" y="3118240"/>
                    <a:ext cx="4238095" cy="1257151"/>
                    <a:chOff x="2452949" y="3118240"/>
                    <a:chExt cx="4238095" cy="1257151"/>
                  </a:xfrm>
                </p:grpSpPr>
                <p:pic>
                  <p:nvPicPr>
                    <p:cNvPr id="11" name="Picture 10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452949" y="3118240"/>
                      <a:ext cx="4238095" cy="809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681520" y="3994439"/>
                      <a:ext cx="1780952" cy="380952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1043" y="4447171"/>
                  <a:ext cx="4961905" cy="761905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2529149" y="5414191"/>
                <a:ext cx="2470042" cy="266667"/>
                <a:chOff x="2529149" y="5414191"/>
                <a:chExt cx="2470042" cy="266667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9149" y="5452287"/>
                  <a:ext cx="161905" cy="228571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1096" y="5414191"/>
                  <a:ext cx="238095" cy="2666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62474" y="5773286"/>
              <a:ext cx="3790476" cy="4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Output feedback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Observer of noisy system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general, the system is corrupted by </a:t>
            </a:r>
            <a:r>
              <a:rPr lang="en-US" sz="2000" dirty="0" smtClean="0"/>
              <a:t>noise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where     </a:t>
            </a:r>
            <a:r>
              <a:rPr lang="en-US" sz="2000" dirty="0"/>
              <a:t>is process noise and </a:t>
            </a:r>
            <a:r>
              <a:rPr lang="en-US" sz="2000" dirty="0" smtClean="0"/>
              <a:t>   is </a:t>
            </a:r>
            <a:r>
              <a:rPr lang="en-US" sz="2000" dirty="0"/>
              <a:t>measurement </a:t>
            </a:r>
            <a:r>
              <a:rPr lang="en-US" sz="2000" dirty="0" smtClean="0"/>
              <a:t>noise</a:t>
            </a:r>
          </a:p>
          <a:p>
            <a:pPr marL="0" indent="0">
              <a:buNone/>
            </a:pPr>
            <a:r>
              <a:rPr lang="en-US" sz="2000" dirty="0" smtClean="0"/>
              <a:t>Rewrite </a:t>
            </a:r>
            <a:r>
              <a:rPr lang="en-US" sz="2000" dirty="0"/>
              <a:t>the error dynamic of an observer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due to </a:t>
            </a:r>
            <a:r>
              <a:rPr lang="en-US" sz="2000" dirty="0" smtClean="0"/>
              <a:t>    ,    the </a:t>
            </a:r>
            <a:r>
              <a:rPr lang="en-US" sz="2000" dirty="0"/>
              <a:t>estimation will generally not go to </a:t>
            </a:r>
            <a:r>
              <a:rPr lang="en-US" sz="2000" dirty="0" smtClean="0"/>
              <a:t>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one would like the error to remain small by a good choice of </a:t>
            </a:r>
            <a:r>
              <a:rPr lang="en-US" sz="2000" i="1" dirty="0" smtClean="0"/>
              <a:t>L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optimal </a:t>
            </a:r>
            <a:r>
              <a:rPr lang="en-US" sz="2000" dirty="0" smtClean="0"/>
              <a:t>choice </a:t>
            </a:r>
            <a:r>
              <a:rPr lang="en-US" sz="2000" dirty="0"/>
              <a:t>of </a:t>
            </a:r>
            <a:r>
              <a:rPr lang="en-US" sz="2000" i="1" dirty="0"/>
              <a:t>L</a:t>
            </a:r>
            <a:r>
              <a:rPr lang="en-US" sz="2000" dirty="0"/>
              <a:t> is given by the </a:t>
            </a:r>
            <a:r>
              <a:rPr lang="en-US" sz="2000" b="1" dirty="0"/>
              <a:t>Kalman gain</a:t>
            </a:r>
            <a:endParaRPr lang="en-US" sz="2000" b="1" i="1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7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67235" y="2276496"/>
            <a:ext cx="6009524" cy="2528818"/>
            <a:chOff x="1567235" y="2276496"/>
            <a:chExt cx="6009524" cy="2528818"/>
          </a:xfrm>
        </p:grpSpPr>
        <p:grpSp>
          <p:nvGrpSpPr>
            <p:cNvPr id="31" name="Group 30"/>
            <p:cNvGrpSpPr/>
            <p:nvPr/>
          </p:nvGrpSpPr>
          <p:grpSpPr>
            <a:xfrm>
              <a:off x="1567235" y="2276496"/>
              <a:ext cx="6009524" cy="2089113"/>
              <a:chOff x="1567235" y="2276496"/>
              <a:chExt cx="6009524" cy="208911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690703" y="2276496"/>
                <a:ext cx="4800342" cy="746529"/>
                <a:chOff x="1690703" y="2276496"/>
                <a:chExt cx="4800342" cy="746529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2950" y="2276496"/>
                  <a:ext cx="3838095" cy="342857"/>
                </a:xfrm>
                <a:prstGeom prst="rect">
                  <a:avLst/>
                </a:prstGeom>
              </p:spPr>
            </p:pic>
            <p:grpSp>
              <p:nvGrpSpPr>
                <p:cNvPr id="29" name="Group 28"/>
                <p:cNvGrpSpPr/>
                <p:nvPr/>
              </p:nvGrpSpPr>
              <p:grpSpPr>
                <a:xfrm>
                  <a:off x="1690703" y="2756358"/>
                  <a:ext cx="2538384" cy="266667"/>
                  <a:chOff x="1690703" y="2756358"/>
                  <a:chExt cx="2538384" cy="266667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90703" y="2800363"/>
                    <a:ext cx="257143" cy="209524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19563" y="2756358"/>
                    <a:ext cx="209524" cy="266667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7235" y="3546561"/>
                <a:ext cx="6009524" cy="819048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1610081" y="4538647"/>
              <a:ext cx="523817" cy="266667"/>
              <a:chOff x="1610081" y="4538647"/>
              <a:chExt cx="523817" cy="26666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0081" y="4576744"/>
                <a:ext cx="257143" cy="209524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4374" y="4538647"/>
                <a:ext cx="209524" cy="2666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208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Kalman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   ,    are uncorrelated zero-mean Gaussian white noise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Covariance matrices of    ,    are </a:t>
            </a:r>
          </a:p>
          <a:p>
            <a:pPr marL="0" indent="0">
              <a:buNone/>
            </a:pPr>
            <a:r>
              <a:rPr lang="en-US" sz="2000" dirty="0"/>
              <a:t>The optimal observer gain which </a:t>
            </a:r>
            <a:r>
              <a:rPr lang="en-US" sz="2000" dirty="0" smtClean="0"/>
              <a:t>minimizes			 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where </a:t>
            </a:r>
            <a:r>
              <a:rPr lang="en-US" sz="2000" i="1" dirty="0"/>
              <a:t>P</a:t>
            </a:r>
            <a:r>
              <a:rPr lang="en-US" sz="2000" dirty="0"/>
              <a:t> is the unique positive-semidefinite solution of the </a:t>
            </a:r>
            <a:r>
              <a:rPr lang="en-US" sz="2000" dirty="0" smtClean="0"/>
              <a:t>ARE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   is </a:t>
            </a:r>
            <a:r>
              <a:rPr lang="en-US" sz="2000" dirty="0" smtClean="0"/>
              <a:t>stable as </a:t>
            </a:r>
            <a:r>
              <a:rPr lang="en-US" sz="2000" dirty="0"/>
              <a:t>long as the two conditions </a:t>
            </a:r>
            <a:r>
              <a:rPr lang="en-US" sz="2000" dirty="0" smtClean="0"/>
              <a:t>hold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(A, C) </a:t>
            </a:r>
            <a:r>
              <a:rPr lang="en-US" sz="2000" dirty="0"/>
              <a:t>is </a:t>
            </a:r>
            <a:r>
              <a:rPr lang="en-US" sz="2000" dirty="0" smtClean="0"/>
              <a:t>observable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(A, W)</a:t>
            </a:r>
            <a:r>
              <a:rPr lang="en-US" sz="2000" dirty="0"/>
              <a:t> is controllable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8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19250" y="1372245"/>
            <a:ext cx="523817" cy="266667"/>
            <a:chOff x="1610081" y="4538647"/>
            <a:chExt cx="523817" cy="2666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081" y="4576744"/>
              <a:ext cx="257143" cy="2095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374" y="4538647"/>
              <a:ext cx="209524" cy="266667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510093" y="1722684"/>
            <a:ext cx="6123809" cy="2988020"/>
            <a:chOff x="1510093" y="1722684"/>
            <a:chExt cx="6123809" cy="29880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0093" y="1722684"/>
              <a:ext cx="6123809" cy="866667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943250" y="2630283"/>
              <a:ext cx="2568365" cy="371429"/>
              <a:chOff x="2943250" y="2630283"/>
              <a:chExt cx="2568365" cy="37142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943250" y="2702220"/>
                <a:ext cx="523817" cy="266667"/>
                <a:chOff x="1610081" y="4538647"/>
                <a:chExt cx="523817" cy="266667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0081" y="4576744"/>
                  <a:ext cx="257143" cy="209524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374" y="4538647"/>
                  <a:ext cx="209524" cy="266667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3871969" y="2630283"/>
                <a:ext cx="1639646" cy="371429"/>
                <a:chOff x="3852919" y="2630283"/>
                <a:chExt cx="1639646" cy="371429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2919" y="2630283"/>
                  <a:ext cx="904762" cy="371429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8755" y="2654602"/>
                  <a:ext cx="723810" cy="2857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Group 33"/>
            <p:cNvGrpSpPr/>
            <p:nvPr/>
          </p:nvGrpSpPr>
          <p:grpSpPr>
            <a:xfrm>
              <a:off x="3781521" y="3096371"/>
              <a:ext cx="2349135" cy="761667"/>
              <a:chOff x="3781521" y="3096371"/>
              <a:chExt cx="2349135" cy="761667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2085" y="3096371"/>
                <a:ext cx="1028571" cy="35238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1521" y="3543752"/>
                <a:ext cx="1580952" cy="314286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4378" y="4377371"/>
              <a:ext cx="4095238" cy="333333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289" y="4862533"/>
            <a:ext cx="971429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Linear Quadratic Regulator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2" y="1288473"/>
            <a:ext cx="8168634" cy="521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Recall that the LQR problem considers the state-space system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performance criterion (cost function)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optimal control minimizing </a:t>
            </a:r>
            <a:r>
              <a:rPr lang="en-US" sz="2000" i="1" dirty="0" smtClean="0"/>
              <a:t>J</a:t>
            </a:r>
            <a:r>
              <a:rPr lang="en-US" sz="2000" dirty="0" smtClean="0"/>
              <a:t> is given by linear state feedback law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		with </a:t>
            </a:r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/>
              <a:t>is the unique positive-semidefinite solution of the </a:t>
            </a:r>
            <a:r>
              <a:rPr lang="en-US" sz="2000" dirty="0" smtClean="0"/>
              <a:t>ARE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with </a:t>
            </a:r>
            <a:r>
              <a:rPr lang="en-US" sz="2000" dirty="0" smtClean="0"/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 smtClean="0"/>
              <a:t>(</a:t>
            </a:r>
            <a:r>
              <a:rPr lang="en-US" sz="2000" i="1" dirty="0"/>
              <a:t>A, B) </a:t>
            </a:r>
            <a:r>
              <a:rPr lang="en-US" sz="2000" dirty="0"/>
              <a:t>controllable to </a:t>
            </a:r>
            <a:r>
              <a:rPr lang="en-US" sz="2000" dirty="0" smtClean="0"/>
              <a:t>guarantee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(A, Q) </a:t>
            </a:r>
            <a:r>
              <a:rPr lang="en-US" sz="2000" dirty="0"/>
              <a:t>observable to obtain a unique positive definition </a:t>
            </a:r>
            <a:r>
              <a:rPr lang="en-US" sz="2000" i="1" dirty="0"/>
              <a:t>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4FB3-E1DC-40C0-9864-D3372B560907}" type="slidenum">
              <a:rPr lang="en-US" smtClean="0"/>
              <a:t>9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7681" y="1151468"/>
            <a:ext cx="8168636" cy="5350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48016" y="1775385"/>
            <a:ext cx="4228741" cy="2108698"/>
            <a:chOff x="2348016" y="1775385"/>
            <a:chExt cx="4228741" cy="21086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8016" y="3541226"/>
              <a:ext cx="1742857" cy="34285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3424" y="1775385"/>
              <a:ext cx="2857143" cy="3142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5943" y="3531701"/>
              <a:ext cx="1580952" cy="3142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7233" y="2586876"/>
              <a:ext cx="4009524" cy="438095"/>
            </a:xfrm>
            <a:prstGeom prst="rect">
              <a:avLst/>
            </a:prstGeom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900" y="4362242"/>
            <a:ext cx="4076190" cy="323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783" y="5305445"/>
            <a:ext cx="11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ong">
      <a:dk1>
        <a:srgbClr val="1F1F1F"/>
      </a:dk1>
      <a:lt1>
        <a:srgbClr val="1F1F1F"/>
      </a:lt1>
      <a:dk2>
        <a:srgbClr val="FFFFFF"/>
      </a:dk2>
      <a:lt2>
        <a:srgbClr val="FFFFFF"/>
      </a:lt2>
      <a:accent1>
        <a:srgbClr val="575757"/>
      </a:accent1>
      <a:accent2>
        <a:srgbClr val="D2ECB6"/>
      </a:accent2>
      <a:accent3>
        <a:srgbClr val="FFC000"/>
      </a:accent3>
      <a:accent4>
        <a:srgbClr val="7030A0"/>
      </a:accent4>
      <a:accent5>
        <a:srgbClr val="00B050"/>
      </a:accent5>
      <a:accent6>
        <a:srgbClr val="FF0000"/>
      </a:accent6>
      <a:hlink>
        <a:srgbClr val="0070C0"/>
      </a:hlink>
      <a:folHlink>
        <a:srgbClr val="FF000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12173</TotalTime>
  <Words>372</Words>
  <Application>Microsoft Office PowerPoint</Application>
  <PresentationFormat>On-screen Show (4:3)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Courier New</vt:lpstr>
      <vt:lpstr>Arial</vt:lpstr>
      <vt:lpstr>Wingdings 2</vt:lpstr>
      <vt:lpstr>Trebuchet MS</vt:lpstr>
      <vt:lpstr>Calibri</vt:lpstr>
      <vt:lpstr>Quotable</vt:lpstr>
      <vt:lpstr>Linear Quadratic Gaussian Control</vt:lpstr>
      <vt:lpstr>Content</vt:lpstr>
      <vt:lpstr>1. Output feedback Controller</vt:lpstr>
      <vt:lpstr>1. Output feedback Controller</vt:lpstr>
      <vt:lpstr>1. Output feedback Controller</vt:lpstr>
      <vt:lpstr>1. Output feedback Controller</vt:lpstr>
      <vt:lpstr>1. Output feedback Controller</vt:lpstr>
      <vt:lpstr>2. Kalman Filter</vt:lpstr>
      <vt:lpstr>3. Linear Quadratic Regulator</vt:lpstr>
      <vt:lpstr>4. Linear Quadratic Gaussian Controller</vt:lpstr>
      <vt:lpstr>5. Example</vt:lpstr>
      <vt:lpstr>5. Example</vt:lpstr>
      <vt:lpstr>PowerPoint Presentation</vt:lpstr>
    </vt:vector>
  </TitlesOfParts>
  <Company>Infolab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D. Dang</dc:creator>
  <cp:lastModifiedBy>Cong Dang</cp:lastModifiedBy>
  <cp:revision>2606</cp:revision>
  <cp:lastPrinted>2017-07-12T00:40:33Z</cp:lastPrinted>
  <dcterms:created xsi:type="dcterms:W3CDTF">2017-06-23T14:37:18Z</dcterms:created>
  <dcterms:modified xsi:type="dcterms:W3CDTF">2019-06-03T03:53:27Z</dcterms:modified>
</cp:coreProperties>
</file>