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2" r:id="rId2"/>
    <p:sldId id="280" r:id="rId3"/>
    <p:sldId id="283" r:id="rId4"/>
    <p:sldId id="329" r:id="rId5"/>
    <p:sldId id="327" r:id="rId6"/>
    <p:sldId id="328" r:id="rId7"/>
    <p:sldId id="310" r:id="rId8"/>
    <p:sldId id="323" r:id="rId9"/>
    <p:sldId id="324" r:id="rId10"/>
    <p:sldId id="325" r:id="rId11"/>
    <p:sldId id="317" r:id="rId12"/>
    <p:sldId id="326" r:id="rId13"/>
    <p:sldId id="321" r:id="rId14"/>
    <p:sldId id="322" r:id="rId15"/>
    <p:sldId id="318" r:id="rId16"/>
    <p:sldId id="331" r:id="rId17"/>
    <p:sldId id="332" r:id="rId18"/>
    <p:sldId id="309" r:id="rId19"/>
    <p:sldId id="3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6F4AC4-05B3-40D3-A364-FDCCEB1B4E83}">
          <p14:sldIdLst>
            <p14:sldId id="282"/>
            <p14:sldId id="280"/>
            <p14:sldId id="283"/>
            <p14:sldId id="329"/>
            <p14:sldId id="327"/>
            <p14:sldId id="328"/>
            <p14:sldId id="310"/>
            <p14:sldId id="323"/>
            <p14:sldId id="324"/>
            <p14:sldId id="325"/>
            <p14:sldId id="317"/>
            <p14:sldId id="326"/>
            <p14:sldId id="321"/>
            <p14:sldId id="322"/>
            <p14:sldId id="318"/>
            <p14:sldId id="331"/>
            <p14:sldId id="332"/>
            <p14:sldId id="309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1195" autoAdjust="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outlineViewPr>
    <p:cViewPr>
      <p:scale>
        <a:sx n="33" d="100"/>
        <a:sy n="33" d="100"/>
      </p:scale>
      <p:origin x="0" y="-445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F4BB7-400C-47DC-9549-A0243A7AD47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82D92-0755-4B0E-90A0-D65A6B50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7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13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30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14:m>
                  <m:oMath xmlns:m="http://schemas.openxmlformats.org/officeDocument/2006/math">
                    <m: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d>
                      <m:d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b="0" i="1" kern="12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sz="1200" b="0" i="1" kern="1200" baseline="-250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𝛾</m:t>
                            </m:r>
                            <m:sSubSup>
                              <m:sSubSupPr>
                                <m:ctrlP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.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sup>
                    </m:sSup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𝑟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82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35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27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2 shows that the motor performance with optimal control is best suited because the performance measures such as settling time and peak amplitude are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shorter and</a:t>
            </a:r>
            <a:r>
              <a:rPr lang="en-US" dirty="0"/>
              <a:t> smaller with maximum overshoot.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2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30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14:m>
                  <m:oMath xmlns:m="http://schemas.openxmlformats.org/officeDocument/2006/math">
                    <m: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d>
                      <m:d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b="0" i="1" kern="12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sz="1200" b="0" i="1" kern="1200" baseline="-250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𝛾</m:t>
                            </m:r>
                            <m:sSubSup>
                              <m:sSubSupPr>
                                <m:ctrlP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.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sup>
                    </m:sSup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𝑟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01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30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14:m>
                  <m:oMath xmlns:m="http://schemas.openxmlformats.org/officeDocument/2006/math">
                    <m: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d>
                      <m:d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b="0" i="1" kern="12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sz="1200" b="0" i="1" kern="1200" baseline="-250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𝛾</m:t>
                            </m:r>
                            <m:sSubSup>
                              <m:sSubSupPr>
                                <m:ctrlP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.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sup>
                    </m:sSup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𝑟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88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11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9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200" dirty="0"/>
                  <a:t>LQR control that designed is classified as optimal control systems. 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200" dirty="0"/>
                  <a:t>This is an important function of control engineering.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2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200" dirty="0"/>
                  <a:t>LQR control that designed is classified as optimal control systems. 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200" dirty="0"/>
                  <a:t>This is an important function of control engineering.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05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200" dirty="0"/>
                  <a:t>LQR control that designed is classified as optimal control systems. 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200" dirty="0"/>
                  <a:t>This is an important function of control engineering.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01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30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14:m>
                  <m:oMath xmlns:m="http://schemas.openxmlformats.org/officeDocument/2006/math">
                    <m: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d>
                      <m:d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b="0" i="1" kern="12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sz="1200" b="0" i="1" kern="1200" baseline="-250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𝛾</m:t>
                            </m:r>
                            <m:sSubSup>
                              <m:sSubSupPr>
                                <m:ctrlP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.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sup>
                    </m:sSup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𝑟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3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30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14:m>
                  <m:oMath xmlns:m="http://schemas.openxmlformats.org/officeDocument/2006/math">
                    <m: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d>
                      <m:d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b="0" i="1" kern="12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sz="1200" b="0" i="1" kern="1200" baseline="-250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𝛾</m:t>
                            </m:r>
                            <m:sSubSup>
                              <m:sSubSupPr>
                                <m:ctrlP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.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sup>
                    </m:sSup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𝑟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12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30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14:m>
                  <m:oMath xmlns:m="http://schemas.openxmlformats.org/officeDocument/2006/math">
                    <m: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d>
                      <m:d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b="0" i="1" kern="12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sz="1200" b="0" i="1" kern="1200" baseline="-250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𝛾</m:t>
                            </m:r>
                            <m:sSubSup>
                              <m:sSubSupPr>
                                <m:ctrlP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.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sup>
                    </m:sSup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𝑟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91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30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14:m>
                  <m:oMath xmlns:m="http://schemas.openxmlformats.org/officeDocument/2006/math">
                    <m: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d>
                      <m:d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b="0" i="1" kern="12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sz="1200" b="0" i="1" kern="1200" baseline="-250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𝛾</m:t>
                            </m:r>
                            <m:sSubSup>
                              <m:sSubSupPr>
                                <m:ctrlP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.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sup>
                    </m:sSup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𝑟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6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085" t="613" r="1085" b="307"/>
          <a:stretch>
            <a:fillRect/>
          </a:stretch>
        </p:blipFill>
        <p:spPr bwMode="auto">
          <a:xfrm>
            <a:off x="0" y="314325"/>
            <a:ext cx="12192000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928671"/>
            <a:ext cx="10363200" cy="1255711"/>
          </a:xfrm>
          <a:noFill/>
        </p:spPr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52464" y="3429000"/>
            <a:ext cx="10287072" cy="242889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774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BB39B-0B01-4F73-B684-651D9786F3A9}" type="datetimeFigureOut">
              <a:rPr lang="ko-KR" altLang="en-US"/>
              <a:pPr>
                <a:defRPr/>
              </a:pPr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15DAA-6C9D-4EEA-8B69-7C9C517337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9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6BAD0-DE0F-4111-ACD0-4004FA46B3B9}" type="datetimeFigureOut">
              <a:rPr lang="ko-KR" altLang="en-US"/>
              <a:pPr>
                <a:defRPr/>
              </a:pPr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DDF97-B957-41E9-B769-0BFF997C7D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085" t="613" r="1085" b="307"/>
          <a:stretch>
            <a:fillRect/>
          </a:stretch>
        </p:blipFill>
        <p:spPr bwMode="auto">
          <a:xfrm>
            <a:off x="0" y="314325"/>
            <a:ext cx="12192000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 userDrawn="1"/>
        </p:nvCxnSpPr>
        <p:spPr>
          <a:xfrm>
            <a:off x="285751" y="784225"/>
            <a:ext cx="116205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0" y="6492876"/>
            <a:ext cx="762000" cy="3651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ABE10DE-50A1-46AF-B108-99624B5701FB}" type="slidenum">
              <a:rPr kumimoji="0" lang="ko-KR" altLang="en-US" sz="1200">
                <a:solidFill>
                  <a:schemeClr val="bg1"/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10" y="285728"/>
            <a:ext cx="11620581" cy="500066"/>
          </a:xfrm>
        </p:spPr>
        <p:txBody>
          <a:bodyPr>
            <a:noAutofit/>
          </a:bodyPr>
          <a:lstStyle>
            <a:lvl1pPr>
              <a:defRPr sz="2200" baseline="0">
                <a:latin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>
            <a:lvl1pPr>
              <a:defRPr sz="1800" baseline="0">
                <a:latin typeface="Times New Roman" pitchFamily="18" charset="0"/>
                <a:cs typeface="Times New Roman" pitchFamily="18" charset="0"/>
              </a:defRPr>
            </a:lvl1pPr>
            <a:lvl2pPr>
              <a:defRPr sz="1800" baseline="0">
                <a:latin typeface="Times New Roman" pitchFamily="18" charset="0"/>
                <a:cs typeface="Times New Roman" pitchFamily="18" charset="0"/>
              </a:defRPr>
            </a:lvl2pPr>
            <a:lvl3pPr>
              <a:defRPr sz="1800" baseline="0">
                <a:latin typeface="Times New Roman" pitchFamily="18" charset="0"/>
                <a:cs typeface="Times New Roman" pitchFamily="18" charset="0"/>
              </a:defRPr>
            </a:lvl3pPr>
            <a:lvl4pPr>
              <a:defRPr sz="1600" baseline="0">
                <a:latin typeface="Times New Roman" pitchFamily="18" charset="0"/>
                <a:cs typeface="Times New Roman" pitchFamily="18" charset="0"/>
              </a:defRPr>
            </a:lvl4pPr>
            <a:lvl5pPr>
              <a:defRPr sz="1600" baseline="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3747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72A6-D49B-4E5F-A483-F778EB492B16}" type="datetimeFigureOut">
              <a:rPr lang="ko-KR" altLang="en-US"/>
              <a:pPr>
                <a:defRPr/>
              </a:pPr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F882F-08CE-455C-ABEE-30AB299F25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7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69EAF-35A2-4605-A6DA-1203430FF811}" type="datetimeFigureOut">
              <a:rPr lang="ko-KR" altLang="en-US"/>
              <a:pPr>
                <a:defRPr/>
              </a:pPr>
              <a:t>2019-06-17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96E07-27FE-472F-8D34-A564F21B76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6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5EE91-404F-437C-9E37-204E59A1428C}" type="datetimeFigureOut">
              <a:rPr lang="ko-KR" altLang="en-US"/>
              <a:pPr>
                <a:defRPr/>
              </a:pPr>
              <a:t>2019-06-17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09BE3-BA41-4713-AF58-463E8D82BB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6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17AAA-EC51-4683-B6EF-FC461855A71F}" type="datetimeFigureOut">
              <a:rPr lang="ko-KR" altLang="en-US"/>
              <a:pPr>
                <a:defRPr/>
              </a:pPr>
              <a:t>2019-06-17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2DF67-4AC0-4DC8-9F22-A7219CF3E4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2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20546-22A1-4789-B60F-9DC9BF260945}" type="datetimeFigureOut">
              <a:rPr lang="ko-KR" altLang="en-US"/>
              <a:pPr>
                <a:defRPr/>
              </a:pPr>
              <a:t>2019-06-17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24682-45C1-4B8D-AF15-DA3D47D40C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3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9E57D-6633-4083-A44D-96F990CEE3F3}" type="datetimeFigureOut">
              <a:rPr lang="ko-KR" altLang="en-US"/>
              <a:pPr>
                <a:defRPr/>
              </a:pPr>
              <a:t>2019-06-17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B9BFD-3CBE-49AA-B21D-F61DBF258C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9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CEFA-5DCB-46C9-92B0-3061FC140C13}" type="datetimeFigureOut">
              <a:rPr lang="ko-KR" altLang="en-US"/>
              <a:pPr>
                <a:defRPr/>
              </a:pPr>
              <a:t>2019-06-17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C74A7-6478-40B5-A9AB-F085D1C4A2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4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49ED2C-E149-4300-8023-2B606C1393A8}" type="datetimeFigureOut">
              <a:rPr lang="ko-KR" altLang="en-US"/>
              <a:pPr>
                <a:defRPr/>
              </a:pPr>
              <a:t>2019-06-17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8D3CD9-216F-4473-93FA-A0278110ECB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ctrTitle"/>
          </p:nvPr>
        </p:nvSpPr>
        <p:spPr>
          <a:xfrm>
            <a:off x="65903" y="2445703"/>
            <a:ext cx="12060194" cy="929236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Control of DC Motor using Linear Quadratic</a:t>
            </a:r>
            <a:b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Regulator</a:t>
            </a:r>
            <a:endParaRPr lang="ko-KR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부제목 2"/>
          <p:cNvSpPr>
            <a:spLocks noGrp="1"/>
          </p:cNvSpPr>
          <p:nvPr>
            <p:ph type="subTitle" idx="1"/>
          </p:nvPr>
        </p:nvSpPr>
        <p:spPr>
          <a:xfrm>
            <a:off x="2351584" y="4077073"/>
            <a:ext cx="7715250" cy="571487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17, 2019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339954" y="3427413"/>
            <a:ext cx="7715250" cy="158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E2172D13-D76B-440D-9167-A25B0EE46D7C}"/>
              </a:ext>
            </a:extLst>
          </p:cNvPr>
          <p:cNvSpPr>
            <a:spLocks noGrp="1"/>
          </p:cNvSpPr>
          <p:nvPr/>
        </p:nvSpPr>
        <p:spPr>
          <a:xfrm>
            <a:off x="2358081" y="1242997"/>
            <a:ext cx="7475838" cy="1202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Linear System Control</a:t>
            </a:r>
          </a:p>
          <a:p>
            <a:r>
              <a:rPr lang="en-US" sz="2800" b="1" i="1" dirty="0"/>
              <a:t>Term project presentation – Group 9</a:t>
            </a:r>
            <a:endParaRPr lang="en-GB" sz="2800" b="1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5F6800-278C-47AC-B6EA-03E4706D2846}"/>
              </a:ext>
            </a:extLst>
          </p:cNvPr>
          <p:cNvSpPr/>
          <p:nvPr/>
        </p:nvSpPr>
        <p:spPr>
          <a:xfrm>
            <a:off x="2473981" y="4678126"/>
            <a:ext cx="6408712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1149350" algn="l"/>
              </a:tabLst>
            </a:pPr>
            <a:r>
              <a:rPr lang="en-US" altLang="ko-KR" b="1" dirty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	: </a:t>
            </a:r>
            <a:r>
              <a:rPr lang="en-US" altLang="ko-KR" b="1" dirty="0" err="1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Kyoung</a:t>
            </a:r>
            <a:r>
              <a:rPr lang="en-US" altLang="ko-KR" b="1" dirty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Kwan </a:t>
            </a:r>
            <a:r>
              <a:rPr lang="en-US" altLang="ko-KR" b="1" dirty="0" err="1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Ahn</a:t>
            </a:r>
            <a:endParaRPr lang="en-US" altLang="ko-KR" b="1" dirty="0">
              <a:solidFill>
                <a:srgbClr val="33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149350" algn="l"/>
              </a:tabLst>
            </a:pPr>
            <a:r>
              <a:rPr lang="en-US" altLang="ko-KR" b="1" dirty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	: Chen Man 		- 20185108</a:t>
            </a:r>
          </a:p>
          <a:p>
            <a:pPr>
              <a:lnSpc>
                <a:spcPct val="150000"/>
              </a:lnSpc>
              <a:tabLst>
                <a:tab pos="1312863" algn="l"/>
              </a:tabLst>
            </a:pPr>
            <a:r>
              <a:rPr lang="en-US" altLang="ko-KR" b="1" dirty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Pham Thanh Tuan 	- 20175312</a:t>
            </a:r>
          </a:p>
        </p:txBody>
      </p:sp>
    </p:spTree>
    <p:extLst>
      <p:ext uri="{BB962C8B-B14F-4D97-AF65-F5344CB8AC3E}">
        <p14:creationId xmlns:p14="http://schemas.microsoft.com/office/powerpoint/2010/main" val="354347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784314-9350-4C4F-BC5C-E820BA08A66D}"/>
              </a:ext>
            </a:extLst>
          </p:cNvPr>
          <p:cNvSpPr/>
          <p:nvPr/>
        </p:nvSpPr>
        <p:spPr>
          <a:xfrm>
            <a:off x="3007180" y="3544919"/>
            <a:ext cx="61725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2 DC motor system block diagram for speed control.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3BC3B35-F521-49C6-999C-6C9E1176D9B9}"/>
              </a:ext>
            </a:extLst>
          </p:cNvPr>
          <p:cNvGrpSpPr/>
          <p:nvPr/>
        </p:nvGrpSpPr>
        <p:grpSpPr>
          <a:xfrm>
            <a:off x="1813544" y="991748"/>
            <a:ext cx="8559800" cy="2429162"/>
            <a:chOff x="1816100" y="1084262"/>
            <a:chExt cx="8559800" cy="242916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499E5B4-920D-4AA7-BB59-EB75E877985A}"/>
                </a:ext>
              </a:extLst>
            </p:cNvPr>
            <p:cNvGrpSpPr/>
            <p:nvPr/>
          </p:nvGrpSpPr>
          <p:grpSpPr>
            <a:xfrm>
              <a:off x="2226788" y="1479002"/>
              <a:ext cx="7335713" cy="1737986"/>
              <a:chOff x="1843459" y="2185166"/>
              <a:chExt cx="7335713" cy="17379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99B5D003-421D-4E4D-9556-CF49ECE1A1F8}"/>
                      </a:ext>
                    </a:extLst>
                  </p:cNvPr>
                  <p:cNvSpPr txBox="1"/>
                  <p:nvPr/>
                </p:nvSpPr>
                <p:spPr>
                  <a:xfrm>
                    <a:off x="4121679" y="2289314"/>
                    <a:ext cx="955663" cy="675698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99B5D003-421D-4E4D-9556-CF49ECE1A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1679" y="2289314"/>
                    <a:ext cx="955663" cy="6756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6B1F258-1399-45CF-819C-FA46759061F8}"/>
                      </a:ext>
                    </a:extLst>
                  </p:cNvPr>
                  <p:cNvSpPr txBox="1"/>
                  <p:nvPr/>
                </p:nvSpPr>
                <p:spPr>
                  <a:xfrm>
                    <a:off x="7282753" y="2282546"/>
                    <a:ext cx="955663" cy="716991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6B1F258-1399-45CF-819C-FA4675906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2753" y="2282546"/>
                    <a:ext cx="955663" cy="71699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C879F84-E3F6-47FF-A623-F2401F6E9ECC}"/>
                      </a:ext>
                    </a:extLst>
                  </p:cNvPr>
                  <p:cNvSpPr txBox="1"/>
                  <p:nvPr/>
                </p:nvSpPr>
                <p:spPr>
                  <a:xfrm>
                    <a:off x="5894921" y="2436956"/>
                    <a:ext cx="567044" cy="400110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C879F84-E3F6-47FF-A623-F2401F6E9E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4921" y="2436956"/>
                    <a:ext cx="567044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5390504-9FA1-4E84-A2F7-416F633A29CC}"/>
                      </a:ext>
                    </a:extLst>
                  </p:cNvPr>
                  <p:cNvSpPr txBox="1"/>
                  <p:nvPr/>
                </p:nvSpPr>
                <p:spPr>
                  <a:xfrm>
                    <a:off x="5889095" y="3523042"/>
                    <a:ext cx="567044" cy="400110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5390504-9FA1-4E84-A2F7-416F633A29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9095" y="3523042"/>
                    <a:ext cx="567044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CC28D23-5CC5-4252-A618-EF5E3B1E1753}"/>
                      </a:ext>
                    </a:extLst>
                  </p:cNvPr>
                  <p:cNvSpPr txBox="1"/>
                  <p:nvPr/>
                </p:nvSpPr>
                <p:spPr>
                  <a:xfrm>
                    <a:off x="5193871" y="2212691"/>
                    <a:ext cx="567044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CC28D23-5CC5-4252-A618-EF5E3B1E17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3871" y="2212691"/>
                    <a:ext cx="567044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828" b="-1666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052D9AA-0216-4D98-8124-8EC33B276B68}"/>
                      </a:ext>
                    </a:extLst>
                  </p:cNvPr>
                  <p:cNvSpPr txBox="1"/>
                  <p:nvPr/>
                </p:nvSpPr>
                <p:spPr>
                  <a:xfrm>
                    <a:off x="8612128" y="2212691"/>
                    <a:ext cx="567044" cy="41447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052D9AA-0216-4D98-8124-8EC33B276B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2128" y="2212691"/>
                    <a:ext cx="567044" cy="4144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2581" b="-16176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DD6D2A8-DCE6-40DD-977B-4EF0BBFCE4A6}"/>
                      </a:ext>
                    </a:extLst>
                  </p:cNvPr>
                  <p:cNvSpPr txBox="1"/>
                  <p:nvPr/>
                </p:nvSpPr>
                <p:spPr>
                  <a:xfrm>
                    <a:off x="6557430" y="2212691"/>
                    <a:ext cx="567044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DD6D2A8-DCE6-40DD-977B-4EF0BBFCE4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7430" y="2212691"/>
                    <a:ext cx="567044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3656" b="-1666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2CECB77D-A378-496B-8BE3-D34263C5ACE3}"/>
                      </a:ext>
                    </a:extLst>
                  </p:cNvPr>
                  <p:cNvSpPr/>
                  <p:nvPr/>
                </p:nvSpPr>
                <p:spPr>
                  <a:xfrm>
                    <a:off x="2772557" y="2332216"/>
                    <a:ext cx="594360" cy="594360"/>
                  </a:xfrm>
                  <a:prstGeom prst="ellipse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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2CECB77D-A378-496B-8BE3-D34263C5AC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557" y="2332216"/>
                    <a:ext cx="594360" cy="59436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5A3BEFA-B825-4FF7-97F4-53F399A7231C}"/>
                  </a:ext>
                </a:extLst>
              </p:cNvPr>
              <p:cNvCxnSpPr/>
              <p:nvPr/>
            </p:nvCxnSpPr>
            <p:spPr>
              <a:xfrm>
                <a:off x="2029446" y="2637011"/>
                <a:ext cx="74311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74A49B32-B31D-4B45-8EE6-CD67051734A0}"/>
                      </a:ext>
                    </a:extLst>
                  </p:cNvPr>
                  <p:cNvSpPr txBox="1"/>
                  <p:nvPr/>
                </p:nvSpPr>
                <p:spPr>
                  <a:xfrm>
                    <a:off x="1843459" y="2212691"/>
                    <a:ext cx="567044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74A49B32-B31D-4B45-8EE6-CD67051734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3459" y="2212691"/>
                    <a:ext cx="567044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5806" b="-1666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E434A31B-586A-4F2F-9AE9-BFD66596BF7A}"/>
                  </a:ext>
                </a:extLst>
              </p:cNvPr>
              <p:cNvCxnSpPr>
                <a:stCxn id="11" idx="1"/>
                <a:endCxn id="23" idx="4"/>
              </p:cNvCxnSpPr>
              <p:nvPr/>
            </p:nvCxnSpPr>
            <p:spPr>
              <a:xfrm rot="10800000">
                <a:off x="3069737" y="2926577"/>
                <a:ext cx="2819358" cy="796521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6777FA4-6FE9-4376-812F-FB3B624C4C70}"/>
                      </a:ext>
                    </a:extLst>
                  </p:cNvPr>
                  <p:cNvSpPr txBox="1"/>
                  <p:nvPr/>
                </p:nvSpPr>
                <p:spPr>
                  <a:xfrm>
                    <a:off x="2495199" y="2185166"/>
                    <a:ext cx="333018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6777FA4-6FE9-4376-812F-FB3B624C4C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5199" y="2185166"/>
                    <a:ext cx="333018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1111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99F16809-ED6E-4C01-BA92-15E57E8A16F1}"/>
                      </a:ext>
                    </a:extLst>
                  </p:cNvPr>
                  <p:cNvSpPr txBox="1"/>
                  <p:nvPr/>
                </p:nvSpPr>
                <p:spPr>
                  <a:xfrm>
                    <a:off x="2692815" y="2824423"/>
                    <a:ext cx="333018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99F16809-ED6E-4C01-BA92-15E57E8A16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2815" y="2824423"/>
                    <a:ext cx="333018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0F6FCFD-C181-47D3-9D9D-D0DA7442DC6E}"/>
                      </a:ext>
                    </a:extLst>
                  </p:cNvPr>
                  <p:cNvSpPr txBox="1"/>
                  <p:nvPr/>
                </p:nvSpPr>
                <p:spPr>
                  <a:xfrm>
                    <a:off x="5193870" y="3282098"/>
                    <a:ext cx="695223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0F6FCFD-C181-47D3-9D9D-D0DA7442DC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3870" y="3282098"/>
                    <a:ext cx="695223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8182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84BE325-7234-4871-807A-72C0CF3FE581}"/>
                </a:ext>
              </a:extLst>
            </p:cNvPr>
            <p:cNvSpPr/>
            <p:nvPr/>
          </p:nvSpPr>
          <p:spPr>
            <a:xfrm>
              <a:off x="1816100" y="1084262"/>
              <a:ext cx="8559800" cy="242916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559ED42-8997-48C3-932B-8D4F82E4FE85}"/>
                </a:ext>
              </a:extLst>
            </p:cNvPr>
            <p:cNvCxnSpPr>
              <a:stCxn id="23" idx="6"/>
              <a:endCxn id="3" idx="1"/>
            </p:cNvCxnSpPr>
            <p:nvPr/>
          </p:nvCxnSpPr>
          <p:spPr>
            <a:xfrm flipV="1">
              <a:off x="3750246" y="1920999"/>
              <a:ext cx="754762" cy="22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8262FFC-A33A-4A7B-AAF3-35564AC713E6}"/>
                </a:ext>
              </a:extLst>
            </p:cNvPr>
            <p:cNvCxnSpPr>
              <a:stCxn id="3" idx="3"/>
              <a:endCxn id="10" idx="1"/>
            </p:cNvCxnSpPr>
            <p:nvPr/>
          </p:nvCxnSpPr>
          <p:spPr>
            <a:xfrm>
              <a:off x="5460671" y="1920999"/>
              <a:ext cx="817579" cy="984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BF65FEF-98B6-4174-B99D-EB58EFAD67A3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6845294" y="1930847"/>
              <a:ext cx="820788" cy="403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E881B10-E7DF-4E01-91A7-22835BF0E917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8621745" y="1930847"/>
              <a:ext cx="1237176" cy="403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E5A8612E-339E-42F4-8498-0D44088276B8}"/>
                </a:ext>
              </a:extLst>
            </p:cNvPr>
            <p:cNvCxnSpPr>
              <a:stCxn id="13" idx="2"/>
              <a:endCxn id="11" idx="3"/>
            </p:cNvCxnSpPr>
            <p:nvPr/>
          </p:nvCxnSpPr>
          <p:spPr>
            <a:xfrm rot="5400000">
              <a:off x="7511257" y="1249211"/>
              <a:ext cx="1095934" cy="2439511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E562FAA-07F8-4A20-9F0C-BEE60D38363B}"/>
              </a:ext>
            </a:extLst>
          </p:cNvPr>
          <p:cNvSpPr/>
          <p:nvPr/>
        </p:nvSpPr>
        <p:spPr>
          <a:xfrm>
            <a:off x="3501702" y="6071449"/>
            <a:ext cx="4718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3 Linear Quadratic Regulator structure.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F02AE84-3E56-403B-8460-176049149472}"/>
              </a:ext>
            </a:extLst>
          </p:cNvPr>
          <p:cNvGrpSpPr/>
          <p:nvPr/>
        </p:nvGrpSpPr>
        <p:grpSpPr>
          <a:xfrm>
            <a:off x="1813544" y="4089599"/>
            <a:ext cx="8559800" cy="1815790"/>
            <a:chOff x="1813544" y="4089599"/>
            <a:chExt cx="8559800" cy="18157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A54E69B-6762-4CDC-A912-2C2AF5E15082}"/>
                    </a:ext>
                  </a:extLst>
                </p:cNvPr>
                <p:cNvSpPr txBox="1"/>
                <p:nvPr/>
              </p:nvSpPr>
              <p:spPr>
                <a:xfrm>
                  <a:off x="4252057" y="4321913"/>
                  <a:ext cx="1843943" cy="40011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𝑩𝒖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A54E69B-6762-4CDC-A912-2C2AF5E15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057" y="4321913"/>
                  <a:ext cx="1843943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0804460-EB83-4EDC-B189-1AB264A7056F}"/>
                    </a:ext>
                  </a:extLst>
                </p:cNvPr>
                <p:cNvSpPr txBox="1"/>
                <p:nvPr/>
              </p:nvSpPr>
              <p:spPr>
                <a:xfrm>
                  <a:off x="7785847" y="4321913"/>
                  <a:ext cx="546753" cy="40011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0804460-EB83-4EDC-B189-1AB264A70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847" y="4321913"/>
                  <a:ext cx="546753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DC7B4B4-8DEC-4E85-8E8D-BADBC973C49B}"/>
                    </a:ext>
                  </a:extLst>
                </p:cNvPr>
                <p:cNvSpPr txBox="1"/>
                <p:nvPr/>
              </p:nvSpPr>
              <p:spPr>
                <a:xfrm>
                  <a:off x="4252058" y="5274850"/>
                  <a:ext cx="1843942" cy="40011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𝑲𝒙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DC7B4B4-8DEC-4E85-8E8D-BADBC973C4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058" y="5274850"/>
                  <a:ext cx="1843942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A1971D8-5A56-444F-BFDE-09D2F39721DB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>
              <a:off x="6096000" y="4521968"/>
              <a:ext cx="168984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67AE4126-BBDF-4B91-B821-0F238DDC8571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rot="10800000">
              <a:off x="3155886" y="4520415"/>
              <a:ext cx="1096172" cy="954491"/>
            </a:xfrm>
            <a:prstGeom prst="bentConnector3">
              <a:avLst>
                <a:gd name="adj1" fmla="val 10010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B779F42-6F68-4141-83B3-3E57A521F400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3155885" y="4520414"/>
              <a:ext cx="1096172" cy="15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7BE5C5D0-E359-4E9A-BAC0-71E3E248B78E}"/>
                </a:ext>
              </a:extLst>
            </p:cNvPr>
            <p:cNvCxnSpPr>
              <a:endCxn id="48" idx="3"/>
            </p:cNvCxnSpPr>
            <p:nvPr/>
          </p:nvCxnSpPr>
          <p:spPr>
            <a:xfrm rot="5400000">
              <a:off x="6095005" y="4521409"/>
              <a:ext cx="954491" cy="95250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077A40E-7744-43D2-9DC6-3E2D5A8337B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>
              <a:off x="8332600" y="4521968"/>
              <a:ext cx="12971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65F03A2-7943-4510-9B80-3E8BDBAA3B0D}"/>
                    </a:ext>
                  </a:extLst>
                </p:cNvPr>
                <p:cNvSpPr txBox="1"/>
                <p:nvPr/>
              </p:nvSpPr>
              <p:spPr>
                <a:xfrm>
                  <a:off x="6754834" y="4089599"/>
                  <a:ext cx="567044" cy="41447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65F03A2-7943-4510-9B80-3E8BDBAA3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4834" y="4089599"/>
                  <a:ext cx="567044" cy="41447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4F72FEB-0475-48D9-9A04-0909A3A1D43E}"/>
                    </a:ext>
                  </a:extLst>
                </p:cNvPr>
                <p:cNvSpPr txBox="1"/>
                <p:nvPr/>
              </p:nvSpPr>
              <p:spPr>
                <a:xfrm>
                  <a:off x="9495303" y="4262316"/>
                  <a:ext cx="567044" cy="4001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4F72FEB-0475-48D9-9A04-0909A3A1D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303" y="4262316"/>
                  <a:ext cx="567044" cy="400110"/>
                </a:xfrm>
                <a:prstGeom prst="rect">
                  <a:avLst/>
                </a:prstGeom>
                <a:blipFill>
                  <a:blip r:embed="rId19"/>
                  <a:stretch>
                    <a:fillRect b="-10606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17C008B-C307-495F-BF8D-C69650571257}"/>
                </a:ext>
              </a:extLst>
            </p:cNvPr>
            <p:cNvSpPr/>
            <p:nvPr/>
          </p:nvSpPr>
          <p:spPr>
            <a:xfrm>
              <a:off x="1813544" y="4089599"/>
              <a:ext cx="8559800" cy="181579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43086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10" y="285728"/>
            <a:ext cx="11620581" cy="50006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882A25-1D5F-40C9-88A5-773303C68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58235"/>
              </p:ext>
            </p:extLst>
          </p:nvPr>
        </p:nvGraphicFramePr>
        <p:xfrm>
          <a:off x="3778289" y="1012027"/>
          <a:ext cx="8128000" cy="3218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096799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35915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and unit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66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Moment of inertia, </a:t>
                      </a: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 kg.m</a:t>
                      </a:r>
                      <a:r>
                        <a:rPr lang="en-US" sz="2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5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Viscous friction constant, </a:t>
                      </a: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0.00003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N.m.s</a:t>
                      </a:r>
                      <a:endParaRPr lang="en-US" sz="22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183564"/>
                  </a:ext>
                </a:extLst>
              </a:tr>
              <a:tr h="502793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 emf constant </a:t>
                      </a:r>
                      <a:r>
                        <a:rPr lang="en-US" sz="2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200" b="1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0.023 V/rad/s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704919"/>
                  </a:ext>
                </a:extLst>
              </a:tr>
              <a:tr h="5027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Torque constant, </a:t>
                      </a:r>
                      <a:r>
                        <a:rPr lang="en-US" sz="2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200" b="1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2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0.023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N.m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98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Armature Resistance, </a:t>
                      </a: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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902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Armature Inductance, </a:t>
                      </a: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2294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F9A8BF-A543-4317-A0FB-B9B7C0CAC1EC}"/>
              </a:ext>
            </a:extLst>
          </p:cNvPr>
          <p:cNvSpPr txBox="1"/>
          <p:nvPr/>
        </p:nvSpPr>
        <p:spPr>
          <a:xfrm>
            <a:off x="76505" y="2067247"/>
            <a:ext cx="37017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I. 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Separately excited DC Motor Specifications.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80BA2BB-6FC6-4E65-AE3A-D94D9FF32650}"/>
                  </a:ext>
                </a:extLst>
              </p:cNvPr>
              <p:cNvSpPr/>
              <p:nvPr/>
            </p:nvSpPr>
            <p:spPr>
              <a:xfrm>
                <a:off x="676435" y="4601828"/>
                <a:ext cx="4835365" cy="1429046"/>
              </a:xfrm>
              <a:prstGeom prst="rect">
                <a:avLst/>
              </a:prstGeom>
              <a:ln w="19050">
                <a:solidFill>
                  <a:srgbClr val="00B050"/>
                </a:solidFill>
                <a:prstDash val="lgDash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Open-loop transfer function of DC motor: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0.023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0.005 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+0.01001 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+0.000559 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80BA2BB-6FC6-4E65-AE3A-D94D9FF32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35" y="4601828"/>
                <a:ext cx="4835365" cy="1429046"/>
              </a:xfrm>
              <a:prstGeom prst="rect">
                <a:avLst/>
              </a:prstGeom>
              <a:blipFill>
                <a:blip r:embed="rId3"/>
                <a:stretch>
                  <a:fillRect l="-1256"/>
                </a:stretch>
              </a:blipFill>
              <a:ln w="19050">
                <a:solidFill>
                  <a:srgbClr val="00B050"/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BC1CE94-85DB-46D7-B0B6-50FAA513A4AA}"/>
              </a:ext>
            </a:extLst>
          </p:cNvPr>
          <p:cNvSpPr/>
          <p:nvPr/>
        </p:nvSpPr>
        <p:spPr>
          <a:xfrm>
            <a:off x="6922233" y="4636039"/>
            <a:ext cx="4984057" cy="1421992"/>
          </a:xfrm>
          <a:prstGeom prst="rect">
            <a:avLst/>
          </a:prstGeom>
          <a:ln w="19050">
            <a:solidFill>
              <a:srgbClr val="00B050"/>
            </a:solidFill>
            <a:prstDash val="lgDash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space representation system matrix: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[- 0.003 2.3; -0.046 -2];	B = [0; 2];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[1 0];			D = [0].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C1AD3F-73FF-4BF0-85F2-1C7DB8949EF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094118" y="4230463"/>
            <a:ext cx="3001882" cy="37136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D6A739-3EE8-42F5-BD03-68FCBDFB5D5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096000" y="4230463"/>
            <a:ext cx="3318262" cy="37136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269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/>
              <a:t>MATLAB codes: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055E62-CB7C-482D-89B9-536BA1A22D10}"/>
              </a:ext>
            </a:extLst>
          </p:cNvPr>
          <p:cNvSpPr txBox="1"/>
          <p:nvPr/>
        </p:nvSpPr>
        <p:spPr>
          <a:xfrm>
            <a:off x="285710" y="1296768"/>
            <a:ext cx="581029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00B050"/>
                </a:solidFill>
              </a:rPr>
              <a:t>% DC Motor specifications</a:t>
            </a:r>
          </a:p>
          <a:p>
            <a:r>
              <a:rPr lang="en-US" sz="1900" dirty="0"/>
              <a:t>J = 0.01; 	</a:t>
            </a:r>
            <a:r>
              <a:rPr lang="en-US" sz="1900" dirty="0">
                <a:solidFill>
                  <a:srgbClr val="00B050"/>
                </a:solidFill>
              </a:rPr>
              <a:t>% kgm^2</a:t>
            </a:r>
          </a:p>
          <a:p>
            <a:r>
              <a:rPr lang="en-US" sz="1900" dirty="0"/>
              <a:t>Km = 0.023; 	</a:t>
            </a:r>
            <a:r>
              <a:rPr lang="en-US" sz="1900" dirty="0">
                <a:solidFill>
                  <a:srgbClr val="00B050"/>
                </a:solidFill>
              </a:rPr>
              <a:t>% torque constant &amp; </a:t>
            </a:r>
          </a:p>
          <a:p>
            <a:r>
              <a:rPr lang="en-US" sz="1900" dirty="0">
                <a:solidFill>
                  <a:srgbClr val="00B050"/>
                </a:solidFill>
              </a:rPr>
              <a:t>		    back emf constant</a:t>
            </a:r>
          </a:p>
          <a:p>
            <a:r>
              <a:rPr lang="en-US" sz="1900" dirty="0"/>
              <a:t>b = 0.00003; 	</a:t>
            </a:r>
            <a:r>
              <a:rPr lang="en-US" sz="1900" dirty="0">
                <a:solidFill>
                  <a:srgbClr val="00B050"/>
                </a:solidFill>
              </a:rPr>
              <a:t>% </a:t>
            </a:r>
            <a:r>
              <a:rPr lang="en-US" sz="1900" dirty="0" err="1">
                <a:solidFill>
                  <a:srgbClr val="00B050"/>
                </a:solidFill>
              </a:rPr>
              <a:t>Nms</a:t>
            </a:r>
            <a:endParaRPr lang="en-US" sz="1900" dirty="0">
              <a:solidFill>
                <a:srgbClr val="00B050"/>
              </a:solidFill>
            </a:endParaRPr>
          </a:p>
          <a:p>
            <a:r>
              <a:rPr lang="en-US" sz="1900" dirty="0"/>
              <a:t>R = 1; 		</a:t>
            </a:r>
            <a:r>
              <a:rPr lang="en-US" sz="1900" dirty="0">
                <a:solidFill>
                  <a:srgbClr val="00B050"/>
                </a:solidFill>
              </a:rPr>
              <a:t>% Ohms</a:t>
            </a:r>
          </a:p>
          <a:p>
            <a:r>
              <a:rPr lang="en-US" sz="1900" dirty="0"/>
              <a:t>L = 0.5; 		</a:t>
            </a:r>
            <a:r>
              <a:rPr lang="en-US" sz="1900" dirty="0">
                <a:solidFill>
                  <a:srgbClr val="00B050"/>
                </a:solidFill>
              </a:rPr>
              <a:t>% Henry</a:t>
            </a:r>
          </a:p>
          <a:p>
            <a:endParaRPr lang="en-US" sz="1900" dirty="0"/>
          </a:p>
          <a:p>
            <a:r>
              <a:rPr lang="en-US" sz="1900" dirty="0">
                <a:solidFill>
                  <a:srgbClr val="00B050"/>
                </a:solidFill>
              </a:rPr>
              <a:t>% The open-loop transfer function</a:t>
            </a:r>
          </a:p>
          <a:p>
            <a:r>
              <a:rPr lang="en-US" sz="1900" dirty="0"/>
              <a:t>s = </a:t>
            </a:r>
            <a:r>
              <a:rPr lang="en-US" sz="1900" dirty="0" err="1"/>
              <a:t>tf</a:t>
            </a:r>
            <a:r>
              <a:rPr lang="en-US" sz="1900" dirty="0"/>
              <a:t>('s');</a:t>
            </a:r>
          </a:p>
          <a:p>
            <a:r>
              <a:rPr lang="pt-BR" sz="1900" dirty="0"/>
              <a:t>P_motor = Km /((J*s + b)*(L*s + R) + Km^2);</a:t>
            </a:r>
          </a:p>
          <a:p>
            <a:endParaRPr lang="en-US" sz="1900" dirty="0"/>
          </a:p>
          <a:p>
            <a:r>
              <a:rPr lang="en-US" sz="1900" dirty="0">
                <a:solidFill>
                  <a:srgbClr val="00B050"/>
                </a:solidFill>
              </a:rPr>
              <a:t>% Closed loop system</a:t>
            </a:r>
          </a:p>
          <a:p>
            <a:r>
              <a:rPr lang="en-US" sz="1900" dirty="0" err="1"/>
              <a:t>sys_cl</a:t>
            </a:r>
            <a:r>
              <a:rPr lang="en-US" sz="1900" dirty="0"/>
              <a:t> = feedback(P_motor,1);</a:t>
            </a:r>
          </a:p>
          <a:p>
            <a:endParaRPr lang="en-US" sz="1900" dirty="0"/>
          </a:p>
          <a:p>
            <a:r>
              <a:rPr lang="en-US" sz="1900" dirty="0"/>
              <a:t>t = 0:0.01:10;</a:t>
            </a:r>
          </a:p>
          <a:p>
            <a:r>
              <a:rPr lang="en-US" sz="1900" dirty="0"/>
              <a:t>step(</a:t>
            </a:r>
            <a:r>
              <a:rPr lang="en-US" sz="1900" dirty="0" err="1"/>
              <a:t>sys_cl,t</a:t>
            </a:r>
            <a:r>
              <a:rPr lang="en-US" sz="1900" dirty="0"/>
              <a:t>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6B1F15-E281-44FA-9BF7-F5498D4C8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290" y="857232"/>
            <a:ext cx="6279000" cy="4704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42B000-ACA9-466A-98D8-50525B84B628}"/>
              </a:ext>
            </a:extLst>
          </p:cNvPr>
          <p:cNvSpPr/>
          <p:nvPr/>
        </p:nvSpPr>
        <p:spPr>
          <a:xfrm>
            <a:off x="5423608" y="5632670"/>
            <a:ext cx="6686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4 Step response of closed loop system with unity feedback.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0821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10" y="285728"/>
            <a:ext cx="11620581" cy="50006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MATLAB codes:</a:t>
            </a:r>
            <a:endParaRPr lang="en-US" sz="2400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190C86-2679-41DC-A021-D46EB107F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290" y="851660"/>
            <a:ext cx="6279000" cy="470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B4AB86-61C8-4011-A7C3-BC985D3A41D8}"/>
              </a:ext>
            </a:extLst>
          </p:cNvPr>
          <p:cNvSpPr/>
          <p:nvPr/>
        </p:nvSpPr>
        <p:spPr>
          <a:xfrm>
            <a:off x="6035415" y="5618506"/>
            <a:ext cx="54627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5 Step response of optimal control using LQR.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52C647-54DD-4A19-95A6-461441608738}"/>
              </a:ext>
            </a:extLst>
          </p:cNvPr>
          <p:cNvSpPr txBox="1"/>
          <p:nvPr/>
        </p:nvSpPr>
        <p:spPr>
          <a:xfrm>
            <a:off x="285710" y="1302340"/>
            <a:ext cx="58102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00B050"/>
                </a:solidFill>
              </a:rPr>
              <a:t>% State-space system </a:t>
            </a:r>
          </a:p>
          <a:p>
            <a:r>
              <a:rPr lang="en-US" sz="1900" dirty="0"/>
              <a:t>A = [-b/J   Km/J</a:t>
            </a:r>
          </a:p>
          <a:p>
            <a:r>
              <a:rPr lang="en-US" sz="1900" dirty="0"/>
              <a:t>    -Km/L   -R/L];</a:t>
            </a:r>
          </a:p>
          <a:p>
            <a:r>
              <a:rPr lang="en-US" sz="1900" dirty="0"/>
              <a:t>B = [0; 1/L];</a:t>
            </a:r>
          </a:p>
          <a:p>
            <a:r>
              <a:rPr lang="en-US" sz="1900" dirty="0"/>
              <a:t>C = [1 0];</a:t>
            </a:r>
          </a:p>
          <a:p>
            <a:r>
              <a:rPr lang="en-US" sz="1900" dirty="0"/>
              <a:t>D = 0;</a:t>
            </a:r>
          </a:p>
          <a:p>
            <a:endParaRPr lang="en-US" sz="1900" dirty="0"/>
          </a:p>
          <a:p>
            <a:r>
              <a:rPr lang="en-US" sz="1900" dirty="0"/>
              <a:t>sys = ss(A,B,C,D); 	</a:t>
            </a:r>
            <a:r>
              <a:rPr lang="en-US" sz="1900" dirty="0">
                <a:solidFill>
                  <a:srgbClr val="00B050"/>
                </a:solidFill>
              </a:rPr>
              <a:t>% state-space</a:t>
            </a:r>
          </a:p>
          <a:p>
            <a:endParaRPr lang="en-US" sz="1900" dirty="0"/>
          </a:p>
          <a:p>
            <a:r>
              <a:rPr lang="en-US" sz="1900" dirty="0">
                <a:solidFill>
                  <a:srgbClr val="00B050"/>
                </a:solidFill>
              </a:rPr>
              <a:t>% Linear Quadratic Regulator (LQR)</a:t>
            </a:r>
          </a:p>
          <a:p>
            <a:r>
              <a:rPr lang="fr-FR" sz="1900" dirty="0"/>
              <a:t>Q = [0.1 0; 0 0.0001];</a:t>
            </a:r>
          </a:p>
          <a:p>
            <a:r>
              <a:rPr lang="en-US" sz="1900" dirty="0" err="1"/>
              <a:t>R_opt</a:t>
            </a:r>
            <a:r>
              <a:rPr lang="en-US" sz="1900" dirty="0"/>
              <a:t> = 0.1;</a:t>
            </a:r>
          </a:p>
          <a:p>
            <a:r>
              <a:rPr lang="pt-BR" sz="1900" dirty="0"/>
              <a:t>K_opt = lqr(A,B,Q,R_opt); </a:t>
            </a:r>
            <a:r>
              <a:rPr lang="pt-BR" sz="1900" dirty="0">
                <a:solidFill>
                  <a:srgbClr val="00B050"/>
                </a:solidFill>
              </a:rPr>
              <a:t>% Kalman gain</a:t>
            </a:r>
          </a:p>
          <a:p>
            <a:r>
              <a:rPr lang="en-US" sz="1900" dirty="0" err="1"/>
              <a:t>sys_lqr</a:t>
            </a:r>
            <a:r>
              <a:rPr lang="en-US" sz="1900" dirty="0"/>
              <a:t> = ss(A-B*K_opt,B,C,0);</a:t>
            </a:r>
          </a:p>
          <a:p>
            <a:endParaRPr lang="en-US" sz="1900" dirty="0"/>
          </a:p>
          <a:p>
            <a:r>
              <a:rPr lang="en-US" sz="1900" dirty="0"/>
              <a:t>t = 0:0.01:10;</a:t>
            </a:r>
          </a:p>
          <a:p>
            <a:r>
              <a:rPr lang="en-US" sz="1900" dirty="0"/>
              <a:t>step(</a:t>
            </a:r>
            <a:r>
              <a:rPr lang="en-US" sz="1900" dirty="0" err="1"/>
              <a:t>sys_lqr,t</a:t>
            </a:r>
            <a:r>
              <a:rPr lang="en-US" sz="1900" dirty="0"/>
              <a:t>);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64828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10" y="285728"/>
            <a:ext cx="11620581" cy="50006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B712F-EB92-469B-A53B-C38FBF5E0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500" y="1077000"/>
            <a:ext cx="6279000" cy="470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A912C5-79A1-491D-9331-2C7F353022CF}"/>
              </a:ext>
            </a:extLst>
          </p:cNvPr>
          <p:cNvSpPr/>
          <p:nvPr/>
        </p:nvSpPr>
        <p:spPr>
          <a:xfrm>
            <a:off x="2067613" y="5800713"/>
            <a:ext cx="8934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6 Comparison of step response between closed loop system and LQR control.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2194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10" y="285728"/>
            <a:ext cx="11620581" cy="50006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577351-A846-4009-898A-504A5C0ACAA8}"/>
              </a:ext>
            </a:extLst>
          </p:cNvPr>
          <p:cNvSpPr txBox="1"/>
          <p:nvPr/>
        </p:nvSpPr>
        <p:spPr>
          <a:xfrm>
            <a:off x="1293612" y="5466185"/>
            <a:ext cx="9125868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motor performance with LQR control is better than compared with the closed loop system.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882A25-1D5F-40C9-88A5-773303C68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798507"/>
              </p:ext>
            </p:extLst>
          </p:nvPr>
        </p:nvGraphicFramePr>
        <p:xfrm>
          <a:off x="1227168" y="2034922"/>
          <a:ext cx="9737662" cy="3216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581">
                  <a:extLst>
                    <a:ext uri="{9D8B030D-6E8A-4147-A177-3AD203B41FA5}">
                      <a16:colId xmlns:a16="http://schemas.microsoft.com/office/drawing/2014/main" val="909679999"/>
                    </a:ext>
                  </a:extLst>
                </a:gridCol>
                <a:gridCol w="2676081">
                  <a:extLst>
                    <a:ext uri="{9D8B030D-6E8A-4147-A177-3AD203B41FA5}">
                      <a16:colId xmlns:a16="http://schemas.microsoft.com/office/drawing/2014/main" val="23359156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524008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8756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Controllers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 time, T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Peak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Amplitude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Overshoot,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665459"/>
                  </a:ext>
                </a:extLst>
              </a:tr>
              <a:tr h="99780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Closed loop </a:t>
                      </a:r>
                    </a:p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unity feedback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3.83 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459792"/>
                  </a:ext>
                </a:extLst>
              </a:tr>
              <a:tr h="103025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LQR controller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1.91 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183564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2464F84E-607A-4A97-8D01-23B0DEBAE489}"/>
              </a:ext>
            </a:extLst>
          </p:cNvPr>
          <p:cNvSpPr/>
          <p:nvPr/>
        </p:nvSpPr>
        <p:spPr>
          <a:xfrm>
            <a:off x="285706" y="5670645"/>
            <a:ext cx="788473" cy="422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9A8BF-A543-4317-A0FB-B9B7C0CAC1EC}"/>
              </a:ext>
            </a:extLst>
          </p:cNvPr>
          <p:cNvSpPr txBox="1"/>
          <p:nvPr/>
        </p:nvSpPr>
        <p:spPr>
          <a:xfrm>
            <a:off x="1664236" y="1067322"/>
            <a:ext cx="8863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II.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simulation results.</a:t>
            </a:r>
          </a:p>
        </p:txBody>
      </p:sp>
    </p:spTree>
    <p:extLst>
      <p:ext uri="{BB962C8B-B14F-4D97-AF65-F5344CB8AC3E}">
        <p14:creationId xmlns:p14="http://schemas.microsoft.com/office/powerpoint/2010/main" val="3661398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/>
              <a:t>MATLAB codes: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42B000-ACA9-466A-98D8-50525B84B628}"/>
              </a:ext>
            </a:extLst>
          </p:cNvPr>
          <p:cNvSpPr/>
          <p:nvPr/>
        </p:nvSpPr>
        <p:spPr>
          <a:xfrm>
            <a:off x="5423608" y="5632670"/>
            <a:ext cx="6686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7 Step response.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EF6B1F-0854-49EF-AF80-E33AA9602305}"/>
              </a:ext>
            </a:extLst>
          </p:cNvPr>
          <p:cNvSpPr txBox="1"/>
          <p:nvPr/>
        </p:nvSpPr>
        <p:spPr>
          <a:xfrm>
            <a:off x="285710" y="1296768"/>
            <a:ext cx="581029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% The open-loop transfer function</a:t>
            </a:r>
          </a:p>
          <a:p>
            <a:r>
              <a:rPr lang="en-US" dirty="0"/>
              <a:t>s = </a:t>
            </a:r>
            <a:r>
              <a:rPr lang="en-US" dirty="0" err="1"/>
              <a:t>tf</a:t>
            </a:r>
            <a:r>
              <a:rPr lang="en-US" dirty="0"/>
              <a:t>('s');</a:t>
            </a:r>
          </a:p>
          <a:p>
            <a:r>
              <a:rPr lang="en-US" dirty="0"/>
              <a:t>G = 1/(s^2 + 0.5*s + 1);</a:t>
            </a:r>
            <a:endParaRPr lang="vi-VN" dirty="0"/>
          </a:p>
          <a:p>
            <a:endParaRPr lang="vi-VN" dirty="0"/>
          </a:p>
          <a:p>
            <a:r>
              <a:rPr lang="en-US" dirty="0">
                <a:solidFill>
                  <a:srgbClr val="00B050"/>
                </a:solidFill>
              </a:rPr>
              <a:t>% State-space systems </a:t>
            </a:r>
          </a:p>
          <a:p>
            <a:r>
              <a:rPr lang="en-US" dirty="0"/>
              <a:t>[A,B,C,D] = </a:t>
            </a:r>
            <a:r>
              <a:rPr lang="en-US" dirty="0" err="1"/>
              <a:t>ssdata</a:t>
            </a:r>
            <a:r>
              <a:rPr lang="en-US" dirty="0"/>
              <a:t>(G);</a:t>
            </a:r>
          </a:p>
          <a:p>
            <a:endParaRPr lang="en-US" sz="1900" dirty="0"/>
          </a:p>
          <a:p>
            <a:r>
              <a:rPr lang="en-US" dirty="0"/>
              <a:t>t = 0:0.01:50;</a:t>
            </a:r>
          </a:p>
          <a:p>
            <a:r>
              <a:rPr lang="en-US" dirty="0"/>
              <a:t>step(</a:t>
            </a:r>
            <a:r>
              <a:rPr lang="en-US" dirty="0" err="1"/>
              <a:t>G,t</a:t>
            </a:r>
            <a:r>
              <a:rPr lang="en-US" dirty="0"/>
              <a:t>);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AE56555-C775-4219-9CE7-9DE179EAF190}"/>
                  </a:ext>
                </a:extLst>
              </p:cNvPr>
              <p:cNvSpPr/>
              <p:nvPr/>
            </p:nvSpPr>
            <p:spPr>
              <a:xfrm>
                <a:off x="538818" y="4112592"/>
                <a:ext cx="4835365" cy="1429046"/>
              </a:xfrm>
              <a:prstGeom prst="rect">
                <a:avLst/>
              </a:prstGeom>
              <a:ln w="19050">
                <a:solidFill>
                  <a:srgbClr val="00B050"/>
                </a:solidFill>
                <a:prstDash val="lgDash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Continuous-time transfer function: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+0.5 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+1 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AE56555-C775-4219-9CE7-9DE179EAF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18" y="4112592"/>
                <a:ext cx="4835365" cy="1429046"/>
              </a:xfrm>
              <a:prstGeom prst="rect">
                <a:avLst/>
              </a:prstGeom>
              <a:blipFill>
                <a:blip r:embed="rId3"/>
                <a:stretch>
                  <a:fillRect l="-1129"/>
                </a:stretch>
              </a:blipFill>
              <a:ln w="19050">
                <a:solidFill>
                  <a:srgbClr val="00B050"/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5698EAB-65D3-403C-B145-0AB04A767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290" y="857232"/>
            <a:ext cx="6279000" cy="47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45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/>
              <a:t>MATLAB codes: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055E62-CB7C-482D-89B9-536BA1A22D10}"/>
              </a:ext>
            </a:extLst>
          </p:cNvPr>
          <p:cNvSpPr txBox="1"/>
          <p:nvPr/>
        </p:nvSpPr>
        <p:spPr>
          <a:xfrm>
            <a:off x="285710" y="1216960"/>
            <a:ext cx="58102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% Linear Quadratic Regulator (LQR)</a:t>
            </a:r>
          </a:p>
          <a:p>
            <a:r>
              <a:rPr lang="en-US" dirty="0"/>
              <a:t>Q = cell(1,3); R = [0.1; 0.0001];</a:t>
            </a:r>
          </a:p>
          <a:p>
            <a:r>
              <a:rPr lang="en-US" dirty="0"/>
              <a:t>Q{1} = [0.1 0; 0 0.0001];</a:t>
            </a:r>
          </a:p>
          <a:p>
            <a:r>
              <a:rPr lang="en-US" dirty="0"/>
              <a:t>Q{2} = [0.0001 0; 0 0.1]; </a:t>
            </a:r>
          </a:p>
          <a:p>
            <a:r>
              <a:rPr lang="en-US" dirty="0"/>
              <a:t>Q{3} = [0.1 0; 0 0.1];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K = zeros(6,2);</a:t>
            </a:r>
          </a:p>
          <a:p>
            <a:r>
              <a:rPr lang="en-US" dirty="0"/>
              <a:t>for j = 1:2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= 1:3</a:t>
            </a:r>
          </a:p>
          <a:p>
            <a:r>
              <a:rPr lang="pt-BR" dirty="0"/>
              <a:t>        K(3*(j-1)+i,:) = lqr(A,B,Q{i},R(j));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1:6</a:t>
            </a:r>
          </a:p>
          <a:p>
            <a:r>
              <a:rPr lang="en-US" dirty="0"/>
              <a:t>    </a:t>
            </a:r>
            <a:r>
              <a:rPr lang="en-US" dirty="0" err="1"/>
              <a:t>sys_lqr</a:t>
            </a:r>
            <a:r>
              <a:rPr lang="en-US" dirty="0"/>
              <a:t> = ss(A-B*K(</a:t>
            </a:r>
            <a:r>
              <a:rPr lang="en-US" dirty="0" err="1"/>
              <a:t>i</a:t>
            </a:r>
            <a:r>
              <a:rPr lang="en-US" dirty="0"/>
              <a:t>,:),B,C,0);</a:t>
            </a:r>
          </a:p>
          <a:p>
            <a:r>
              <a:rPr lang="en-US" dirty="0"/>
              <a:t>    t = 0:0.01:50;</a:t>
            </a:r>
          </a:p>
          <a:p>
            <a:r>
              <a:rPr lang="en-US" dirty="0"/>
              <a:t>    step(</a:t>
            </a:r>
            <a:r>
              <a:rPr lang="en-US" dirty="0" err="1"/>
              <a:t>sys_lqr,t</a:t>
            </a:r>
            <a:r>
              <a:rPr lang="en-US" dirty="0"/>
              <a:t>);</a:t>
            </a:r>
          </a:p>
          <a:p>
            <a:r>
              <a:rPr lang="en-US" dirty="0"/>
              <a:t>    hold on;</a:t>
            </a:r>
          </a:p>
          <a:p>
            <a:r>
              <a:rPr lang="en-US" dirty="0"/>
              <a:t>end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42B000-ACA9-466A-98D8-50525B84B628}"/>
              </a:ext>
            </a:extLst>
          </p:cNvPr>
          <p:cNvSpPr/>
          <p:nvPr/>
        </p:nvSpPr>
        <p:spPr>
          <a:xfrm>
            <a:off x="5423608" y="5632670"/>
            <a:ext cx="6686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8 Step response of optimal control using LQR.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1C792-3E50-498B-9215-779894648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290" y="857232"/>
            <a:ext cx="6279000" cy="47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11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An approach to control design of a DC motor based on LQR control design.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Mechanical and electrical parameters of DC motor are used to obtain response for system.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LQR design provides an optimal state feedback control that minimizes the quadratic error and control effort.</a:t>
            </a:r>
          </a:p>
        </p:txBody>
      </p:sp>
    </p:spTree>
    <p:extLst>
      <p:ext uri="{BB962C8B-B14F-4D97-AF65-F5344CB8AC3E}">
        <p14:creationId xmlns:p14="http://schemas.microsoft.com/office/powerpoint/2010/main" val="3846571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812CC5-2A60-41EB-8EFA-625146886A60}"/>
              </a:ext>
            </a:extLst>
          </p:cNvPr>
          <p:cNvSpPr/>
          <p:nvPr/>
        </p:nvSpPr>
        <p:spPr>
          <a:xfrm>
            <a:off x="1084189" y="2865710"/>
            <a:ext cx="10023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GB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 for your attention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250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2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3069B-B696-44D1-AB74-C302F6CC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Introduction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Linear Quadratic Regulator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DC Motor Model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Simulation Results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1455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3069B-B696-44D1-AB74-C302F6CCD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Objective: Control angular speed of a DC motor model using different control strategies    like Closed Loop system and Linear Quadratic Regulator for comparison purpose. </a:t>
            </a:r>
          </a:p>
          <a:p>
            <a:pPr marL="285750"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Controller methods:</a:t>
            </a:r>
          </a:p>
          <a:p>
            <a:pPr marL="914400" lvl="2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PID</a:t>
            </a:r>
          </a:p>
          <a:p>
            <a:pPr marL="914400" lvl="2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Linear Quadratic Regulator</a:t>
            </a:r>
          </a:p>
          <a:p>
            <a:pPr marL="914400" lvl="2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Model Predictive Control</a:t>
            </a:r>
          </a:p>
        </p:txBody>
      </p:sp>
    </p:spTree>
    <p:extLst>
      <p:ext uri="{BB962C8B-B14F-4D97-AF65-F5344CB8AC3E}">
        <p14:creationId xmlns:p14="http://schemas.microsoft.com/office/powerpoint/2010/main" val="141520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Quadratic Regulator (LQR)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LQR problem considers the state-space system and given by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sz="2400" b="0" dirty="0"/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𝑅𝑢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2400" dirty="0"/>
                  <a:t>are symmetric, positive definite matrix.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are weighting factors.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3C1EAE4-AED8-4606-BEBA-DC525DF30BC9}"/>
              </a:ext>
            </a:extLst>
          </p:cNvPr>
          <p:cNvSpPr txBox="1"/>
          <p:nvPr/>
        </p:nvSpPr>
        <p:spPr>
          <a:xfrm>
            <a:off x="9237843" y="1711769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94673-50E6-40F6-9555-D7DF755BC17F}"/>
              </a:ext>
            </a:extLst>
          </p:cNvPr>
          <p:cNvSpPr txBox="1"/>
          <p:nvPr/>
        </p:nvSpPr>
        <p:spPr>
          <a:xfrm>
            <a:off x="9237843" y="2781749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427528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Quadratic Regulator (LQR)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sz="2200" dirty="0"/>
                  <a:t>Solve via maximum principle: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𝑅𝑢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</m:oMath>
                  </m:oMathPara>
                </a14:m>
                <a:endParaRPr lang="en-US" sz="2200" b="0" dirty="0"/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sz="2200" b="0" dirty="0"/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𝑄𝑥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200" dirty="0"/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0=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𝑅𝑢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/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sz="2200" dirty="0"/>
                  <a:t>Assume,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/>
                  <a:t>. Then,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acc>
                        <m:accPr>
                          <m:chr m:val="̇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𝑃𝐴𝑥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𝑃𝐵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𝑃𝑥</m:t>
                      </m:r>
                    </m:oMath>
                  </m:oMathPara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𝑃𝐴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𝑃𝐵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B2E1FB7-CA4F-4C4B-B18D-66108E1D7075}"/>
              </a:ext>
            </a:extLst>
          </p:cNvPr>
          <p:cNvSpPr txBox="1"/>
          <p:nvPr/>
        </p:nvSpPr>
        <p:spPr>
          <a:xfrm>
            <a:off x="9237843" y="1468488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213B51-B3EC-432F-9342-FA6DF4FED7C5}"/>
              </a:ext>
            </a:extLst>
          </p:cNvPr>
          <p:cNvSpPr txBox="1"/>
          <p:nvPr/>
        </p:nvSpPr>
        <p:spPr>
          <a:xfrm>
            <a:off x="9237843" y="6023715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65B9E-6F2B-4927-97CD-217B25F2D906}"/>
              </a:ext>
            </a:extLst>
          </p:cNvPr>
          <p:cNvSpPr txBox="1"/>
          <p:nvPr/>
        </p:nvSpPr>
        <p:spPr>
          <a:xfrm>
            <a:off x="5815770" y="2248664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CCB453-FF47-4710-8FAB-BBF2432EE23C}"/>
              </a:ext>
            </a:extLst>
          </p:cNvPr>
          <p:cNvSpPr txBox="1"/>
          <p:nvPr/>
        </p:nvSpPr>
        <p:spPr>
          <a:xfrm>
            <a:off x="5815770" y="3069302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A2D40-ADDB-4D15-B72F-6F422D3F4D60}"/>
              </a:ext>
            </a:extLst>
          </p:cNvPr>
          <p:cNvSpPr txBox="1"/>
          <p:nvPr/>
        </p:nvSpPr>
        <p:spPr>
          <a:xfrm>
            <a:off x="5815770" y="3820276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517E13-9515-45C1-B487-5F6D189B01B5}"/>
              </a:ext>
            </a:extLst>
          </p:cNvPr>
          <p:cNvSpPr txBox="1"/>
          <p:nvPr/>
        </p:nvSpPr>
        <p:spPr>
          <a:xfrm>
            <a:off x="9237843" y="4935301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266599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Quadratic Regulator (LQR)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The optimal control minimizing </a:t>
                </a:r>
                <a:r>
                  <a:rPr lang="en-US" sz="2400" i="1" dirty="0"/>
                  <a:t>J</a:t>
                </a:r>
                <a:r>
                  <a:rPr lang="en-US" sz="2400" dirty="0"/>
                  <a:t> is given by linear state feedback law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with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b="0" dirty="0"/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is determined from the solution of equation: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𝑃𝐵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D106CCF-66DF-4CD8-A9B1-64AF9CB47372}"/>
              </a:ext>
            </a:extLst>
          </p:cNvPr>
          <p:cNvSpPr/>
          <p:nvPr/>
        </p:nvSpPr>
        <p:spPr>
          <a:xfrm>
            <a:off x="3800213" y="3210065"/>
            <a:ext cx="4555221" cy="704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0A88D-D213-48A9-9BC4-A36208469A0C}"/>
              </a:ext>
            </a:extLst>
          </p:cNvPr>
          <p:cNvSpPr txBox="1"/>
          <p:nvPr/>
        </p:nvSpPr>
        <p:spPr>
          <a:xfrm>
            <a:off x="6418767" y="4091869"/>
            <a:ext cx="34000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Algebraic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Riccati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equation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EC992E3-1E45-4B77-8344-586CDE1345DF}"/>
              </a:ext>
            </a:extLst>
          </p:cNvPr>
          <p:cNvCxnSpPr>
            <a:cxnSpLocks/>
            <a:stCxn id="4" idx="1"/>
            <a:endCxn id="3" idx="2"/>
          </p:cNvCxnSpPr>
          <p:nvPr/>
        </p:nvCxnSpPr>
        <p:spPr>
          <a:xfrm rot="10800000">
            <a:off x="6077825" y="3914353"/>
            <a:ext cx="340943" cy="3929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BC950C8-4494-4787-BF11-ECAFCC72F4AA}"/>
              </a:ext>
            </a:extLst>
          </p:cNvPr>
          <p:cNvSpPr/>
          <p:nvPr/>
        </p:nvSpPr>
        <p:spPr>
          <a:xfrm>
            <a:off x="6579129" y="1704582"/>
            <a:ext cx="1910529" cy="6581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E9AA9-0B1C-48E4-803A-1D64E5B1DF12}"/>
              </a:ext>
            </a:extLst>
          </p:cNvPr>
          <p:cNvSpPr txBox="1"/>
          <p:nvPr/>
        </p:nvSpPr>
        <p:spPr>
          <a:xfrm>
            <a:off x="9194928" y="1818204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AD862-5529-4CB4-9CE7-BB8E661B7B13}"/>
              </a:ext>
            </a:extLst>
          </p:cNvPr>
          <p:cNvSpPr txBox="1"/>
          <p:nvPr/>
        </p:nvSpPr>
        <p:spPr>
          <a:xfrm>
            <a:off x="9131506" y="3346764"/>
            <a:ext cx="6873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178035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Motor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The electric equivalent circuit of a DC motor armature is based on the fact that armature winding  has a resistance </a:t>
            </a:r>
            <a:r>
              <a:rPr lang="en-US" sz="2200" b="1" dirty="0"/>
              <a:t>R</a:t>
            </a:r>
            <a:r>
              <a:rPr lang="en-US" sz="2200" dirty="0"/>
              <a:t>, a self-inductance </a:t>
            </a:r>
            <a:r>
              <a:rPr lang="en-US" sz="2200" b="1" dirty="0"/>
              <a:t>L</a:t>
            </a:r>
            <a:r>
              <a:rPr lang="en-US" sz="2200" dirty="0"/>
              <a:t>, and the back emf (back electromotive force) </a:t>
            </a:r>
            <a:r>
              <a:rPr lang="en-US" sz="2200" b="1" dirty="0"/>
              <a:t>e</a:t>
            </a:r>
            <a:r>
              <a:rPr lang="en-US" sz="22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AE032-A01B-46CD-A274-DAF29BBE61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77" t="39593" r="9155" b="25978"/>
          <a:stretch/>
        </p:blipFill>
        <p:spPr>
          <a:xfrm>
            <a:off x="6785656" y="1814514"/>
            <a:ext cx="5120634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96ACF0-B403-4018-BA8B-E619811048C7}"/>
                  </a:ext>
                </a:extLst>
              </p:cNvPr>
              <p:cNvSpPr txBox="1"/>
              <p:nvPr/>
            </p:nvSpPr>
            <p:spPr>
              <a:xfrm>
                <a:off x="285708" y="2019650"/>
                <a:ext cx="6593264" cy="3547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motor torque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related to armature current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by a torque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back emf,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𝒆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to relative to angular velocity of the shaft by a constant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96ACF0-B403-4018-BA8B-E61981104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08" y="2019650"/>
                <a:ext cx="6593264" cy="3547702"/>
              </a:xfrm>
              <a:prstGeom prst="rect">
                <a:avLst/>
              </a:prstGeom>
              <a:blipFill>
                <a:blip r:embed="rId4"/>
                <a:stretch>
                  <a:fillRect l="-1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C176C29-4098-4ACF-BF80-E2992A44ED9A}"/>
              </a:ext>
            </a:extLst>
          </p:cNvPr>
          <p:cNvSpPr txBox="1"/>
          <p:nvPr/>
        </p:nvSpPr>
        <p:spPr>
          <a:xfrm>
            <a:off x="5815769" y="3213556"/>
            <a:ext cx="660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81E3A-7CFF-4893-910E-AAA8CD540989}"/>
              </a:ext>
            </a:extLst>
          </p:cNvPr>
          <p:cNvSpPr txBox="1"/>
          <p:nvPr/>
        </p:nvSpPr>
        <p:spPr>
          <a:xfrm>
            <a:off x="5815770" y="4934823"/>
            <a:ext cx="660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81436-D786-4BA9-A1CB-7B3210506439}"/>
              </a:ext>
            </a:extLst>
          </p:cNvPr>
          <p:cNvSpPr/>
          <p:nvPr/>
        </p:nvSpPr>
        <p:spPr>
          <a:xfrm>
            <a:off x="7959351" y="5319678"/>
            <a:ext cx="27677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 DC motor model.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00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Motor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sz="2200" dirty="0"/>
                  <a:t>Apply the Newton’s law and </a:t>
                </a:r>
                <a:r>
                  <a:rPr lang="en-US" sz="2200" dirty="0" err="1"/>
                  <a:t>Kirchoff’s</a:t>
                </a:r>
                <a:r>
                  <a:rPr lang="en-US" sz="2200" dirty="0"/>
                  <a:t> law, we can write the following equations: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𝐽</m:t>
                      </m:r>
                      <m:acc>
                        <m:accPr>
                          <m:chr m:val="̈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200" dirty="0"/>
              </a:p>
              <a:p>
                <a:pPr algn="just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sz="2200" dirty="0"/>
                  <a:t>According to equations above, the state space model will be:</a:t>
                </a: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200" dirty="0"/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F92E0C4-7139-4164-9990-0954D1E04216}"/>
              </a:ext>
            </a:extLst>
          </p:cNvPr>
          <p:cNvSpPr txBox="1"/>
          <p:nvPr/>
        </p:nvSpPr>
        <p:spPr>
          <a:xfrm>
            <a:off x="9237842" y="1455018"/>
            <a:ext cx="6543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62944-8203-4F6D-9BE3-F06BC8161BAE}"/>
              </a:ext>
            </a:extLst>
          </p:cNvPr>
          <p:cNvSpPr txBox="1"/>
          <p:nvPr/>
        </p:nvSpPr>
        <p:spPr>
          <a:xfrm>
            <a:off x="9237842" y="2266383"/>
            <a:ext cx="7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D0F59-C8A4-4D1F-B1A2-FA72A3A5413E}"/>
              </a:ext>
            </a:extLst>
          </p:cNvPr>
          <p:cNvSpPr txBox="1"/>
          <p:nvPr/>
        </p:nvSpPr>
        <p:spPr>
          <a:xfrm>
            <a:off x="9237843" y="3643019"/>
            <a:ext cx="654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1D28A-1721-499B-B153-C914EAD02375}"/>
              </a:ext>
            </a:extLst>
          </p:cNvPr>
          <p:cNvSpPr txBox="1"/>
          <p:nvPr/>
        </p:nvSpPr>
        <p:spPr>
          <a:xfrm>
            <a:off x="9237841" y="5249498"/>
            <a:ext cx="6543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(16)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9B584938-10E6-4D32-9FA4-AF87E31F0C34}"/>
              </a:ext>
            </a:extLst>
          </p:cNvPr>
          <p:cNvSpPr/>
          <p:nvPr/>
        </p:nvSpPr>
        <p:spPr>
          <a:xfrm rot="16200000">
            <a:off x="5895194" y="4169752"/>
            <a:ext cx="180160" cy="993639"/>
          </a:xfrm>
          <a:prstGeom prst="leftBrace">
            <a:avLst>
              <a:gd name="adj1" fmla="val 8333"/>
              <a:gd name="adj2" fmla="val 5423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0D310-CE45-4345-BCA9-94060C2509DB}"/>
              </a:ext>
            </a:extLst>
          </p:cNvPr>
          <p:cNvSpPr txBox="1"/>
          <p:nvPr/>
        </p:nvSpPr>
        <p:spPr>
          <a:xfrm>
            <a:off x="5890260" y="4707426"/>
            <a:ext cx="41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3084036-28D5-45AB-BF95-F3FE1BCD2E25}"/>
              </a:ext>
            </a:extLst>
          </p:cNvPr>
          <p:cNvSpPr/>
          <p:nvPr/>
        </p:nvSpPr>
        <p:spPr>
          <a:xfrm rot="16200000">
            <a:off x="7571458" y="4491602"/>
            <a:ext cx="180162" cy="349937"/>
          </a:xfrm>
          <a:prstGeom prst="leftBrace">
            <a:avLst>
              <a:gd name="adj1" fmla="val 8333"/>
              <a:gd name="adj2" fmla="val 5423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975A99-E9C2-4C9D-BAA5-BAD9B054692E}"/>
              </a:ext>
            </a:extLst>
          </p:cNvPr>
          <p:cNvSpPr txBox="1"/>
          <p:nvPr/>
        </p:nvSpPr>
        <p:spPr>
          <a:xfrm>
            <a:off x="7515204" y="4707426"/>
            <a:ext cx="41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417A962-D0D2-455A-8E28-19B4161938C5}"/>
              </a:ext>
            </a:extLst>
          </p:cNvPr>
          <p:cNvSpPr/>
          <p:nvPr/>
        </p:nvSpPr>
        <p:spPr>
          <a:xfrm rot="16200000">
            <a:off x="6069091" y="5437606"/>
            <a:ext cx="180161" cy="537823"/>
          </a:xfrm>
          <a:prstGeom prst="leftBrace">
            <a:avLst>
              <a:gd name="adj1" fmla="val 8333"/>
              <a:gd name="adj2" fmla="val 5423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D14218-3D26-4872-8250-7494A7488520}"/>
              </a:ext>
            </a:extLst>
          </p:cNvPr>
          <p:cNvSpPr txBox="1"/>
          <p:nvPr/>
        </p:nvSpPr>
        <p:spPr>
          <a:xfrm>
            <a:off x="6016602" y="5747373"/>
            <a:ext cx="41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4196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Motor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v"/>
                </a:pPr>
                <a:r>
                  <a:rPr lang="en-US" sz="2200" dirty="0"/>
                  <a:t>Apply the Laplace transform, the modeling equations can be expressed as follows: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𝐽𝑠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200" b="0" dirty="0"/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m:rPr>
                          <m:sty m:val="p"/>
                        </m:rPr>
                        <a:rPr lang="el-G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v"/>
                </a:pPr>
                <a:r>
                  <a:rPr lang="en-US" sz="2200" dirty="0"/>
                  <a:t>According to equations above, the open-loop transfer function of the motor is obtained by: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2D70B3A-3E2D-4F39-9F04-A14AE54A6815}"/>
              </a:ext>
            </a:extLst>
          </p:cNvPr>
          <p:cNvSpPr txBox="1"/>
          <p:nvPr/>
        </p:nvSpPr>
        <p:spPr>
          <a:xfrm>
            <a:off x="9237843" y="1583808"/>
            <a:ext cx="653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1FB52-BDF6-4C08-82BC-5D755E19A941}"/>
              </a:ext>
            </a:extLst>
          </p:cNvPr>
          <p:cNvSpPr txBox="1"/>
          <p:nvPr/>
        </p:nvSpPr>
        <p:spPr>
          <a:xfrm>
            <a:off x="9237843" y="2284626"/>
            <a:ext cx="653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BE065-1291-4672-AA52-ABDD6836CAB7}"/>
              </a:ext>
            </a:extLst>
          </p:cNvPr>
          <p:cNvSpPr txBox="1"/>
          <p:nvPr/>
        </p:nvSpPr>
        <p:spPr>
          <a:xfrm>
            <a:off x="9237843" y="4133828"/>
            <a:ext cx="653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(19)</a:t>
            </a:r>
          </a:p>
        </p:txBody>
      </p:sp>
    </p:spTree>
    <p:extLst>
      <p:ext uri="{BB962C8B-B14F-4D97-AF65-F5344CB8AC3E}">
        <p14:creationId xmlns:p14="http://schemas.microsoft.com/office/powerpoint/2010/main" val="27544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12597</TotalTime>
  <Words>1428</Words>
  <Application>Microsoft Office PowerPoint</Application>
  <PresentationFormat>Widescreen</PresentationFormat>
  <Paragraphs>282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맑은 고딕</vt:lpstr>
      <vt:lpstr>Arial</vt:lpstr>
      <vt:lpstr>Calibri</vt:lpstr>
      <vt:lpstr>Cambria Math</vt:lpstr>
      <vt:lpstr>Courier New</vt:lpstr>
      <vt:lpstr>Tahoma</vt:lpstr>
      <vt:lpstr>Times New Roman</vt:lpstr>
      <vt:lpstr>Wingdings</vt:lpstr>
      <vt:lpstr>Office 테마</vt:lpstr>
      <vt:lpstr>Optimal Control of DC Motor using Linear Quadratic Regulator</vt:lpstr>
      <vt:lpstr>Outline</vt:lpstr>
      <vt:lpstr>Introduction</vt:lpstr>
      <vt:lpstr>Linear Quadratic Regulator (LQR)</vt:lpstr>
      <vt:lpstr>Linear Quadratic Regulator (LQR)</vt:lpstr>
      <vt:lpstr>Linear Quadratic Regulator (LQR)</vt:lpstr>
      <vt:lpstr>DC Motor Model</vt:lpstr>
      <vt:lpstr>DC Motor Model</vt:lpstr>
      <vt:lpstr>DC Motor Model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Stance-Phase Detection for ZUPT-Aided Foot-Mounted Pedestrian Navigation System</dc:title>
  <dc:creator>Joseph Pham</dc:creator>
  <cp:lastModifiedBy>Thanh Tuan Pham</cp:lastModifiedBy>
  <cp:revision>1103</cp:revision>
  <dcterms:created xsi:type="dcterms:W3CDTF">2017-04-30T11:37:21Z</dcterms:created>
  <dcterms:modified xsi:type="dcterms:W3CDTF">2019-06-17T01:21:02Z</dcterms:modified>
</cp:coreProperties>
</file>