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  <p:sldMasterId id="2147483666" r:id="rId2"/>
  </p:sldMasterIdLst>
  <p:notesMasterIdLst>
    <p:notesMasterId r:id="rId19"/>
  </p:notesMasterIdLst>
  <p:sldIdLst>
    <p:sldId id="496" r:id="rId3"/>
    <p:sldId id="497" r:id="rId4"/>
    <p:sldId id="498" r:id="rId5"/>
    <p:sldId id="499" r:id="rId6"/>
    <p:sldId id="513" r:id="rId7"/>
    <p:sldId id="514" r:id="rId8"/>
    <p:sldId id="515" r:id="rId9"/>
    <p:sldId id="516" r:id="rId10"/>
    <p:sldId id="505" r:id="rId11"/>
    <p:sldId id="506" r:id="rId12"/>
    <p:sldId id="507" r:id="rId13"/>
    <p:sldId id="508" r:id="rId14"/>
    <p:sldId id="509" r:id="rId15"/>
    <p:sldId id="510" r:id="rId16"/>
    <p:sldId id="511" r:id="rId17"/>
    <p:sldId id="512" r:id="rId1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31" autoAdjust="0"/>
  </p:normalViewPr>
  <p:slideViewPr>
    <p:cSldViewPr>
      <p:cViewPr varScale="1">
        <p:scale>
          <a:sx n="95" d="100"/>
          <a:sy n="95" d="100"/>
        </p:scale>
        <p:origin x="18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84E5-358B-45FF-92E7-5A18DBA78FF7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2E970-62A4-4A6F-A094-DBABC7DFC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71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49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3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3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7196D-115A-4C7A-8694-BACCD93D44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83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83319-6342-420F-9508-2CFFC5E487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3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A610E-1F95-4610-B9E3-61AE0F7EAD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063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19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47433-AE07-496D-B5BC-617CA22F69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874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572000"/>
            <a:ext cx="480060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19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7196D-115A-4C7A-8694-BACCD93D44B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571999"/>
            <a:ext cx="3175367" cy="1981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19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19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16083C-4884-467E-8D69-935B6ABB953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19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F6799-CD89-4287-BDF7-612361CA039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19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6C798-32FF-425B-A5DB-A6169486D20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42959-C432-4CF8-BEF0-72DBC9196D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461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19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95C30-AB03-41B4-B8E9-945D52FD741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19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28143-CC0A-40B1-A1A8-EBB8F354DBE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D75D86-4BCD-4859-88D0-20805036238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19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83319-6342-420F-9508-2CFFC5E4876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19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A610E-1F95-4610-B9E3-61AE0F7EAD2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6083C-4884-467E-8D69-935B6ABB95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846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19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F6799-CD89-4287-BDF7-612361CA03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66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19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6C798-32FF-425B-A5DB-A6169486D2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64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19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95C30-AB03-41B4-B8E9-945D52FD74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86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19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0D134-C9E9-4641-8972-6019D77C64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47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19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28143-CC0A-40B1-A1A8-EBB8F354DB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86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19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75D86-4BCD-4859-88D0-2080503623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408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 Lecture 19</a:t>
            </a:r>
            <a:endParaRPr lang="en-US" altLang="zh-CN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52000">
              <a:schemeClr val="bg1">
                <a:shade val="100000"/>
                <a:satMod val="115000"/>
              </a:schemeClr>
            </a:gs>
            <a:gs pos="100000">
              <a:schemeClr val="bg2">
                <a:lumMod val="40000"/>
                <a:lumOff val="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  <a:latin typeface="Segoe UI Light" pitchFamily="34" charset="0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 Lecture 19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Segoe UI Light" pitchFamily="34" charset="0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9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/>
          <a:lstStyle/>
          <a:p>
            <a:r>
              <a:rPr lang="en-US" sz="4400" dirty="0" smtClean="0"/>
              <a:t>Lecture 19: Root Locus Continued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0" indent="-514350">
              <a:buFont typeface="+mj-lt"/>
              <a:buAutoNum type="arabicPeriod"/>
            </a:pPr>
            <a:endParaRPr lang="en-US" dirty="0" smtClean="0"/>
          </a:p>
          <a:p>
            <a:pPr marL="857250" indent="-514350">
              <a:buFont typeface="+mj-lt"/>
              <a:buAutoNum type="arabicPeriod"/>
            </a:pPr>
            <a:r>
              <a:rPr lang="en-US" sz="3200" dirty="0" smtClean="0"/>
              <a:t>Angle and magnitude condition review</a:t>
            </a:r>
          </a:p>
          <a:p>
            <a:pPr marL="857250" indent="-514350">
              <a:buFont typeface="+mj-lt"/>
              <a:buAutoNum type="arabicPeriod"/>
            </a:pPr>
            <a:endParaRPr lang="en-US" sz="3200" dirty="0" smtClean="0"/>
          </a:p>
          <a:p>
            <a:pPr marL="857250" indent="-514350">
              <a:buFont typeface="+mj-lt"/>
              <a:buAutoNum type="arabicPeriod"/>
            </a:pPr>
            <a:r>
              <a:rPr lang="en-US" sz="3200" dirty="0" smtClean="0"/>
              <a:t>Detailed root locus examples</a:t>
            </a:r>
          </a:p>
          <a:p>
            <a:pPr marL="857250" indent="-514350">
              <a:buFont typeface="+mj-lt"/>
              <a:buAutoNum type="arabicPeriod"/>
            </a:pPr>
            <a:endParaRPr lang="en-US" dirty="0" smtClean="0"/>
          </a:p>
          <a:p>
            <a:pPr marL="857250" indent="-514350">
              <a:buFont typeface="+mj-lt"/>
              <a:buAutoNum type="arabicPeriod"/>
            </a:pPr>
            <a:endParaRPr lang="en-US" sz="1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1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7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Step 5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686800" cy="4800600"/>
          </a:xfrm>
        </p:spPr>
        <p:txBody>
          <a:bodyPr/>
          <a:lstStyle/>
          <a:p>
            <a:pPr algn="ctr">
              <a:buNone/>
            </a:pPr>
            <a:r>
              <a:rPr lang="en-US" sz="2800" dirty="0" smtClean="0"/>
              <a:t>Determine angles of departure/arrival</a:t>
            </a:r>
          </a:p>
          <a:p>
            <a:pPr algn="ctr">
              <a:buNone/>
            </a:pPr>
            <a:endParaRPr lang="en-US" sz="900" dirty="0" smtClean="0"/>
          </a:p>
          <a:p>
            <a:pPr algn="ctr">
              <a:buNone/>
            </a:pPr>
            <a:r>
              <a:rPr lang="en-US" sz="2800" dirty="0" smtClean="0"/>
              <a:t>use angle condition to test points around poles (departure) and around zeros (arrival)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780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Step 6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991600" cy="4525963"/>
          </a:xfrm>
        </p:spPr>
        <p:txBody>
          <a:bodyPr/>
          <a:lstStyle/>
          <a:p>
            <a:pPr algn="ctr">
              <a:buNone/>
            </a:pPr>
            <a:r>
              <a:rPr lang="en-US" sz="2800" dirty="0" smtClean="0"/>
              <a:t>Find imaginary axis crossings </a:t>
            </a:r>
          </a:p>
          <a:p>
            <a:pPr algn="ctr">
              <a:buNone/>
            </a:pPr>
            <a:endParaRPr lang="en-US" sz="900" dirty="0" smtClean="0"/>
          </a:p>
          <a:p>
            <a:pPr algn="ctr">
              <a:buNone/>
            </a:pPr>
            <a:r>
              <a:rPr lang="en-US" sz="2800" dirty="0" smtClean="0"/>
              <a:t>points on </a:t>
            </a:r>
            <a:r>
              <a:rPr lang="en-US" sz="2800" dirty="0" err="1" smtClean="0"/>
              <a:t>imag</a:t>
            </a:r>
            <a:r>
              <a:rPr lang="en-US" sz="2800" dirty="0" smtClean="0"/>
              <a:t> axis have zero real part,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 = j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800" dirty="0" smtClean="0"/>
              <a:t>sub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 = j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/>
              <a:t>into                   and solve for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800" dirty="0" smtClean="0"/>
              <a:t> and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smtClean="0"/>
              <a:t>  </a:t>
            </a:r>
            <a:endParaRPr lang="en-US" sz="2800" dirty="0"/>
          </a:p>
        </p:txBody>
      </p:sp>
      <p:graphicFrame>
        <p:nvGraphicFramePr>
          <p:cNvPr id="897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084770"/>
              </p:ext>
            </p:extLst>
          </p:nvPr>
        </p:nvGraphicFramePr>
        <p:xfrm>
          <a:off x="3146425" y="2743200"/>
          <a:ext cx="16954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78" name="Equation" r:id="rId3" imgW="774360" imgH="419040" progId="Equation.DSMT4">
                  <p:embed/>
                </p:oleObj>
              </mc:Choice>
              <mc:Fallback>
                <p:oleObj name="Equation" r:id="rId3" imgW="7743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425" y="2743200"/>
                        <a:ext cx="16954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517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Step 6 (continued)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0" y="1600200"/>
            <a:ext cx="8839200" cy="50292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2800" dirty="0" smtClean="0"/>
              <a:t>Can use this approach to find gains to achieve other closed-loop pole locations (substitute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 = -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± j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568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Detailed Example #2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686800" cy="4800600"/>
          </a:xfrm>
        </p:spPr>
        <p:txBody>
          <a:bodyPr/>
          <a:lstStyle/>
          <a:p>
            <a:r>
              <a:rPr lang="en-US" sz="2400" dirty="0" smtClean="0"/>
              <a:t>Plot the Root Locus for the system with open-loop transfer 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900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899009"/>
              </p:ext>
            </p:extLst>
          </p:nvPr>
        </p:nvGraphicFramePr>
        <p:xfrm>
          <a:off x="1752600" y="2057400"/>
          <a:ext cx="27527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02" name="Equation" r:id="rId3" imgW="1257120" imgH="419040" progId="Equation.DSMT4">
                  <p:embed/>
                </p:oleObj>
              </mc:Choice>
              <mc:Fallback>
                <p:oleObj name="Equation" r:id="rId3" imgW="12571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057400"/>
                        <a:ext cx="27527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603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915400" cy="1143000"/>
          </a:xfrm>
        </p:spPr>
        <p:txBody>
          <a:bodyPr/>
          <a:lstStyle/>
          <a:p>
            <a:r>
              <a:rPr lang="en-US" u="sng" dirty="0" smtClean="0"/>
              <a:t>Detailed Example #2 (continued)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65214" y="1752600"/>
            <a:ext cx="0" cy="4800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09600" y="3886200"/>
            <a:ext cx="7543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05520" y="3886201"/>
            <a:ext cx="447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Re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51429" y="1752600"/>
            <a:ext cx="453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latin typeface="+mn-lt"/>
              </a:rPr>
              <a:t>Im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5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067800" cy="1143000"/>
          </a:xfrm>
        </p:spPr>
        <p:txBody>
          <a:bodyPr/>
          <a:lstStyle/>
          <a:p>
            <a:r>
              <a:rPr lang="en-US" u="sng" dirty="0" smtClean="0"/>
              <a:t>Detailed Example #2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4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991600" cy="1143000"/>
          </a:xfrm>
        </p:spPr>
        <p:txBody>
          <a:bodyPr/>
          <a:lstStyle/>
          <a:p>
            <a:r>
              <a:rPr lang="en-US" u="sng" dirty="0" smtClean="0"/>
              <a:t>Detailed Example #2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Locus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root locus is a plot of how the closed-loop poles move for different values of a parameter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r>
              <a:rPr lang="en-US" sz="2400" dirty="0" smtClean="0">
                <a:cs typeface="Times New Roman" pitchFamily="18" charset="0"/>
              </a:rPr>
              <a:t>The root locus can be drawn based on the open-loop transfer function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2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916965"/>
              </p:ext>
            </p:extLst>
          </p:nvPr>
        </p:nvGraphicFramePr>
        <p:xfrm>
          <a:off x="5511800" y="3276600"/>
          <a:ext cx="26416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62" name="Equation" r:id="rId3" imgW="1206360" imgH="203040" progId="Equation.DSMT4">
                  <p:embed/>
                </p:oleObj>
              </mc:Choice>
              <mc:Fallback>
                <p:oleObj name="Equation" r:id="rId3" imgW="1206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3276600"/>
                        <a:ext cx="26416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060928"/>
              </p:ext>
            </p:extLst>
          </p:nvPr>
        </p:nvGraphicFramePr>
        <p:xfrm>
          <a:off x="5127625" y="3886200"/>
          <a:ext cx="3086100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63" name="Equation" r:id="rId5" imgW="1409400" imgH="419040" progId="Equation.DSMT4">
                  <p:embed/>
                </p:oleObj>
              </mc:Choice>
              <mc:Fallback>
                <p:oleObj name="Equation" r:id="rId5" imgW="14094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25" y="3886200"/>
                        <a:ext cx="3086100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48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999194"/>
              </p:ext>
            </p:extLst>
          </p:nvPr>
        </p:nvGraphicFramePr>
        <p:xfrm>
          <a:off x="1981200" y="5334000"/>
          <a:ext cx="4727575" cy="138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64" name="Equation" r:id="rId7" imgW="2158920" imgH="634680" progId="Equation.DSMT4">
                  <p:embed/>
                </p:oleObj>
              </mc:Choice>
              <mc:Fallback>
                <p:oleObj name="Equation" r:id="rId7" imgW="215892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334000"/>
                        <a:ext cx="4727575" cy="138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2" t="5352" r="8689" b="31446"/>
          <a:stretch/>
        </p:blipFill>
        <p:spPr>
          <a:xfrm>
            <a:off x="533400" y="2819401"/>
            <a:ext cx="4358092" cy="251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5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dirty="0" smtClean="0"/>
              <a:t>Root Locus Review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4294967295"/>
          </p:nvPr>
        </p:nvSpPr>
        <p:spPr>
          <a:xfrm>
            <a:off x="0" y="2636838"/>
            <a:ext cx="4040188" cy="639762"/>
          </a:xfrm>
        </p:spPr>
        <p:txBody>
          <a:bodyPr/>
          <a:lstStyle/>
          <a:p>
            <a:r>
              <a:rPr lang="en-US" dirty="0" smtClean="0"/>
              <a:t>Angle Condition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294967295"/>
          </p:nvPr>
        </p:nvSpPr>
        <p:spPr>
          <a:xfrm>
            <a:off x="5102225" y="2636838"/>
            <a:ext cx="4041775" cy="639762"/>
          </a:xfrm>
        </p:spPr>
        <p:txBody>
          <a:bodyPr/>
          <a:lstStyle/>
          <a:p>
            <a:r>
              <a:rPr lang="en-US" dirty="0" smtClean="0"/>
              <a:t>Magnitude Condition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294967295"/>
          </p:nvPr>
        </p:nvSpPr>
        <p:spPr>
          <a:xfrm>
            <a:off x="4953000" y="2971800"/>
            <a:ext cx="4041775" cy="3429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Which implies that:</a:t>
            </a:r>
          </a:p>
          <a:p>
            <a:endParaRPr lang="en-US" sz="1100" dirty="0" smtClean="0"/>
          </a:p>
          <a:p>
            <a:pPr indent="0" algn="ctr">
              <a:buNone/>
            </a:pPr>
            <a:r>
              <a:rPr lang="en-US" dirty="0" smtClean="0"/>
              <a:t>branches of the root locus start at open-loop poles and end at open-loop zeros</a:t>
            </a:r>
          </a:p>
          <a:p>
            <a:endParaRPr lang="en-US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4294967295"/>
          </p:nvPr>
        </p:nvSpPr>
        <p:spPr>
          <a:xfrm>
            <a:off x="0" y="2971800"/>
            <a:ext cx="4041775" cy="31543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Which translates to:</a:t>
            </a:r>
            <a:endParaRPr lang="en-US" dirty="0"/>
          </a:p>
        </p:txBody>
      </p:sp>
      <p:graphicFrame>
        <p:nvGraphicFramePr>
          <p:cNvPr id="8437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875602"/>
              </p:ext>
            </p:extLst>
          </p:nvPr>
        </p:nvGraphicFramePr>
        <p:xfrm>
          <a:off x="673100" y="3124200"/>
          <a:ext cx="33655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402" name="Equation" r:id="rId3" imgW="1536480" imgH="419040" progId="Equation.DSMT4">
                  <p:embed/>
                </p:oleObj>
              </mc:Choice>
              <mc:Fallback>
                <p:oleObj name="Equation" r:id="rId3" imgW="15364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3124200"/>
                        <a:ext cx="33655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37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235472"/>
              </p:ext>
            </p:extLst>
          </p:nvPr>
        </p:nvGraphicFramePr>
        <p:xfrm>
          <a:off x="5943600" y="3194050"/>
          <a:ext cx="15843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403" name="Equation" r:id="rId5" imgW="723600" imgH="457200" progId="Equation.DSMT4">
                  <p:embed/>
                </p:oleObj>
              </mc:Choice>
              <mc:Fallback>
                <p:oleObj name="Equation" r:id="rId5" imgW="723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194050"/>
                        <a:ext cx="1584325" cy="99695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bg1">
                            <a:lumMod val="10000"/>
                          </a:schemeClr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438400" y="1578114"/>
            <a:ext cx="6126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Therefore, any point </a:t>
            </a:r>
            <a:r>
              <a:rPr lang="en-US" sz="2000" i="1" dirty="0" smtClean="0">
                <a:cs typeface="Times New Roman" pitchFamily="18" charset="0"/>
              </a:rPr>
              <a:t>s</a:t>
            </a:r>
            <a:r>
              <a:rPr lang="en-US" sz="2000" dirty="0" smtClean="0">
                <a:latin typeface="+mn-lt"/>
              </a:rPr>
              <a:t> on the root locus must satisfy </a:t>
            </a:r>
          </a:p>
          <a:p>
            <a:pPr algn="ctr"/>
            <a:r>
              <a:rPr lang="en-US" sz="2000" dirty="0" smtClean="0">
                <a:latin typeface="+mn-lt"/>
              </a:rPr>
              <a:t>the following two relations for some value of </a:t>
            </a:r>
            <a:r>
              <a:rPr lang="en-US" sz="2000" i="1" dirty="0" smtClean="0">
                <a:cs typeface="Times New Roman" pitchFamily="18" charset="0"/>
              </a:rPr>
              <a:t>K</a:t>
            </a:r>
            <a:endParaRPr lang="en-US" sz="2000" i="1" dirty="0">
              <a:cs typeface="Times New Roman" pitchFamily="18" charset="0"/>
            </a:endParaRPr>
          </a:p>
        </p:txBody>
      </p:sp>
      <p:graphicFrame>
        <p:nvGraphicFramePr>
          <p:cNvPr id="8437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660725"/>
              </p:ext>
            </p:extLst>
          </p:nvPr>
        </p:nvGraphicFramePr>
        <p:xfrm>
          <a:off x="354013" y="4695111"/>
          <a:ext cx="40052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404" name="Equation" r:id="rId7" imgW="1828800" imgH="253800" progId="Equation.DSMT4">
                  <p:embed/>
                </p:oleObj>
              </mc:Choice>
              <mc:Fallback>
                <p:oleObj name="Equation" r:id="rId7" imgW="1828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4695111"/>
                        <a:ext cx="4005262" cy="55245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solidFill>
                          <a:schemeClr val="bg1">
                            <a:lumMod val="10000"/>
                          </a:schemeClr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ight Brace 17"/>
          <p:cNvSpPr/>
          <p:nvPr/>
        </p:nvSpPr>
        <p:spPr>
          <a:xfrm rot="5400000">
            <a:off x="609600" y="5076111"/>
            <a:ext cx="152400" cy="6096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 rot="5400000">
            <a:off x="1600200" y="5076111"/>
            <a:ext cx="152400" cy="6096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4172" y="5457111"/>
            <a:ext cx="1064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from </a:t>
            </a:r>
          </a:p>
          <a:p>
            <a:pPr algn="ctr"/>
            <a:r>
              <a:rPr lang="en-US" sz="2000" dirty="0" smtClean="0">
                <a:latin typeface="+mn-lt"/>
              </a:rPr>
              <a:t>OL zeros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3000" y="5464314"/>
            <a:ext cx="1077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from </a:t>
            </a:r>
          </a:p>
          <a:p>
            <a:pPr algn="ctr"/>
            <a:r>
              <a:rPr lang="en-US" sz="2000" dirty="0" smtClean="0">
                <a:latin typeface="+mn-lt"/>
              </a:rPr>
              <a:t>OL poles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9600" y="1371600"/>
            <a:ext cx="1676400" cy="1066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Object 4"/>
          <p:cNvGraphicFramePr>
            <a:graphicFrameLocks noChangeAspect="1"/>
          </p:cNvGraphicFramePr>
          <p:nvPr/>
        </p:nvGraphicFramePr>
        <p:xfrm>
          <a:off x="171450" y="1447800"/>
          <a:ext cx="21145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405" name="Equation" r:id="rId9" imgW="965160" imgH="419040" progId="Equation.DSMT4">
                  <p:embed/>
                </p:oleObj>
              </mc:Choice>
              <mc:Fallback>
                <p:oleObj name="Equation" r:id="rId9" imgW="965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1447800"/>
                        <a:ext cx="21145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055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  <p:bldP spid="18" grpId="0" animBg="1"/>
      <p:bldP spid="19" grpId="0" animBg="1"/>
      <p:bldP spid="20" grpId="0"/>
      <p:bldP spid="21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dirty="0" smtClean="0"/>
              <a:t>Rules for Drawing the Root Locus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Locate OL poles and zeros in the s-plane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Determine root locus on the real 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 smtClean="0"/>
              <a:t>Approximate</a:t>
            </a:r>
            <a:r>
              <a:rPr lang="en-US" sz="2800" dirty="0" smtClean="0"/>
              <a:t> the asymptotes of the root locus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 smtClean="0"/>
              <a:t>Approximate</a:t>
            </a:r>
            <a:r>
              <a:rPr lang="en-US" sz="2800" dirty="0" smtClean="0"/>
              <a:t> break-away and break-in points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Determine angles of departure and arrival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Find Imaginary axis crossings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4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86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Detailed 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7620000" cy="4800600"/>
          </a:xfrm>
        </p:spPr>
        <p:txBody>
          <a:bodyPr/>
          <a:lstStyle/>
          <a:p>
            <a:r>
              <a:rPr lang="en-US" sz="2800" dirty="0" smtClean="0"/>
              <a:t>Plot the Root Locus for the following system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STEP 1: Locate open-loop poles and zeros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41" b="20739"/>
          <a:stretch/>
        </p:blipFill>
        <p:spPr>
          <a:xfrm>
            <a:off x="0" y="2057400"/>
            <a:ext cx="7284283" cy="286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Detailed Example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7620000" cy="4800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(branches start at OL poles and end at OL zeros)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514600" y="4343400"/>
            <a:ext cx="381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914400" y="4267199"/>
            <a:ext cx="6934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91400" y="4267200"/>
            <a:ext cx="447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Re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16555" y="2438400"/>
            <a:ext cx="453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latin typeface="+mn-lt"/>
              </a:rPr>
              <a:t>Im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03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Step 2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9144000" cy="5029200"/>
          </a:xfrm>
        </p:spPr>
        <p:txBody>
          <a:bodyPr>
            <a:normAutofit lnSpcReduction="10000"/>
          </a:bodyPr>
          <a:lstStyle/>
          <a:p>
            <a:pPr indent="0" algn="ctr">
              <a:buNone/>
            </a:pPr>
            <a:r>
              <a:rPr lang="en-US" sz="2800" dirty="0" smtClean="0"/>
              <a:t>Determine root locus on real axis </a:t>
            </a:r>
            <a:r>
              <a:rPr lang="en-US" sz="2800" dirty="0"/>
              <a:t>(use angle condition and recall angle from conjugate pairs cancel)</a:t>
            </a:r>
          </a:p>
          <a:p>
            <a:pPr indent="0" algn="ctr">
              <a:buNone/>
            </a:pPr>
            <a:endParaRPr lang="en-US" sz="2800" dirty="0" smtClean="0"/>
          </a:p>
          <a:p>
            <a:pPr indent="0" algn="ctr">
              <a:buNone/>
            </a:pPr>
            <a:endParaRPr lang="en-US" sz="2800" dirty="0" smtClean="0"/>
          </a:p>
          <a:p>
            <a:pPr indent="0" algn="ctr">
              <a:buNone/>
            </a:pPr>
            <a:endParaRPr lang="en-US" sz="2800" dirty="0" smtClean="0"/>
          </a:p>
          <a:p>
            <a:pPr indent="0" algn="ctr">
              <a:buNone/>
            </a:pPr>
            <a:endParaRPr lang="en-US" sz="2800" dirty="0" smtClean="0"/>
          </a:p>
          <a:p>
            <a:pPr indent="0" algn="ctr">
              <a:buNone/>
            </a:pPr>
            <a:endParaRPr lang="en-US" sz="2800" dirty="0" smtClean="0"/>
          </a:p>
          <a:p>
            <a:pPr indent="0" algn="ctr">
              <a:buNone/>
            </a:pPr>
            <a:endParaRPr lang="en-US" sz="4400" dirty="0" smtClean="0"/>
          </a:p>
          <a:p>
            <a:pPr indent="0" algn="ctr">
              <a:buNone/>
            </a:pPr>
            <a:r>
              <a:rPr lang="en-US" sz="2800" dirty="0" smtClean="0"/>
              <a:t>in general, branches lie to the left of an odd number of poles and zeros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400022"/>
              </p:ext>
            </p:extLst>
          </p:nvPr>
        </p:nvGraphicFramePr>
        <p:xfrm>
          <a:off x="4800600" y="457200"/>
          <a:ext cx="290353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24" name="Equation" r:id="rId4" imgW="1638000" imgH="419040" progId="Equation.DSMT4">
                  <p:embed/>
                </p:oleObj>
              </mc:Choice>
              <mc:Fallback>
                <p:oleObj name="Equation" r:id="rId4" imgW="16380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57200"/>
                        <a:ext cx="2903537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6"/>
          <p:cNvGrpSpPr/>
          <p:nvPr/>
        </p:nvGrpSpPr>
        <p:grpSpPr>
          <a:xfrm>
            <a:off x="6324600" y="3061827"/>
            <a:ext cx="2553994" cy="2384218"/>
            <a:chOff x="2073443" y="3276600"/>
            <a:chExt cx="1066800" cy="1066800"/>
          </a:xfrm>
        </p:grpSpPr>
        <p:cxnSp>
          <p:nvCxnSpPr>
            <p:cNvPr id="6" name="Straight Connector 5"/>
            <p:cNvCxnSpPr/>
            <p:nvPr/>
          </p:nvCxnSpPr>
          <p:spPr>
            <a:xfrm rot="5400000">
              <a:off x="2057400" y="3810000"/>
              <a:ext cx="1066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0800000">
              <a:off x="2073443" y="3810000"/>
              <a:ext cx="1066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249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66800" y="2013284"/>
            <a:ext cx="647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Step 3</a:t>
            </a:r>
            <a:endParaRPr lang="en-US" u="sng" dirty="0"/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0" y="1524000"/>
            <a:ext cx="8229600" cy="4525963"/>
          </a:xfrm>
        </p:spPr>
        <p:txBody>
          <a:bodyPr/>
          <a:lstStyle/>
          <a:p>
            <a:pPr indent="0" algn="ctr">
              <a:buNone/>
            </a:pPr>
            <a:r>
              <a:rPr lang="en-US" sz="2800" dirty="0" smtClean="0"/>
              <a:t>Approximate asymptotes</a:t>
            </a:r>
          </a:p>
          <a:p>
            <a:pPr indent="0" algn="ctr">
              <a:buNone/>
            </a:pPr>
            <a:r>
              <a:rPr lang="en-US" sz="2800" dirty="0" smtClean="0"/>
              <a:t># of asymptotes = # of zeros at infinity</a:t>
            </a:r>
          </a:p>
          <a:p>
            <a:pPr indent="0" algn="ctr">
              <a:buNone/>
            </a:pPr>
            <a:endParaRPr lang="en-US" sz="2800" dirty="0" smtClean="0"/>
          </a:p>
          <a:p>
            <a:pPr indent="0" algn="ctr">
              <a:buNone/>
            </a:pPr>
            <a:endParaRPr lang="en-US" sz="2800" dirty="0" smtClean="0"/>
          </a:p>
          <a:p>
            <a:pPr indent="0" algn="ctr">
              <a:buNone/>
            </a:pPr>
            <a:endParaRPr lang="en-US" sz="2800" dirty="0" smtClean="0"/>
          </a:p>
          <a:p>
            <a:pPr indent="0" algn="ctr">
              <a:buNone/>
            </a:pPr>
            <a:endParaRPr lang="en-US" sz="2800" dirty="0" smtClean="0"/>
          </a:p>
          <a:p>
            <a:pPr indent="0" algn="ctr">
              <a:buNone/>
            </a:pPr>
            <a:endParaRPr lang="en-US" sz="4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524000" y="2819400"/>
            <a:ext cx="2303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one zero at infinity</a:t>
            </a:r>
            <a:endParaRPr lang="en-US" sz="20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1600" y="2819400"/>
            <a:ext cx="24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two zeros at infinity</a:t>
            </a:r>
            <a:endParaRPr lang="en-US" sz="20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1600" y="473606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three zeros at infinity</a:t>
            </a:r>
            <a:endParaRPr lang="en-US" sz="20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81600" y="4736068"/>
            <a:ext cx="2448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four zeros at infinity</a:t>
            </a:r>
            <a:endParaRPr lang="en-US" sz="2000" dirty="0">
              <a:latin typeface="+mn-lt"/>
            </a:endParaRPr>
          </a:p>
        </p:txBody>
      </p:sp>
      <p:grpSp>
        <p:nvGrpSpPr>
          <p:cNvPr id="3" name="Group 15"/>
          <p:cNvGrpSpPr/>
          <p:nvPr/>
        </p:nvGrpSpPr>
        <p:grpSpPr>
          <a:xfrm>
            <a:off x="1783980" y="3200400"/>
            <a:ext cx="1645020" cy="1535668"/>
            <a:chOff x="2073443" y="3276600"/>
            <a:chExt cx="1066800" cy="1066800"/>
          </a:xfrm>
        </p:grpSpPr>
        <p:cxnSp>
          <p:nvCxnSpPr>
            <p:cNvPr id="14" name="Straight Connector 13"/>
            <p:cNvCxnSpPr/>
            <p:nvPr/>
          </p:nvCxnSpPr>
          <p:spPr>
            <a:xfrm rot="5400000">
              <a:off x="2057400" y="3810000"/>
              <a:ext cx="1066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2073443" y="3810000"/>
              <a:ext cx="1066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6"/>
          <p:cNvGrpSpPr/>
          <p:nvPr/>
        </p:nvGrpSpPr>
        <p:grpSpPr>
          <a:xfrm>
            <a:off x="5599406" y="3276600"/>
            <a:ext cx="1563394" cy="1459468"/>
            <a:chOff x="2073443" y="3276600"/>
            <a:chExt cx="1066800" cy="1066800"/>
          </a:xfrm>
        </p:grpSpPr>
        <p:cxnSp>
          <p:nvCxnSpPr>
            <p:cNvPr id="18" name="Straight Connector 17"/>
            <p:cNvCxnSpPr/>
            <p:nvPr/>
          </p:nvCxnSpPr>
          <p:spPr>
            <a:xfrm rot="5400000">
              <a:off x="2057400" y="3810000"/>
              <a:ext cx="1066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>
              <a:off x="2073443" y="3810000"/>
              <a:ext cx="1066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9"/>
          <p:cNvGrpSpPr/>
          <p:nvPr/>
        </p:nvGrpSpPr>
        <p:grpSpPr>
          <a:xfrm>
            <a:off x="1796479" y="5181600"/>
            <a:ext cx="1632521" cy="1524000"/>
            <a:chOff x="2073443" y="3276600"/>
            <a:chExt cx="1066800" cy="1066800"/>
          </a:xfrm>
        </p:grpSpPr>
        <p:cxnSp>
          <p:nvCxnSpPr>
            <p:cNvPr id="21" name="Straight Connector 20"/>
            <p:cNvCxnSpPr/>
            <p:nvPr/>
          </p:nvCxnSpPr>
          <p:spPr>
            <a:xfrm rot="5400000">
              <a:off x="2057400" y="3810000"/>
              <a:ext cx="1066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2073443" y="3810000"/>
              <a:ext cx="1066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2"/>
          <p:cNvGrpSpPr/>
          <p:nvPr/>
        </p:nvGrpSpPr>
        <p:grpSpPr>
          <a:xfrm>
            <a:off x="5562600" y="5181600"/>
            <a:ext cx="1632521" cy="1524000"/>
            <a:chOff x="2073443" y="3276600"/>
            <a:chExt cx="1066800" cy="1066800"/>
          </a:xfrm>
        </p:grpSpPr>
        <p:cxnSp>
          <p:nvCxnSpPr>
            <p:cNvPr id="24" name="Straight Connector 23"/>
            <p:cNvCxnSpPr/>
            <p:nvPr/>
          </p:nvCxnSpPr>
          <p:spPr>
            <a:xfrm rot="5400000">
              <a:off x="2057400" y="3810000"/>
              <a:ext cx="1066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0800000">
              <a:off x="2073443" y="3810000"/>
              <a:ext cx="1066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744589"/>
              </p:ext>
            </p:extLst>
          </p:nvPr>
        </p:nvGraphicFramePr>
        <p:xfrm>
          <a:off x="4800600" y="457200"/>
          <a:ext cx="290353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48" name="Equation" r:id="rId4" imgW="1638000" imgH="419040" progId="Equation.DSMT4">
                  <p:embed/>
                </p:oleObj>
              </mc:Choice>
              <mc:Fallback>
                <p:oleObj name="Equation" r:id="rId4" imgW="16380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57200"/>
                        <a:ext cx="2903538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704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Step 4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848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/>
              <a:t>Approximate break-away/break-in points</a:t>
            </a:r>
          </a:p>
          <a:p>
            <a:pPr algn="ctr">
              <a:buNone/>
            </a:pPr>
            <a:r>
              <a:rPr lang="en-US" sz="2800" dirty="0" smtClean="0"/>
              <a:t>(this root locus does not have any)</a:t>
            </a:r>
          </a:p>
          <a:p>
            <a:pPr algn="ctr">
              <a:buNone/>
            </a:pPr>
            <a:endParaRPr lang="en-US" sz="2800" dirty="0" smtClean="0"/>
          </a:p>
          <a:p>
            <a:pPr algn="ctr">
              <a:buNone/>
            </a:pPr>
            <a:r>
              <a:rPr lang="en-US" sz="2800" dirty="0" smtClean="0"/>
              <a:t>In general, occur when branches come together</a:t>
            </a:r>
          </a:p>
          <a:p>
            <a:r>
              <a:rPr lang="en-US" sz="2800" dirty="0" smtClean="0"/>
              <a:t>Break-a</a:t>
            </a:r>
            <a:r>
              <a:rPr lang="en-US" altLang="ko-KR" sz="2800" dirty="0" smtClean="0"/>
              <a:t>l</a:t>
            </a:r>
            <a:r>
              <a:rPr lang="en-US" sz="2800" dirty="0" smtClean="0"/>
              <a:t>ways </a:t>
            </a:r>
            <a:r>
              <a:rPr lang="en-US" sz="2800" dirty="0" smtClean="0"/>
              <a:t>tend to </a:t>
            </a:r>
            <a:r>
              <a:rPr lang="en-US" sz="2800" dirty="0"/>
              <a:t>occur between poles on real </a:t>
            </a:r>
            <a:r>
              <a:rPr lang="en-US" sz="2800" dirty="0" smtClean="0"/>
              <a:t>axis				</a:t>
            </a:r>
          </a:p>
          <a:p>
            <a:r>
              <a:rPr lang="en-US" sz="2800" dirty="0" smtClean="0"/>
              <a:t>Break-ins tend to occur </a:t>
            </a:r>
            <a:r>
              <a:rPr lang="en-US" sz="2800" dirty="0"/>
              <a:t>between zeros on real axis (including zeros at “infinity”)</a:t>
            </a:r>
          </a:p>
          <a:p>
            <a:pPr marL="114300" indent="0">
              <a:buNone/>
            </a:pPr>
            <a:endParaRPr lang="en-US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9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26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DM_Theme (2)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DM Theme">
  <a:themeElements>
    <a:clrScheme name="UDM">
      <a:dk1>
        <a:srgbClr val="1E447C"/>
      </a:dk1>
      <a:lt1>
        <a:srgbClr val="F2F6FC"/>
      </a:lt1>
      <a:dk2>
        <a:srgbClr val="265397"/>
      </a:dk2>
      <a:lt2>
        <a:srgbClr val="98B7E5"/>
      </a:lt2>
      <a:accent1>
        <a:srgbClr val="C00000"/>
      </a:accent1>
      <a:accent2>
        <a:srgbClr val="6678F5"/>
      </a:accent2>
      <a:accent3>
        <a:srgbClr val="666666"/>
      </a:accent3>
      <a:accent4>
        <a:srgbClr val="B0B0B0"/>
      </a:accent4>
      <a:accent5>
        <a:srgbClr val="FFC993"/>
      </a:accent5>
      <a:accent6>
        <a:srgbClr val="5488D4"/>
      </a:accent6>
      <a:hlink>
        <a:srgbClr val="F47A00"/>
      </a:hlink>
      <a:folHlink>
        <a:srgbClr val="246C24"/>
      </a:folHlink>
    </a:clrScheme>
    <a:fontScheme name="UDM Theme">
      <a:majorFont>
        <a:latin typeface="Segoe UI Light"/>
        <a:ea typeface=""/>
        <a:cs typeface=""/>
      </a:majorFont>
      <a:minorFont>
        <a:latin typeface="Lao UI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UDM_Theme (2)</Template>
  <TotalTime>13063</TotalTime>
  <Words>449</Words>
  <Application>Microsoft Office PowerPoint</Application>
  <PresentationFormat>화면 슬라이드 쇼(4:3)</PresentationFormat>
  <Paragraphs>115</Paragraphs>
  <Slides>16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Lao UI</vt:lpstr>
      <vt:lpstr>SimSun</vt:lpstr>
      <vt:lpstr>Arial</vt:lpstr>
      <vt:lpstr>Calibri</vt:lpstr>
      <vt:lpstr>Segoe UI Light</vt:lpstr>
      <vt:lpstr>Segoe UI Semibold</vt:lpstr>
      <vt:lpstr>Times New Roman</vt:lpstr>
      <vt:lpstr>UDM_Theme (2)</vt:lpstr>
      <vt:lpstr>UDM Theme</vt:lpstr>
      <vt:lpstr>Equation</vt:lpstr>
      <vt:lpstr>Lecture 19: Root Locus Continued</vt:lpstr>
      <vt:lpstr>Root Locus Review</vt:lpstr>
      <vt:lpstr>Root Locus Review</vt:lpstr>
      <vt:lpstr>Rules for Drawing the Root Locus</vt:lpstr>
      <vt:lpstr>Detailed Example</vt:lpstr>
      <vt:lpstr>Detailed Example (continued)</vt:lpstr>
      <vt:lpstr>Step 2</vt:lpstr>
      <vt:lpstr>Step 3</vt:lpstr>
      <vt:lpstr>Step 4</vt:lpstr>
      <vt:lpstr>Step 5</vt:lpstr>
      <vt:lpstr>Step 6</vt:lpstr>
      <vt:lpstr>Step 6 (continued)</vt:lpstr>
      <vt:lpstr>Detailed Example #2</vt:lpstr>
      <vt:lpstr>Detailed Example #2 (continued)</vt:lpstr>
      <vt:lpstr>Detailed Example #2 (continued)</vt:lpstr>
      <vt:lpstr>Detailed Example #2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Administratr</dc:creator>
  <cp:lastModifiedBy>K.K.Ahn</cp:lastModifiedBy>
  <cp:revision>197</cp:revision>
  <dcterms:created xsi:type="dcterms:W3CDTF">2012-12-20T22:15:23Z</dcterms:created>
  <dcterms:modified xsi:type="dcterms:W3CDTF">2025-03-05T01:10:42Z</dcterms:modified>
</cp:coreProperties>
</file>