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13"/>
  </p:notesMasterIdLst>
  <p:sldIdLst>
    <p:sldId id="487" r:id="rId3"/>
    <p:sldId id="488" r:id="rId4"/>
    <p:sldId id="489" r:id="rId5"/>
    <p:sldId id="497" r:id="rId6"/>
    <p:sldId id="490" r:id="rId7"/>
    <p:sldId id="491" r:id="rId8"/>
    <p:sldId id="492" r:id="rId9"/>
    <p:sldId id="496" r:id="rId10"/>
    <p:sldId id="493" r:id="rId11"/>
    <p:sldId id="495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5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4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5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5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3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20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Lecture 20: Root Locus for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/>
              <a:t>Controller Design with Root Locus Overview</a:t>
            </a:r>
          </a:p>
          <a:p>
            <a:pPr marL="514350" indent="-514350">
              <a:buFont typeface="+mj-lt"/>
              <a:buAutoNum type="arabicPeriod"/>
            </a:pPr>
            <a:endParaRPr lang="en-US" sz="6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Translate performance specifications into closed-loop pole locations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Draw root locus of system with simple gain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See if a gain change can meet your requirements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not, then add poles and/or zeros via the controller to reshape the root locus to pass through the desired closed-loop pole locations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3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Tools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737775"/>
            <a:ext cx="7772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http://ctms.engin.umich.edu/CTMS/index.php?example=Introduction&amp;section=ControlRootLocus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7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800600"/>
          </a:xfrm>
        </p:spPr>
        <p:txBody>
          <a:bodyPr/>
          <a:lstStyle/>
          <a:p>
            <a:r>
              <a:rPr lang="en-US" sz="2800" dirty="0" smtClean="0"/>
              <a:t>Find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/>
              <a:t> (if it exists) that provides a settle time for the following system of 4/3 seconds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3600" dirty="0" smtClean="0"/>
          </a:p>
          <a:p>
            <a:endParaRPr lang="en-US" dirty="0" smtClean="0"/>
          </a:p>
          <a:p>
            <a:r>
              <a:rPr lang="en-US" sz="2800" dirty="0" smtClean="0"/>
              <a:t>Step 1: Translate specifications into pole locations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5" b="22670"/>
          <a:stretch/>
        </p:blipFill>
        <p:spPr>
          <a:xfrm>
            <a:off x="1524000" y="2383727"/>
            <a:ext cx="6324600" cy="22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locusExamp.emf"/>
          <p:cNvPicPr>
            <a:picLocks noChangeAspect="1"/>
          </p:cNvPicPr>
          <p:nvPr/>
        </p:nvPicPr>
        <p:blipFill>
          <a:blip r:embed="rId3" cstate="print"/>
          <a:srcRect l="10866" t="11262" r="5825" b="6686"/>
          <a:stretch>
            <a:fillRect/>
          </a:stretch>
        </p:blipFill>
        <p:spPr>
          <a:xfrm>
            <a:off x="1981200" y="2133600"/>
            <a:ext cx="4953000" cy="366091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90678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2: We found the root locus for this OL TF earlier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12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Step 3: Can this requirement be met?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554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90678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Determine the necessary value of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461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610600" cy="4800600"/>
          </a:xfrm>
        </p:spPr>
        <p:txBody>
          <a:bodyPr/>
          <a:lstStyle/>
          <a:p>
            <a:r>
              <a:rPr lang="en-US" sz="2800" dirty="0" smtClean="0"/>
              <a:t>Design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that achieves a peak time less than 1 second and an overshoot less than 4%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Step 1: Plot desired region of closed-loop poles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22" b="29669"/>
          <a:stretch/>
        </p:blipFill>
        <p:spPr>
          <a:xfrm>
            <a:off x="609600" y="2375095"/>
            <a:ext cx="7543800" cy="20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991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2800" dirty="0" smtClean="0"/>
          </a:p>
          <a:p>
            <a:r>
              <a:rPr lang="en-US" sz="2800" dirty="0" smtClean="0"/>
              <a:t>Step 2: Plot root locus for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= K</a:t>
            </a:r>
          </a:p>
          <a:p>
            <a:r>
              <a:rPr lang="en-US" sz="2800" dirty="0" smtClean="0">
                <a:cs typeface="Times New Roman" pitchFamily="18" charset="0"/>
              </a:rPr>
              <a:t>Step 3: Can requirements be met for this controller?</a:t>
            </a:r>
            <a:endParaRPr lang="en-US" sz="28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514600" y="3352800"/>
            <a:ext cx="381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914400" y="3276599"/>
            <a:ext cx="6934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3276600"/>
            <a:ext cx="447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Re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6555" y="1447800"/>
            <a:ext cx="453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+mn-lt"/>
              </a:rPr>
              <a:t>Im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9154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Attempt a PD controller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Can given requirements be met for this controller?</a:t>
            </a:r>
            <a:endParaRPr lang="en-US" sz="2800" dirty="0">
              <a:cs typeface="Times New Roman" pitchFamily="18" charset="0"/>
            </a:endParaRPr>
          </a:p>
        </p:txBody>
      </p:sp>
      <p:grpSp>
        <p:nvGrpSpPr>
          <p:cNvPr id="7" name="Group 14"/>
          <p:cNvGrpSpPr/>
          <p:nvPr/>
        </p:nvGrpSpPr>
        <p:grpSpPr>
          <a:xfrm>
            <a:off x="304800" y="3048000"/>
            <a:ext cx="2514600" cy="2514600"/>
            <a:chOff x="2073443" y="3276600"/>
            <a:chExt cx="1066800" cy="10668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2057400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2073443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2"/>
          <p:cNvGrpSpPr/>
          <p:nvPr/>
        </p:nvGrpSpPr>
        <p:grpSpPr>
          <a:xfrm>
            <a:off x="3276600" y="3048000"/>
            <a:ext cx="2514600" cy="2514600"/>
            <a:chOff x="2073443" y="3276600"/>
            <a:chExt cx="1066800" cy="1066800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2057400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2073443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5"/>
          <p:cNvGrpSpPr/>
          <p:nvPr/>
        </p:nvGrpSpPr>
        <p:grpSpPr>
          <a:xfrm>
            <a:off x="6172200" y="3048000"/>
            <a:ext cx="2514600" cy="2514600"/>
            <a:chOff x="2073443" y="3276600"/>
            <a:chExt cx="1066800" cy="1066800"/>
          </a:xfrm>
        </p:grpSpPr>
        <p:cxnSp>
          <p:nvCxnSpPr>
            <p:cNvPr id="37" name="Straight Connector 36"/>
            <p:cNvCxnSpPr/>
            <p:nvPr/>
          </p:nvCxnSpPr>
          <p:spPr>
            <a:xfrm rot="5400000">
              <a:off x="2057400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2073443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Brace 38"/>
          <p:cNvSpPr/>
          <p:nvPr/>
        </p:nvSpPr>
        <p:spPr>
          <a:xfrm rot="5400000">
            <a:off x="6846228" y="1992973"/>
            <a:ext cx="152401" cy="2812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rot="5400000">
            <a:off x="7625886" y="1899114"/>
            <a:ext cx="152400" cy="4689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05600" y="2209800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95648" y="223978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6503988" y="1668462"/>
          <a:ext cx="14192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52" name="Equation" r:id="rId4" imgW="647640" imgH="177480" progId="Equation.DSMT4">
                  <p:embed/>
                </p:oleObj>
              </mc:Choice>
              <mc:Fallback>
                <p:oleObj name="Equation" r:id="rId4" imgW="647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1668462"/>
                        <a:ext cx="14192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4343400" y="1663264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53" name="Equation" r:id="rId6" imgW="990360" imgH="203040" progId="Equation.DSMT4">
                  <p:embed/>
                </p:oleObj>
              </mc:Choice>
              <mc:Fallback>
                <p:oleObj name="Equation" r:id="rId6" imgW="990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63264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81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9154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Attempt a PI controller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Can given requirements be met for this controller?</a:t>
            </a:r>
            <a:endParaRPr lang="en-US" sz="2800" dirty="0">
              <a:cs typeface="Times New Roman" pitchFamily="18" charset="0"/>
            </a:endParaRPr>
          </a:p>
        </p:txBody>
      </p:sp>
      <p:grpSp>
        <p:nvGrpSpPr>
          <p:cNvPr id="7" name="Group 14"/>
          <p:cNvGrpSpPr/>
          <p:nvPr/>
        </p:nvGrpSpPr>
        <p:grpSpPr>
          <a:xfrm>
            <a:off x="304800" y="3048000"/>
            <a:ext cx="2514600" cy="2514600"/>
            <a:chOff x="2073443" y="3276600"/>
            <a:chExt cx="1066800" cy="10668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2057400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2073443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2"/>
          <p:cNvGrpSpPr/>
          <p:nvPr/>
        </p:nvGrpSpPr>
        <p:grpSpPr>
          <a:xfrm>
            <a:off x="3276600" y="3048000"/>
            <a:ext cx="2514600" cy="2514600"/>
            <a:chOff x="2073443" y="3276600"/>
            <a:chExt cx="1066800" cy="1066800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2057400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2073443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5"/>
          <p:cNvGrpSpPr/>
          <p:nvPr/>
        </p:nvGrpSpPr>
        <p:grpSpPr>
          <a:xfrm>
            <a:off x="6172200" y="3048000"/>
            <a:ext cx="2514600" cy="2514600"/>
            <a:chOff x="2073443" y="3276600"/>
            <a:chExt cx="1066800" cy="1066800"/>
          </a:xfrm>
        </p:grpSpPr>
        <p:cxnSp>
          <p:nvCxnSpPr>
            <p:cNvPr id="37" name="Straight Connector 36"/>
            <p:cNvCxnSpPr/>
            <p:nvPr/>
          </p:nvCxnSpPr>
          <p:spPr>
            <a:xfrm rot="5400000">
              <a:off x="2057400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2073443" y="3810000"/>
              <a:ext cx="106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Brace 38"/>
          <p:cNvSpPr/>
          <p:nvPr/>
        </p:nvSpPr>
        <p:spPr>
          <a:xfrm rot="5400000">
            <a:off x="7043598" y="1992973"/>
            <a:ext cx="152401" cy="2812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rot="5400000">
            <a:off x="7702086" y="1899114"/>
            <a:ext cx="152400" cy="4689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19802" y="220980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95091" y="223978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>
                <a:cs typeface="Times New Roman" pitchFamily="18" charset="0"/>
              </a:rPr>
              <a:t>I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327042"/>
              </p:ext>
            </p:extLst>
          </p:nvPr>
        </p:nvGraphicFramePr>
        <p:xfrm>
          <a:off x="6713537" y="1668463"/>
          <a:ext cx="16684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0" name="Equation" r:id="rId4" imgW="761760" imgH="177480" progId="Equation.DSMT4">
                  <p:embed/>
                </p:oleObj>
              </mc:Choice>
              <mc:Fallback>
                <p:oleObj name="Equation" r:id="rId4" imgW="761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7" y="1668463"/>
                        <a:ext cx="16684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267771"/>
              </p:ext>
            </p:extLst>
          </p:nvPr>
        </p:nvGraphicFramePr>
        <p:xfrm>
          <a:off x="4162425" y="1663700"/>
          <a:ext cx="2533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1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1663700"/>
                        <a:ext cx="25336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09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via Root Locus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smtClean="0"/>
              <a:t>In general</a:t>
            </a:r>
          </a:p>
          <a:p>
            <a:endParaRPr lang="en-US" sz="1200" u="sng" dirty="0" smtClean="0"/>
          </a:p>
          <a:p>
            <a:pPr lvl="1"/>
            <a:r>
              <a:rPr lang="en-US" sz="2400" dirty="0" smtClean="0"/>
              <a:t>Adding a zero tends to pull the root locus towards the left …  tends to make system more stable, settle faster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400" dirty="0" smtClean="0"/>
              <a:t>Adding a pole tends to pull the root locus towards the right … tends to make system less stable, settle slower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400" dirty="0" smtClean="0"/>
              <a:t>Putting a pole near a zero or a zero near a pole tends to reduce their effect (like a pole-zero cancellation)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0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9491</TotalTime>
  <Words>327</Words>
  <Application>Microsoft Office PowerPoint</Application>
  <PresentationFormat>On-screen Show (4:3)</PresentationFormat>
  <Paragraphs>99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UDM_Theme (2)</vt:lpstr>
      <vt:lpstr>UDM Theme</vt:lpstr>
      <vt:lpstr>Equation</vt:lpstr>
      <vt:lpstr>Lecture 20: Root Locus for Design</vt:lpstr>
      <vt:lpstr>Example</vt:lpstr>
      <vt:lpstr>Example (continued)</vt:lpstr>
      <vt:lpstr>Example (continued)</vt:lpstr>
      <vt:lpstr>Example</vt:lpstr>
      <vt:lpstr>Example (continued)</vt:lpstr>
      <vt:lpstr>Example (continued)</vt:lpstr>
      <vt:lpstr>Example (continued)</vt:lpstr>
      <vt:lpstr>Design via Root Locus</vt:lpstr>
      <vt:lpstr>MATLAB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185</cp:revision>
  <dcterms:created xsi:type="dcterms:W3CDTF">2012-12-20T22:15:23Z</dcterms:created>
  <dcterms:modified xsi:type="dcterms:W3CDTF">2014-10-24T22:45:44Z</dcterms:modified>
</cp:coreProperties>
</file>