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23"/>
  </p:notesMasterIdLst>
  <p:sldIdLst>
    <p:sldId id="521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21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gi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r>
              <a:rPr lang="en-US" sz="3600" dirty="0" smtClean="0"/>
              <a:t>Lecture 21: Intro to Frequency Response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4525963"/>
          </a:xfrm>
        </p:spPr>
        <p:txBody>
          <a:bodyPr/>
          <a:lstStyle/>
          <a:p>
            <a:pPr marL="857250" indent="-514350">
              <a:buFont typeface="+mj-lt"/>
              <a:buAutoNum type="arabicPeriod"/>
            </a:pPr>
            <a:endParaRPr lang="en-US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2800" dirty="0"/>
              <a:t>Review of time response techniques</a:t>
            </a:r>
          </a:p>
          <a:p>
            <a:pPr marL="857250" indent="-514350">
              <a:buFont typeface="+mj-lt"/>
              <a:buAutoNum type="arabicPeriod"/>
            </a:pPr>
            <a:endParaRPr lang="en-US" sz="1400" dirty="0"/>
          </a:p>
          <a:p>
            <a:pPr marL="857250" indent="-514350">
              <a:buFont typeface="+mj-lt"/>
              <a:buAutoNum type="arabicPeriod"/>
            </a:pPr>
            <a:r>
              <a:rPr lang="en-US" sz="2800" dirty="0"/>
              <a:t>Intro to the concept of frequency response</a:t>
            </a:r>
          </a:p>
          <a:p>
            <a:pPr marL="857250" indent="-514350">
              <a:buFont typeface="+mj-lt"/>
              <a:buAutoNum type="arabicPeriod"/>
            </a:pPr>
            <a:endParaRPr lang="en-US" sz="1400" dirty="0"/>
          </a:p>
          <a:p>
            <a:pPr marL="857250" indent="-514350">
              <a:buFont typeface="+mj-lt"/>
              <a:buAutoNum type="arabicPeriod"/>
            </a:pPr>
            <a:r>
              <a:rPr lang="en-US" sz="2800" dirty="0"/>
              <a:t>Intro to Bode plots and their construction</a:t>
            </a:r>
          </a:p>
          <a:p>
            <a:pPr marL="857250" indent="-514350">
              <a:buFont typeface="+mj-lt"/>
              <a:buAutoNum type="arabicPeriod"/>
            </a:pPr>
            <a:endParaRPr lang="en-US" sz="1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8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Plot a Bode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800600"/>
          </a:xfrm>
        </p:spPr>
        <p:txBody>
          <a:bodyPr/>
          <a:lstStyle/>
          <a:p>
            <a:r>
              <a:rPr lang="en-US" sz="2800" u="sng" dirty="0" smtClean="0"/>
              <a:t>Approach #1: Point by Point</a:t>
            </a:r>
          </a:p>
          <a:p>
            <a:pPr>
              <a:buNone/>
            </a:pPr>
            <a:r>
              <a:rPr lang="en-US" sz="2800" dirty="0" smtClean="0"/>
              <a:t>	Substitute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s=j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dirty="0" smtClean="0"/>
              <a:t> into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/>
              <a:t>and calculate magnitude and phase for a series of different frequencies </a:t>
            </a:r>
            <a:r>
              <a:rPr lang="el-GR" sz="2800" i="1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cs typeface="Times New Roman" pitchFamily="18" charset="0"/>
              </a:rPr>
              <a:t>where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graphicFrame>
        <p:nvGraphicFramePr>
          <p:cNvPr id="912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690260"/>
              </p:ext>
            </p:extLst>
          </p:nvPr>
        </p:nvGraphicFramePr>
        <p:xfrm>
          <a:off x="2117908" y="3402012"/>
          <a:ext cx="484981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96" name="Equation" r:id="rId3" imgW="1968480" imgH="253800" progId="Equation.DSMT4">
                  <p:embed/>
                </p:oleObj>
              </mc:Choice>
              <mc:Fallback>
                <p:oleObj name="Equation" r:id="rId3" imgW="1968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908" y="3402012"/>
                        <a:ext cx="484981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885143"/>
              </p:ext>
            </p:extLst>
          </p:nvPr>
        </p:nvGraphicFramePr>
        <p:xfrm>
          <a:off x="1989138" y="3957637"/>
          <a:ext cx="40989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97" name="Equation" r:id="rId5" imgW="1523880" imgH="203040" progId="Equation.DSMT4">
                  <p:embed/>
                </p:oleObj>
              </mc:Choice>
              <mc:Fallback>
                <p:oleObj name="Equation" r:id="rId5" imgW="1523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3957637"/>
                        <a:ext cx="40989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389" name="Object 5"/>
          <p:cNvGraphicFramePr>
            <a:graphicFrameLocks noChangeAspect="1"/>
          </p:cNvGraphicFramePr>
          <p:nvPr/>
        </p:nvGraphicFramePr>
        <p:xfrm>
          <a:off x="2090739" y="4744908"/>
          <a:ext cx="5681661" cy="68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98" name="Equation" r:id="rId7" imgW="2374560" imgH="291960" progId="Equation.DSMT4">
                  <p:embed/>
                </p:oleObj>
              </mc:Choice>
              <mc:Fallback>
                <p:oleObj name="Equation" r:id="rId7" imgW="23745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9" y="4744908"/>
                        <a:ext cx="5681661" cy="6859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390" name="Object 6"/>
          <p:cNvGraphicFramePr>
            <a:graphicFrameLocks noChangeAspect="1"/>
          </p:cNvGraphicFramePr>
          <p:nvPr/>
        </p:nvGraphicFramePr>
        <p:xfrm>
          <a:off x="1995305" y="5385967"/>
          <a:ext cx="4283075" cy="101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99" name="Equation" r:id="rId9" imgW="1892160" imgH="457200" progId="Equation.DSMT4">
                  <p:embed/>
                </p:oleObj>
              </mc:Choice>
              <mc:Fallback>
                <p:oleObj name="Equation" r:id="rId9" imgW="1892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305" y="5385967"/>
                        <a:ext cx="4283075" cy="101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01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Plot a Bode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/>
          <a:lstStyle/>
          <a:p>
            <a:r>
              <a:rPr lang="en-US" sz="2800" u="sng" dirty="0" smtClean="0"/>
              <a:t>Approach #2: Use asymptotic approximations</a:t>
            </a:r>
          </a:p>
          <a:p>
            <a:pPr>
              <a:buNone/>
            </a:pPr>
            <a:r>
              <a:rPr lang="en-US" sz="2800" dirty="0" smtClean="0"/>
              <a:t>	Plot straight-line approx of components, then add</a:t>
            </a:r>
          </a:p>
          <a:p>
            <a:pPr>
              <a:buNone/>
            </a:pPr>
            <a:endParaRPr lang="en-US" sz="600" dirty="0" smtClean="0"/>
          </a:p>
          <a:p>
            <a:pPr>
              <a:buNone/>
            </a:pPr>
            <a:r>
              <a:rPr lang="en-US" sz="2800" dirty="0" smtClean="0"/>
              <a:t>	Ex.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2800" dirty="0" smtClean="0"/>
              <a:t>	can add Bode plots because of mathematical props </a:t>
            </a:r>
          </a:p>
          <a:p>
            <a:pPr>
              <a:buNone/>
            </a:pP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graphicFrame>
        <p:nvGraphicFramePr>
          <p:cNvPr id="915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71642"/>
              </p:ext>
            </p:extLst>
          </p:nvPr>
        </p:nvGraphicFramePr>
        <p:xfrm>
          <a:off x="1524000" y="3000375"/>
          <a:ext cx="1701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61" name="Equation" r:id="rId3" imgW="850680" imgH="393480" progId="Equation.DSMT4">
                  <p:embed/>
                </p:oleObj>
              </mc:Choice>
              <mc:Fallback>
                <p:oleObj name="Equation" r:id="rId3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00375"/>
                        <a:ext cx="17018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5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582741"/>
              </p:ext>
            </p:extLst>
          </p:nvPr>
        </p:nvGraphicFramePr>
        <p:xfrm>
          <a:off x="622300" y="4937125"/>
          <a:ext cx="5867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62" name="Equation" r:id="rId5" imgW="2933640" imgH="253800" progId="Equation.DSMT4">
                  <p:embed/>
                </p:oleObj>
              </mc:Choice>
              <mc:Fallback>
                <p:oleObj name="Equation" r:id="rId5" imgW="2933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4937125"/>
                        <a:ext cx="5867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5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200703"/>
              </p:ext>
            </p:extLst>
          </p:nvPr>
        </p:nvGraphicFramePr>
        <p:xfrm>
          <a:off x="1371600" y="5486400"/>
          <a:ext cx="6858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63" name="Equation" r:id="rId7" imgW="3429000" imgH="279360" progId="Equation.DSMT4">
                  <p:embed/>
                </p:oleObj>
              </mc:Choice>
              <mc:Fallback>
                <p:oleObj name="Equation" r:id="rId7" imgW="3429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86400"/>
                        <a:ext cx="68580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5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128722"/>
              </p:ext>
            </p:extLst>
          </p:nvPr>
        </p:nvGraphicFramePr>
        <p:xfrm>
          <a:off x="1168400" y="6181725"/>
          <a:ext cx="5943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64" name="Equation" r:id="rId9" imgW="2971800" imgH="228600" progId="Equation.DSMT4">
                  <p:embed/>
                </p:oleObj>
              </mc:Choice>
              <mc:Fallback>
                <p:oleObj name="Equation" r:id="rId9" imgW="2971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6181725"/>
                        <a:ext cx="59436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5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036083"/>
              </p:ext>
            </p:extLst>
          </p:nvPr>
        </p:nvGraphicFramePr>
        <p:xfrm>
          <a:off x="3251200" y="2963862"/>
          <a:ext cx="22098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65" name="Equation" r:id="rId11" imgW="1104840" imgH="431640" progId="Equation.DSMT4">
                  <p:embed/>
                </p:oleObj>
              </mc:Choice>
              <mc:Fallback>
                <p:oleObj name="Equation" r:id="rId11" imgW="1104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2963862"/>
                        <a:ext cx="22098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21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Plot a Bode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library of components</a:t>
            </a:r>
          </a:p>
          <a:p>
            <a:r>
              <a:rPr lang="en-US" dirty="0" smtClean="0"/>
              <a:t>Constant gain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66800" y="2819400"/>
            <a:ext cx="5181600" cy="1600200"/>
            <a:chOff x="609600" y="2819400"/>
            <a:chExt cx="5029200" cy="25146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943600" y="3733800"/>
            <a:ext cx="12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ω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rad</a:t>
            </a:r>
            <a:r>
              <a:rPr lang="en-US" sz="2000" dirty="0" smtClean="0">
                <a:latin typeface="+mn-lt"/>
              </a:rPr>
              <a:t>/sec)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2819400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M(dB)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66800" y="4572000"/>
            <a:ext cx="5181600" cy="1600200"/>
            <a:chOff x="609600" y="2819400"/>
            <a:chExt cx="5029200" cy="2514600"/>
          </a:xfrm>
        </p:grpSpPr>
        <p:cxnSp>
          <p:nvCxnSpPr>
            <p:cNvPr id="18" name="Straight Connector 17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943600" y="5467290"/>
            <a:ext cx="12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ω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rad</a:t>
            </a:r>
            <a:r>
              <a:rPr lang="en-US" sz="2000" dirty="0" smtClean="0">
                <a:latin typeface="+mn-lt"/>
              </a:rPr>
              <a:t>/sec)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946" y="449580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φ</a:t>
            </a:r>
            <a:r>
              <a:rPr lang="en-US" sz="2000" dirty="0" smtClean="0">
                <a:latin typeface="+mn-lt"/>
              </a:rPr>
              <a:t>(deg)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29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Plot a Bode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2.	Differentiator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grpSp>
        <p:nvGrpSpPr>
          <p:cNvPr id="11" name="Group 12"/>
          <p:cNvGrpSpPr/>
          <p:nvPr/>
        </p:nvGrpSpPr>
        <p:grpSpPr>
          <a:xfrm>
            <a:off x="1066800" y="2209800"/>
            <a:ext cx="5181600" cy="2057400"/>
            <a:chOff x="609600" y="2819400"/>
            <a:chExt cx="5029200" cy="25146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943600" y="3352800"/>
            <a:ext cx="12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ω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rad</a:t>
            </a:r>
            <a:r>
              <a:rPr lang="en-US" sz="2000" dirty="0" smtClean="0">
                <a:latin typeface="+mn-lt"/>
              </a:rPr>
              <a:t>/sec)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2209800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M(dB)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8610" y="5467290"/>
            <a:ext cx="12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ω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rad</a:t>
            </a:r>
            <a:r>
              <a:rPr lang="en-US" sz="2000" dirty="0" smtClean="0">
                <a:latin typeface="+mn-lt"/>
              </a:rPr>
              <a:t>/sec)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947" y="434340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φ</a:t>
            </a:r>
            <a:r>
              <a:rPr lang="en-US" sz="2000" dirty="0" smtClean="0">
                <a:latin typeface="+mn-lt"/>
              </a:rPr>
              <a:t>(deg)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12"/>
          <p:cNvGrpSpPr/>
          <p:nvPr/>
        </p:nvGrpSpPr>
        <p:grpSpPr>
          <a:xfrm>
            <a:off x="1066800" y="4343400"/>
            <a:ext cx="5181600" cy="2057400"/>
            <a:chOff x="609600" y="2819400"/>
            <a:chExt cx="5029200" cy="2514600"/>
          </a:xfrm>
        </p:grpSpPr>
        <p:cxnSp>
          <p:nvCxnSpPr>
            <p:cNvPr id="22" name="Straight Connector 21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3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Plot a Bode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3.	Integrator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grpSp>
        <p:nvGrpSpPr>
          <p:cNvPr id="11" name="Group 12"/>
          <p:cNvGrpSpPr/>
          <p:nvPr/>
        </p:nvGrpSpPr>
        <p:grpSpPr>
          <a:xfrm>
            <a:off x="1066800" y="2209800"/>
            <a:ext cx="5181600" cy="2057400"/>
            <a:chOff x="609600" y="2819400"/>
            <a:chExt cx="5029200" cy="25146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943600" y="3352800"/>
            <a:ext cx="12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ω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rad</a:t>
            </a:r>
            <a:r>
              <a:rPr lang="en-US" sz="2000" dirty="0" smtClean="0">
                <a:latin typeface="+mn-lt"/>
              </a:rPr>
              <a:t>/sec)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2209800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M(dB)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8610" y="5467290"/>
            <a:ext cx="12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ω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rad</a:t>
            </a:r>
            <a:r>
              <a:rPr lang="en-US" sz="2000" dirty="0" smtClean="0">
                <a:latin typeface="+mn-lt"/>
              </a:rPr>
              <a:t>/sec)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947" y="434340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φ</a:t>
            </a:r>
            <a:r>
              <a:rPr lang="en-US" sz="2000" dirty="0" smtClean="0">
                <a:latin typeface="+mn-lt"/>
              </a:rPr>
              <a:t>(deg)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066800" y="4343400"/>
            <a:ext cx="5181600" cy="2057400"/>
            <a:chOff x="609600" y="2819400"/>
            <a:chExt cx="5029200" cy="2514600"/>
          </a:xfrm>
        </p:grpSpPr>
        <p:cxnSp>
          <p:nvCxnSpPr>
            <p:cNvPr id="22" name="Straight Connector 21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0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Plot a Bode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4.	Simple zero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Ts+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grpSp>
        <p:nvGrpSpPr>
          <p:cNvPr id="11" name="Group 12"/>
          <p:cNvGrpSpPr/>
          <p:nvPr/>
        </p:nvGrpSpPr>
        <p:grpSpPr>
          <a:xfrm>
            <a:off x="1066800" y="2209800"/>
            <a:ext cx="5181600" cy="2057400"/>
            <a:chOff x="609600" y="2819400"/>
            <a:chExt cx="5029200" cy="25146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943600" y="3352800"/>
            <a:ext cx="12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ω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rad</a:t>
            </a:r>
            <a:r>
              <a:rPr lang="en-US" sz="2000" dirty="0" smtClean="0">
                <a:latin typeface="+mn-lt"/>
              </a:rPr>
              <a:t>/sec)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2209800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M(dB)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8610" y="5467290"/>
            <a:ext cx="12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ω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rad</a:t>
            </a:r>
            <a:r>
              <a:rPr lang="en-US" sz="2000" dirty="0" smtClean="0">
                <a:latin typeface="+mn-lt"/>
              </a:rPr>
              <a:t>/sec)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947" y="434340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φ</a:t>
            </a:r>
            <a:r>
              <a:rPr lang="en-US" sz="2000" dirty="0" smtClean="0">
                <a:latin typeface="+mn-lt"/>
              </a:rPr>
              <a:t>(deg)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066800" y="4343400"/>
            <a:ext cx="5181600" cy="2057400"/>
            <a:chOff x="609600" y="2819400"/>
            <a:chExt cx="5029200" cy="2514600"/>
          </a:xfrm>
        </p:grpSpPr>
        <p:cxnSp>
          <p:nvCxnSpPr>
            <p:cNvPr id="22" name="Straight Connector 21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9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Plot a Bode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5.	Simple pole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Ts+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dirty="0" smtClean="0">
                <a:cs typeface="Times New Roman" pitchFamily="18" charset="0"/>
              </a:rPr>
              <a:t>)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grpSp>
        <p:nvGrpSpPr>
          <p:cNvPr id="11" name="Group 12"/>
          <p:cNvGrpSpPr/>
          <p:nvPr/>
        </p:nvGrpSpPr>
        <p:grpSpPr>
          <a:xfrm>
            <a:off x="1066800" y="2209800"/>
            <a:ext cx="5181600" cy="2057400"/>
            <a:chOff x="609600" y="2819400"/>
            <a:chExt cx="5029200" cy="2514600"/>
          </a:xfrm>
        </p:grpSpPr>
        <p:cxnSp>
          <p:nvCxnSpPr>
            <p:cNvPr id="7" name="Straight Connector 6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943600" y="3352800"/>
            <a:ext cx="12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ω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rad</a:t>
            </a:r>
            <a:r>
              <a:rPr lang="en-US" sz="2000" dirty="0" smtClean="0">
                <a:latin typeface="+mn-lt"/>
              </a:rPr>
              <a:t>/sec)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2209800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M(dB)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28610" y="5467290"/>
            <a:ext cx="12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ω</a:t>
            </a:r>
            <a:r>
              <a:rPr lang="en-US" sz="2000" dirty="0" smtClean="0">
                <a:latin typeface="+mn-lt"/>
              </a:rPr>
              <a:t>(</a:t>
            </a:r>
            <a:r>
              <a:rPr lang="en-US" sz="2000" dirty="0" err="1" smtClean="0">
                <a:latin typeface="+mn-lt"/>
              </a:rPr>
              <a:t>rad</a:t>
            </a:r>
            <a:r>
              <a:rPr lang="en-US" sz="2000" dirty="0" smtClean="0">
                <a:latin typeface="+mn-lt"/>
              </a:rPr>
              <a:t>/sec)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947" y="434340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φ</a:t>
            </a:r>
            <a:r>
              <a:rPr lang="en-US" sz="2000" dirty="0" smtClean="0">
                <a:latin typeface="+mn-lt"/>
              </a:rPr>
              <a:t>(deg)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066800" y="4343400"/>
            <a:ext cx="5181600" cy="2057400"/>
            <a:chOff x="609600" y="2819400"/>
            <a:chExt cx="5029200" cy="2514600"/>
          </a:xfrm>
        </p:grpSpPr>
        <p:cxnSp>
          <p:nvCxnSpPr>
            <p:cNvPr id="22" name="Straight Connector 21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02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Plot a Bode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Will do complex poles and zeros later (2</a:t>
            </a:r>
            <a:r>
              <a:rPr lang="en-US" sz="2600" baseline="30000" dirty="0" smtClean="0"/>
              <a:t>nd</a:t>
            </a:r>
            <a:r>
              <a:rPr lang="en-US" sz="2600" dirty="0" smtClean="0"/>
              <a:t> order)</a:t>
            </a:r>
          </a:p>
          <a:p>
            <a:endParaRPr lang="en-US" sz="2400" dirty="0" smtClean="0"/>
          </a:p>
          <a:p>
            <a:r>
              <a:rPr lang="en-US" sz="2600" u="sng" dirty="0" smtClean="0"/>
              <a:t>Approach #2: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Put into Bode form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Sketch straight line approximations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Add graphs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Try to approximate curves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13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+mn-lt"/>
              </a:rPr>
              <a:t>Sketch Bode diagram for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 smtClean="0">
              <a:latin typeface="+mn-lt"/>
            </a:endParaRPr>
          </a:p>
          <a:p>
            <a:pPr marL="914400" lvl="1" indent="-514350">
              <a:buFont typeface="+mj-lt"/>
              <a:buAutoNum type="arabicPeriod"/>
            </a:pPr>
            <a:endParaRPr lang="en-US" sz="2400" dirty="0" smtClean="0">
              <a:latin typeface="+mn-lt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Put into Bode form</a:t>
            </a:r>
          </a:p>
          <a:p>
            <a:pPr marL="914400" lvl="1" indent="-514350">
              <a:buFont typeface="+mj-lt"/>
              <a:buAutoNum type="arabicPeriod"/>
            </a:pPr>
            <a:endParaRPr lang="en-US" sz="2800" dirty="0" smtClean="0">
              <a:latin typeface="+mn-lt"/>
            </a:endParaRPr>
          </a:p>
          <a:p>
            <a:pPr marL="914400" lvl="1" indent="-514350">
              <a:buFont typeface="+mj-lt"/>
              <a:buAutoNum type="arabicPeriod"/>
            </a:pPr>
            <a:endParaRPr lang="en-US" sz="2800" dirty="0" smtClean="0">
              <a:latin typeface="+mn-lt"/>
            </a:endParaRPr>
          </a:p>
          <a:p>
            <a:pPr marL="914400" lvl="1" indent="-514350">
              <a:buFont typeface="+mj-lt"/>
              <a:buAutoNum type="arabicPeriod"/>
            </a:pPr>
            <a:endParaRPr lang="en-US" sz="2800" dirty="0" smtClean="0">
              <a:latin typeface="+mn-lt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>
                <a:latin typeface="+mn-lt"/>
              </a:rPr>
              <a:t>Sketch components</a:t>
            </a:r>
            <a:endParaRPr lang="en-US" sz="2800" dirty="0">
              <a:latin typeface="+mn-lt"/>
            </a:endParaRPr>
          </a:p>
        </p:txBody>
      </p:sp>
      <p:graphicFrame>
        <p:nvGraphicFramePr>
          <p:cNvPr id="916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863659"/>
              </p:ext>
            </p:extLst>
          </p:nvPr>
        </p:nvGraphicFramePr>
        <p:xfrm>
          <a:off x="4927600" y="1514475"/>
          <a:ext cx="17018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42" name="Equation" r:id="rId3" imgW="850680" imgH="393480" progId="Equation.DSMT4">
                  <p:embed/>
                </p:oleObj>
              </mc:Choice>
              <mc:Fallback>
                <p:oleObj name="Equation" r:id="rId3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1514475"/>
                        <a:ext cx="17018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6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06386"/>
              </p:ext>
            </p:extLst>
          </p:nvPr>
        </p:nvGraphicFramePr>
        <p:xfrm>
          <a:off x="4572000" y="2894013"/>
          <a:ext cx="24892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43" name="Equation" r:id="rId5" imgW="1244520" imgH="622080" progId="Equation.DSMT4">
                  <p:embed/>
                </p:oleObj>
              </mc:Choice>
              <mc:Fallback>
                <p:oleObj name="Equation" r:id="rId5" imgW="124452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894013"/>
                        <a:ext cx="2489200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6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207622"/>
              </p:ext>
            </p:extLst>
          </p:nvPr>
        </p:nvGraphicFramePr>
        <p:xfrm>
          <a:off x="4784360" y="4572000"/>
          <a:ext cx="30480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44" name="Equation" r:id="rId7" imgW="1523880" imgH="787320" progId="Equation.DSMT4">
                  <p:embed/>
                </p:oleObj>
              </mc:Choice>
              <mc:Fallback>
                <p:oleObj name="Equation" r:id="rId7" imgW="1523880" imgH="787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360" y="4572000"/>
                        <a:ext cx="3048000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52252" y="6076072"/>
            <a:ext cx="405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a</a:t>
            </a:r>
            <a:endParaRPr lang="en-US" sz="32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608107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b</a:t>
            </a:r>
            <a:endParaRPr lang="en-US" sz="3200" b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0400" y="6088166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+mn-lt"/>
              </a:rPr>
              <a:t>c</a:t>
            </a:r>
            <a:endParaRPr lang="en-US" sz="3200" b="1" dirty="0">
              <a:latin typeface="+mn-lt"/>
            </a:endParaRPr>
          </a:p>
        </p:txBody>
      </p:sp>
      <p:graphicFrame>
        <p:nvGraphicFramePr>
          <p:cNvPr id="916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15044"/>
              </p:ext>
            </p:extLst>
          </p:nvPr>
        </p:nvGraphicFramePr>
        <p:xfrm>
          <a:off x="7137400" y="2892425"/>
          <a:ext cx="12446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45" name="Equation" r:id="rId9" imgW="622080" imgH="583920" progId="Equation.DSMT4">
                  <p:embed/>
                </p:oleObj>
              </mc:Choice>
              <mc:Fallback>
                <p:oleObj name="Equation" r:id="rId9" imgW="6220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2892425"/>
                        <a:ext cx="12446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53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dirty="0"/>
          </a:p>
        </p:txBody>
      </p:sp>
      <p:grpSp>
        <p:nvGrpSpPr>
          <p:cNvPr id="7" name="Group 12"/>
          <p:cNvGrpSpPr/>
          <p:nvPr/>
        </p:nvGrpSpPr>
        <p:grpSpPr>
          <a:xfrm>
            <a:off x="392319" y="1371600"/>
            <a:ext cx="4103481" cy="2438400"/>
            <a:chOff x="609600" y="2819400"/>
            <a:chExt cx="5029200" cy="2514600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0" y="1352490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M(dB)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4" name="Group 12"/>
          <p:cNvGrpSpPr/>
          <p:nvPr/>
        </p:nvGrpSpPr>
        <p:grpSpPr>
          <a:xfrm>
            <a:off x="392319" y="4114800"/>
            <a:ext cx="4103481" cy="2438400"/>
            <a:chOff x="609600" y="2819400"/>
            <a:chExt cx="5029200" cy="2514600"/>
          </a:xfrm>
        </p:grpSpPr>
        <p:cxnSp>
          <p:nvCxnSpPr>
            <p:cNvPr id="15" name="Straight Connector 14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"/>
          <p:cNvGrpSpPr/>
          <p:nvPr/>
        </p:nvGrpSpPr>
        <p:grpSpPr>
          <a:xfrm>
            <a:off x="4735719" y="1371600"/>
            <a:ext cx="4103481" cy="2438400"/>
            <a:chOff x="609600" y="2819400"/>
            <a:chExt cx="5029200" cy="2514600"/>
          </a:xfrm>
        </p:grpSpPr>
        <p:cxnSp>
          <p:nvCxnSpPr>
            <p:cNvPr id="18" name="Straight Connector 17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289923" y="137160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φ</a:t>
            </a:r>
            <a:r>
              <a:rPr lang="en-US" sz="2000" dirty="0" smtClean="0">
                <a:latin typeface="+mn-lt"/>
              </a:rPr>
              <a:t>(deg)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12"/>
          <p:cNvGrpSpPr/>
          <p:nvPr/>
        </p:nvGrpSpPr>
        <p:grpSpPr>
          <a:xfrm>
            <a:off x="4724400" y="4099029"/>
            <a:ext cx="4103481" cy="2438400"/>
            <a:chOff x="609600" y="2819400"/>
            <a:chExt cx="5029200" cy="2514600"/>
          </a:xfrm>
        </p:grpSpPr>
        <p:cxnSp>
          <p:nvCxnSpPr>
            <p:cNvPr id="22" name="Straight Connector 21"/>
            <p:cNvCxnSpPr/>
            <p:nvPr/>
          </p:nvCxnSpPr>
          <p:spPr>
            <a:xfrm rot="5400000">
              <a:off x="-11430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609600" y="4191000"/>
              <a:ext cx="5029200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0" y="3962400"/>
            <a:ext cx="835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M(dB)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9923" y="398151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2000" dirty="0" smtClean="0">
                <a:latin typeface="+mn-lt"/>
              </a:rPr>
              <a:t>φ</a:t>
            </a:r>
            <a:r>
              <a:rPr lang="en-US" sz="2000" dirty="0" smtClean="0">
                <a:latin typeface="+mn-lt"/>
              </a:rPr>
              <a:t>(deg)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Previously, we have determined the time response of linear systems to arbitrary inputs and initial conditions</a:t>
            </a:r>
          </a:p>
          <a:p>
            <a:r>
              <a:rPr lang="en-US" sz="2800" dirty="0" smtClean="0"/>
              <a:t>We have also studied the character of certain standard systems to certain simple inputs </a:t>
            </a:r>
          </a:p>
          <a:p>
            <a:endParaRPr lang="en-US" sz="2800" dirty="0" smtClean="0"/>
          </a:p>
          <a:p>
            <a:endParaRPr lang="en-US" sz="5800" dirty="0" smtClean="0"/>
          </a:p>
          <a:p>
            <a:endParaRPr lang="en-US" sz="2800" dirty="0" smtClean="0"/>
          </a:p>
          <a:p>
            <a:pPr marL="342900" lvl="1" indent="-342900">
              <a:buFont typeface="Arial" charset="0"/>
              <a:buChar char="•"/>
            </a:pPr>
            <a:r>
              <a:rPr lang="en-US" sz="2800" dirty="0" smtClean="0"/>
              <a:t>Used algebra and root locus to place dominant closed-loop poles to give desired time response </a:t>
            </a:r>
          </a:p>
          <a:p>
            <a:pPr marL="857250" lvl="2" indent="-457200">
              <a:buFont typeface="Times New Roman" pitchFamily="18" charset="0"/>
              <a:buChar char="−"/>
            </a:pPr>
            <a:r>
              <a:rPr lang="el-GR" sz="2000" i="1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/>
              <a:t>, etc.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11513" y="4495800"/>
            <a:ext cx="1219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SYSTEM</a:t>
            </a: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2297113" y="4800600"/>
            <a:ext cx="9144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4430713" y="4800600"/>
            <a:ext cx="990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1981200" y="4114800"/>
            <a:ext cx="990600" cy="53340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876800" y="3581400"/>
            <a:ext cx="2133600" cy="1066800"/>
            <a:chOff x="4953000" y="2631440"/>
            <a:chExt cx="2910840" cy="1178560"/>
          </a:xfrm>
        </p:grpSpPr>
        <p:sp>
          <p:nvSpPr>
            <p:cNvPr id="17" name="Freeform 16"/>
            <p:cNvSpPr/>
            <p:nvPr/>
          </p:nvSpPr>
          <p:spPr>
            <a:xfrm>
              <a:off x="5638800" y="2631440"/>
              <a:ext cx="2225040" cy="1178560"/>
            </a:xfrm>
            <a:custGeom>
              <a:avLst/>
              <a:gdLst>
                <a:gd name="connsiteX0" fmla="*/ 0 w 2225040"/>
                <a:gd name="connsiteY0" fmla="*/ 1178560 h 1178560"/>
                <a:gd name="connsiteX1" fmla="*/ 304800 w 2225040"/>
                <a:gd name="connsiteY1" fmla="*/ 96520 h 1178560"/>
                <a:gd name="connsiteX2" fmla="*/ 746760 w 2225040"/>
                <a:gd name="connsiteY2" fmla="*/ 599440 h 1178560"/>
                <a:gd name="connsiteX3" fmla="*/ 1219200 w 2225040"/>
                <a:gd name="connsiteY3" fmla="*/ 370840 h 1178560"/>
                <a:gd name="connsiteX4" fmla="*/ 1630680 w 2225040"/>
                <a:gd name="connsiteY4" fmla="*/ 477520 h 1178560"/>
                <a:gd name="connsiteX5" fmla="*/ 1965960 w 2225040"/>
                <a:gd name="connsiteY5" fmla="*/ 416560 h 1178560"/>
                <a:gd name="connsiteX6" fmla="*/ 2225040 w 2225040"/>
                <a:gd name="connsiteY6" fmla="*/ 431800 h 117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040" h="1178560">
                  <a:moveTo>
                    <a:pt x="0" y="1178560"/>
                  </a:moveTo>
                  <a:cubicBezTo>
                    <a:pt x="90170" y="685800"/>
                    <a:pt x="180340" y="193040"/>
                    <a:pt x="304800" y="96520"/>
                  </a:cubicBezTo>
                  <a:cubicBezTo>
                    <a:pt x="429260" y="0"/>
                    <a:pt x="594360" y="553720"/>
                    <a:pt x="746760" y="599440"/>
                  </a:cubicBezTo>
                  <a:cubicBezTo>
                    <a:pt x="899160" y="645160"/>
                    <a:pt x="1071880" y="391160"/>
                    <a:pt x="1219200" y="370840"/>
                  </a:cubicBezTo>
                  <a:cubicBezTo>
                    <a:pt x="1366520" y="350520"/>
                    <a:pt x="1506220" y="469900"/>
                    <a:pt x="1630680" y="477520"/>
                  </a:cubicBezTo>
                  <a:cubicBezTo>
                    <a:pt x="1755140" y="485140"/>
                    <a:pt x="1866900" y="424180"/>
                    <a:pt x="1965960" y="416560"/>
                  </a:cubicBezTo>
                  <a:cubicBezTo>
                    <a:pt x="2065020" y="408940"/>
                    <a:pt x="2145030" y="420370"/>
                    <a:pt x="2225040" y="431800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953000" y="3810000"/>
              <a:ext cx="6858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0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Sketch Requirements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2884262"/>
            <a:ext cx="4040188" cy="544738"/>
          </a:xfrm>
        </p:spPr>
        <p:txBody>
          <a:bodyPr/>
          <a:lstStyle/>
          <a:p>
            <a:r>
              <a:rPr lang="en-US" dirty="0" smtClean="0"/>
              <a:t>Magnitude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28600" y="3505200"/>
            <a:ext cx="4040188" cy="2620962"/>
          </a:xfrm>
        </p:spPr>
        <p:txBody>
          <a:bodyPr/>
          <a:lstStyle/>
          <a:p>
            <a:r>
              <a:rPr lang="en-US" dirty="0" smtClean="0"/>
              <a:t>Frequency where slope changes</a:t>
            </a:r>
          </a:p>
          <a:p>
            <a:r>
              <a:rPr lang="en-US" dirty="0" smtClean="0"/>
              <a:t>Slope of each line segment</a:t>
            </a:r>
          </a:p>
          <a:p>
            <a:r>
              <a:rPr lang="en-US" dirty="0" smtClean="0"/>
              <a:t>Magnitude of at least one frequency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416425" y="2819400"/>
            <a:ext cx="4041775" cy="639762"/>
          </a:xfrm>
        </p:spPr>
        <p:txBody>
          <a:bodyPr/>
          <a:lstStyle/>
          <a:p>
            <a:r>
              <a:rPr lang="en-US" dirty="0" smtClean="0"/>
              <a:t>Phase plot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416425" y="3505200"/>
            <a:ext cx="4041775" cy="26209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Frequency where slope changes</a:t>
            </a:r>
          </a:p>
          <a:p>
            <a:r>
              <a:rPr lang="en-US" dirty="0" smtClean="0"/>
              <a:t>Do not need to identify slopes, but magnitudes must be relative</a:t>
            </a:r>
          </a:p>
          <a:p>
            <a:r>
              <a:rPr lang="en-US" dirty="0" smtClean="0"/>
              <a:t>Limiting phase as frequency goes to zero and infinity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4297" y="1740694"/>
            <a:ext cx="74505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Make sure to include the following elements in your hand sketches of Bode diagrams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59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Response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Advantage of pole-placement approach is that the time response can be affected directly, easiest for canonical systems</a:t>
            </a:r>
          </a:p>
          <a:p>
            <a:endParaRPr lang="en-US" sz="2800" dirty="0" smtClean="0"/>
          </a:p>
          <a:p>
            <a:r>
              <a:rPr lang="en-US" sz="2800" dirty="0" smtClean="0"/>
              <a:t>Disadvantage of the approach is that sometimes it is difficult to determine the effect of higher-order poles and of zeros, and how the system will respond to complex inputs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78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Response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Input sine waves of different frequencies and look at the output in steady state</a:t>
            </a:r>
          </a:p>
          <a:p>
            <a:r>
              <a:rPr lang="en-US" sz="2800" dirty="0" smtClean="0"/>
              <a:t>If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/>
              <a:t>is linear and stable, a sinusoidal input will generate in steady state a scaled and shifted sinusoidal output of the same frequency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graphicFrame>
        <p:nvGraphicFramePr>
          <p:cNvPr id="1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45752"/>
              </p:ext>
            </p:extLst>
          </p:nvPr>
        </p:nvGraphicFramePr>
        <p:xfrm>
          <a:off x="1219200" y="4730415"/>
          <a:ext cx="12350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2" name="Equation" r:id="rId3" imgW="520560" imgH="177480" progId="Equation.DSMT4">
                  <p:embed/>
                </p:oleObj>
              </mc:Choice>
              <mc:Fallback>
                <p:oleObj name="Equation" r:id="rId3" imgW="520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30415"/>
                        <a:ext cx="12350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257155"/>
              </p:ext>
            </p:extLst>
          </p:nvPr>
        </p:nvGraphicFramePr>
        <p:xfrm>
          <a:off x="6248400" y="4630738"/>
          <a:ext cx="19272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73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630738"/>
                        <a:ext cx="19272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2761633" y="5465298"/>
            <a:ext cx="1219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flipV="1">
            <a:off x="1703649" y="5770098"/>
            <a:ext cx="1057984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</p:cNvCxnSpPr>
          <p:nvPr/>
        </p:nvCxnSpPr>
        <p:spPr>
          <a:xfrm>
            <a:off x="3980833" y="5770098"/>
            <a:ext cx="990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4" t="25827" b="26764"/>
          <a:stretch/>
        </p:blipFill>
        <p:spPr>
          <a:xfrm>
            <a:off x="4679143" y="4176215"/>
            <a:ext cx="4178490" cy="22109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6" t="45058" r="54465" b="37090"/>
          <a:stretch/>
        </p:blipFill>
        <p:spPr>
          <a:xfrm>
            <a:off x="1703649" y="5105400"/>
            <a:ext cx="750626" cy="6646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6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Response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Two primary quantities of interest that have implications for system performance are: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The scaling	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lvl="1" indent="-514350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>
                <a:cs typeface="Times New Roman" pitchFamily="18" charset="0"/>
              </a:rPr>
              <a:t>The phase shift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r>
              <a:rPr lang="en-US" sz="2800" dirty="0" smtClean="0">
                <a:cs typeface="Times New Roman" pitchFamily="18" charset="0"/>
              </a:rPr>
              <a:t>Important for designing controllers, filters, choosing sensors, designing mechanical systems, etc.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graphicFrame>
        <p:nvGraphicFramePr>
          <p:cNvPr id="911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145811"/>
              </p:ext>
            </p:extLst>
          </p:nvPr>
        </p:nvGraphicFramePr>
        <p:xfrm>
          <a:off x="2209800" y="3124200"/>
          <a:ext cx="4143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4" name="Equation" r:id="rId3" imgW="177480" imgH="393480" progId="Equation.DSMT4">
                  <p:embed/>
                </p:oleObj>
              </mc:Choice>
              <mc:Fallback>
                <p:oleObj name="Equation" r:id="rId3" imgW="177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0"/>
                        <a:ext cx="41433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673534"/>
              </p:ext>
            </p:extLst>
          </p:nvPr>
        </p:nvGraphicFramePr>
        <p:xfrm>
          <a:off x="2286000" y="4872111"/>
          <a:ext cx="3016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5" name="Equation" r:id="rId5" imgW="126720" imgH="203040" progId="Equation.DSMT4">
                  <p:embed/>
                </p:oleObj>
              </mc:Choice>
              <mc:Fallback>
                <p:oleObj name="Equation" r:id="rId5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2111"/>
                        <a:ext cx="3016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3657600" y="2514600"/>
            <a:ext cx="4800600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marR="0" lvl="1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	magnitude of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s=j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ω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40005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400050"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914400" marR="0" lvl="1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=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angle of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s=j</a:t>
            </a:r>
            <a:r>
              <a:rPr kumimoji="0" lang="el-GR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ω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11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533158"/>
              </p:ext>
            </p:extLst>
          </p:nvPr>
        </p:nvGraphicFramePr>
        <p:xfrm>
          <a:off x="4114800" y="3276600"/>
          <a:ext cx="21685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6" name="Equation" r:id="rId7" imgW="914400" imgH="253800" progId="Equation.DSMT4">
                  <p:embed/>
                </p:oleObj>
              </mc:Choice>
              <mc:Fallback>
                <p:oleObj name="Equation" r:id="rId7" imgW="91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76600"/>
                        <a:ext cx="21685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053419"/>
              </p:ext>
            </p:extLst>
          </p:nvPr>
        </p:nvGraphicFramePr>
        <p:xfrm>
          <a:off x="4157663" y="4794104"/>
          <a:ext cx="23193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7" name="Equation" r:id="rId9" imgW="977760" imgH="215640" progId="Equation.DSMT4">
                  <p:embed/>
                </p:oleObj>
              </mc:Choice>
              <mc:Fallback>
                <p:oleObj name="Equation" r:id="rId9" imgW="977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4794104"/>
                        <a:ext cx="23193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2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Response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72400" cy="4525963"/>
          </a:xfrm>
        </p:spPr>
        <p:txBody>
          <a:bodyPr/>
          <a:lstStyle/>
          <a:p>
            <a:r>
              <a:rPr lang="en-US" sz="2800" dirty="0" smtClean="0"/>
              <a:t>Attenuation may be </a:t>
            </a:r>
          </a:p>
          <a:p>
            <a:pPr lvl="1"/>
            <a:r>
              <a:rPr lang="en-US" sz="2800" dirty="0" smtClean="0"/>
              <a:t>desired: noise, disturbances</a:t>
            </a:r>
          </a:p>
          <a:p>
            <a:pPr lvl="1"/>
            <a:r>
              <a:rPr lang="en-US" sz="2800" dirty="0" smtClean="0"/>
              <a:t>undesired: commanded reference input</a:t>
            </a:r>
          </a:p>
          <a:p>
            <a:pPr>
              <a:buNone/>
            </a:pPr>
            <a:endParaRPr lang="en-US" sz="1100" dirty="0" smtClean="0"/>
          </a:p>
          <a:p>
            <a:r>
              <a:rPr lang="en-US" sz="2800" dirty="0" smtClean="0"/>
              <a:t>Amplification can destabilize a system (resonance)</a:t>
            </a:r>
          </a:p>
          <a:p>
            <a:endParaRPr lang="en-US" sz="1100" dirty="0" smtClean="0"/>
          </a:p>
          <a:p>
            <a:r>
              <a:rPr lang="en-US" sz="2800" dirty="0" smtClean="0"/>
              <a:t>Phase lag means information is delayed, can hurt performance and also destabilize a system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5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Response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Different ways to present this information:</a:t>
            </a:r>
          </a:p>
          <a:p>
            <a:pPr lvl="1"/>
            <a:r>
              <a:rPr lang="en-US" sz="2800" dirty="0" smtClean="0"/>
              <a:t>Bode diagram (two graphs)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400" dirty="0" smtClean="0"/>
              <a:t>magnitude vs. frequency 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sz="2400" dirty="0" smtClean="0"/>
              <a:t>phase vs. frequency</a:t>
            </a:r>
          </a:p>
          <a:p>
            <a:pPr marL="914400" lvl="1" indent="-457200"/>
            <a:r>
              <a:rPr lang="en-US" sz="2800" dirty="0" err="1" smtClean="0"/>
              <a:t>Nyquist</a:t>
            </a:r>
            <a:r>
              <a:rPr lang="en-US" sz="2800" dirty="0" smtClean="0"/>
              <a:t> plot</a:t>
            </a:r>
          </a:p>
          <a:p>
            <a:pPr marL="914400" lvl="1" indent="-457200">
              <a:buNone/>
            </a:pPr>
            <a:r>
              <a:rPr lang="en-US" sz="2800" dirty="0" smtClean="0"/>
              <a:t>	magnitude vs. phase (polar)</a:t>
            </a:r>
          </a:p>
          <a:p>
            <a:pPr marL="914400" lvl="1" indent="-457200"/>
            <a:r>
              <a:rPr lang="en-US" sz="2800" dirty="0" smtClean="0"/>
              <a:t>Nichols chart</a:t>
            </a:r>
          </a:p>
          <a:p>
            <a:pPr marL="914400" lvl="1" indent="-457200">
              <a:buNone/>
            </a:pPr>
            <a:r>
              <a:rPr lang="en-US" sz="2800" dirty="0" smtClean="0"/>
              <a:t>	magnitude vs. phase (rectangular)</a:t>
            </a:r>
            <a:endParaRPr lang="en-US" sz="4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7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Bode Diagram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3733800" cy="4525963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Magnitude in decibels vs. frequency in rad/sec</a:t>
            </a:r>
          </a:p>
          <a:p>
            <a:endParaRPr lang="en-US" sz="2000" dirty="0" smtClean="0"/>
          </a:p>
          <a:p>
            <a:r>
              <a:rPr lang="en-US" sz="2800" dirty="0" smtClean="0"/>
              <a:t>Phase in degrees vs. frequency in </a:t>
            </a:r>
            <a:r>
              <a:rPr lang="en-US" sz="2800" dirty="0" err="1" smtClean="0"/>
              <a:t>rad</a:t>
            </a:r>
            <a:r>
              <a:rPr lang="en-US" sz="2800" dirty="0" smtClean="0"/>
              <a:t>/sec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6777038" y="4048125"/>
            <a:ext cx="2366962" cy="366713"/>
          </a:xfrm>
        </p:spPr>
        <p:txBody>
          <a:bodyPr/>
          <a:lstStyle/>
          <a:p>
            <a:pPr>
              <a:defRPr/>
            </a:pPr>
            <a:r>
              <a:rPr lang="en-US" smtClean="0"/>
              <a:t>ENGR 4220/5220, Lecture 21</a:t>
            </a:r>
            <a:endParaRPr lang="en-US" dirty="0"/>
          </a:p>
        </p:txBody>
      </p:sp>
      <p:pic>
        <p:nvPicPr>
          <p:cNvPr id="6" name="Picture 5" descr="bodeexample.emf"/>
          <p:cNvPicPr>
            <a:picLocks noChangeAspect="1"/>
          </p:cNvPicPr>
          <p:nvPr/>
        </p:nvPicPr>
        <p:blipFill>
          <a:blip r:embed="rId3" cstate="print"/>
          <a:srcRect l="6535" t="11387" r="6535"/>
          <a:stretch>
            <a:fillRect/>
          </a:stretch>
        </p:blipFill>
        <p:spPr>
          <a:xfrm>
            <a:off x="3962400" y="1447800"/>
            <a:ext cx="5029200" cy="41910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2945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371600"/>
            <a:ext cx="3733800" cy="4525963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err="1" smtClean="0"/>
              <a:t>Nyquist</a:t>
            </a:r>
            <a:r>
              <a:rPr lang="en-US" sz="2800" dirty="0" smtClean="0"/>
              <a:t> </a:t>
            </a:r>
            <a:r>
              <a:rPr lang="en-US" sz="2800" dirty="0"/>
              <a:t>p</a:t>
            </a:r>
            <a:r>
              <a:rPr lang="en-US" sz="2800" dirty="0" smtClean="0"/>
              <a:t>lot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Nichols chart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634580"/>
            <a:ext cx="5059355" cy="2907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569593"/>
            <a:ext cx="5059355" cy="2907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275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11250</TotalTime>
  <Words>649</Words>
  <Application>Microsoft Office PowerPoint</Application>
  <PresentationFormat>On-screen Show (4:3)</PresentationFormat>
  <Paragraphs>185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UDM_Theme (2)</vt:lpstr>
      <vt:lpstr>UDM Theme</vt:lpstr>
      <vt:lpstr>Equation</vt:lpstr>
      <vt:lpstr>Lecture 21: Intro to Frequency Response</vt:lpstr>
      <vt:lpstr>Time Response Review</vt:lpstr>
      <vt:lpstr>Time Response Review</vt:lpstr>
      <vt:lpstr>Frequency Response Concept</vt:lpstr>
      <vt:lpstr>Frequency Response Concept</vt:lpstr>
      <vt:lpstr>Frequency Response Analysis</vt:lpstr>
      <vt:lpstr>Frequency Response Concept</vt:lpstr>
      <vt:lpstr>Bode Diagram Example</vt:lpstr>
      <vt:lpstr>Other Examples</vt:lpstr>
      <vt:lpstr>How to Plot a Bode Diagram</vt:lpstr>
      <vt:lpstr>How to Plot a Bode Diagram</vt:lpstr>
      <vt:lpstr>How to Plot a Bode Diagram</vt:lpstr>
      <vt:lpstr>How to Plot a Bode Diagram</vt:lpstr>
      <vt:lpstr>How to Plot a Bode Diagram</vt:lpstr>
      <vt:lpstr>How to Plot a Bode Diagram</vt:lpstr>
      <vt:lpstr>How to Plot a Bode Diagram</vt:lpstr>
      <vt:lpstr>How to Plot a Bode Diagram </vt:lpstr>
      <vt:lpstr>Example</vt:lpstr>
      <vt:lpstr>Example (continued)</vt:lpstr>
      <vt:lpstr>Sketch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200</cp:revision>
  <dcterms:created xsi:type="dcterms:W3CDTF">2012-12-20T22:15:23Z</dcterms:created>
  <dcterms:modified xsi:type="dcterms:W3CDTF">2014-10-24T22:46:13Z</dcterms:modified>
</cp:coreProperties>
</file>