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17"/>
  </p:notesMasterIdLst>
  <p:sldIdLst>
    <p:sldId id="522" r:id="rId3"/>
    <p:sldId id="547" r:id="rId4"/>
    <p:sldId id="548" r:id="rId5"/>
    <p:sldId id="549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4" r:id="rId14"/>
    <p:sldId id="535" r:id="rId15"/>
    <p:sldId id="53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22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z="4400" dirty="0" smtClean="0"/>
              <a:t>Lecture 22: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Frequency Response Analysis (Pt II)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525963"/>
          </a:xfrm>
        </p:spPr>
        <p:txBody>
          <a:bodyPr/>
          <a:lstStyle/>
          <a:p>
            <a:pPr indent="0">
              <a:buNone/>
            </a:pPr>
            <a:endParaRPr lang="en-US" sz="24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600" dirty="0" smtClean="0"/>
              <a:t>Conclusion of Bode plot construction</a:t>
            </a:r>
          </a:p>
          <a:p>
            <a:pPr marL="857250" indent="-514350">
              <a:buFont typeface="+mj-lt"/>
              <a:buAutoNum type="arabicPeriod"/>
            </a:pPr>
            <a:endParaRPr lang="en-US" sz="28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600" dirty="0" smtClean="0"/>
              <a:t>Relative stability</a:t>
            </a:r>
          </a:p>
          <a:p>
            <a:pPr marL="857250" indent="-514350">
              <a:buFont typeface="+mj-lt"/>
              <a:buAutoNum type="arabicPeriod"/>
            </a:pPr>
            <a:endParaRPr lang="en-US" sz="28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600" dirty="0" smtClean="0"/>
              <a:t>System identification example</a:t>
            </a:r>
          </a:p>
          <a:p>
            <a:pPr marL="857250" indent="-514350">
              <a:buFont typeface="+mj-lt"/>
              <a:buAutoNum type="arabicPeriod"/>
            </a:pPr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0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rgin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6311251" cy="435525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800600"/>
          </a:xfrm>
        </p:spPr>
        <p:txBody>
          <a:bodyPr/>
          <a:lstStyle/>
          <a:p>
            <a:r>
              <a:rPr lang="en-US" sz="2400" dirty="0" smtClean="0"/>
              <a:t>Determine the stability margins of the closed-loop system with the following open-loop frequency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1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Frequency response techniques can be useful for black-box modeling</a:t>
            </a:r>
          </a:p>
          <a:p>
            <a:r>
              <a:rPr lang="en-US" sz="2800" dirty="0" smtClean="0"/>
              <a:t>Sweep sinusoidal input through a range of frequencies, measure scaling and phase shift of output</a:t>
            </a:r>
          </a:p>
          <a:p>
            <a:r>
              <a:rPr lang="en-US" sz="2800" dirty="0" smtClean="0"/>
              <a:t>Identifies higher-order dynamics and zeros</a:t>
            </a:r>
          </a:p>
          <a:p>
            <a:r>
              <a:rPr lang="en-US" sz="2800" dirty="0" smtClean="0"/>
              <a:t>One example is modeling of power converters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9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Determine the magnitude and phase of a system that has the following  steady-state output to the given input</a:t>
            </a:r>
            <a:endParaRPr lang="en-US" sz="2600" dirty="0"/>
          </a:p>
        </p:txBody>
      </p:sp>
      <p:pic>
        <p:nvPicPr>
          <p:cNvPr id="8" name="Picture 7" descr="freqresp.emf"/>
          <p:cNvPicPr>
            <a:picLocks noChangeAspect="1"/>
          </p:cNvPicPr>
          <p:nvPr/>
        </p:nvPicPr>
        <p:blipFill>
          <a:blip r:embed="rId3" cstate="print"/>
          <a:srcRect l="8122" t="4996" r="7696"/>
          <a:stretch>
            <a:fillRect/>
          </a:stretch>
        </p:blipFill>
        <p:spPr>
          <a:xfrm>
            <a:off x="228600" y="2667000"/>
            <a:ext cx="4632649" cy="38862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84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rgin.emf"/>
          <p:cNvPicPr>
            <a:picLocks noChangeAspect="1"/>
          </p:cNvPicPr>
          <p:nvPr/>
        </p:nvPicPr>
        <p:blipFill rotWithShape="1">
          <a:blip r:embed="rId3" cstate="print"/>
          <a:srcRect l="3789" t="4821" r="3263"/>
          <a:stretch/>
        </p:blipFill>
        <p:spPr>
          <a:xfrm>
            <a:off x="239150" y="2560320"/>
            <a:ext cx="5866227" cy="41452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86800" cy="4800600"/>
          </a:xfrm>
        </p:spPr>
        <p:txBody>
          <a:bodyPr/>
          <a:lstStyle/>
          <a:p>
            <a:r>
              <a:rPr lang="en-US" sz="2400" dirty="0" smtClean="0"/>
              <a:t>Estimate the transfer function for the system with the following frequency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2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Tools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Sketch Bode diagram for</a:t>
            </a:r>
            <a:endParaRPr lang="en-US" sz="2400" dirty="0" smtClean="0"/>
          </a:p>
          <a:p>
            <a:pPr marL="914400" lvl="1" indent="-514350">
              <a:buNone/>
            </a:pPr>
            <a:endParaRPr lang="en-US" sz="2400" dirty="0" smtClean="0"/>
          </a:p>
        </p:txBody>
      </p:sp>
      <p:graphicFrame>
        <p:nvGraphicFramePr>
          <p:cNvPr id="916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880715"/>
              </p:ext>
            </p:extLst>
          </p:nvPr>
        </p:nvGraphicFramePr>
        <p:xfrm>
          <a:off x="4470400" y="1514475"/>
          <a:ext cx="2844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514475"/>
                        <a:ext cx="2844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2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392319" y="1371600"/>
            <a:ext cx="4103481" cy="2438400"/>
            <a:chOff x="609600" y="2819400"/>
            <a:chExt cx="5029200" cy="25146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0" y="135249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2"/>
          <p:cNvGrpSpPr/>
          <p:nvPr/>
        </p:nvGrpSpPr>
        <p:grpSpPr>
          <a:xfrm>
            <a:off x="392319" y="4114800"/>
            <a:ext cx="4103481" cy="2438400"/>
            <a:chOff x="609600" y="2819400"/>
            <a:chExt cx="5029200" cy="25146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2"/>
          <p:cNvGrpSpPr/>
          <p:nvPr/>
        </p:nvGrpSpPr>
        <p:grpSpPr>
          <a:xfrm>
            <a:off x="4735719" y="1371600"/>
            <a:ext cx="4103481" cy="2438400"/>
            <a:chOff x="609600" y="2819400"/>
            <a:chExt cx="5029200" cy="2514600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289923" y="13716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4724400" y="4099029"/>
            <a:ext cx="4103481" cy="2438400"/>
            <a:chOff x="609600" y="2819400"/>
            <a:chExt cx="5029200" cy="2514600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0" y="39624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9923" y="398151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5052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Complex conjugate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poles (</a:t>
            </a:r>
            <a:r>
              <a:rPr lang="el-GR" sz="3200" i="1" dirty="0" smtClean="0">
                <a:latin typeface="+mn-lt"/>
                <a:cs typeface="Times New Roman" pitchFamily="18" charset="0"/>
              </a:rPr>
              <a:t>ζ</a:t>
            </a:r>
            <a:r>
              <a:rPr lang="en-US" sz="3200" dirty="0" smtClean="0">
                <a:latin typeface="+mn-lt"/>
                <a:cs typeface="Times New Roman" pitchFamily="18" charset="0"/>
              </a:rPr>
              <a:t>&lt;1</a:t>
            </a:r>
            <a:r>
              <a:rPr lang="en-US" sz="3200" dirty="0" smtClean="0">
                <a:latin typeface="+mn-lt"/>
              </a:rPr>
              <a:t>)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942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7133"/>
              </p:ext>
            </p:extLst>
          </p:nvPr>
        </p:nvGraphicFramePr>
        <p:xfrm>
          <a:off x="228600" y="1101773"/>
          <a:ext cx="2921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460160" imgH="457200" progId="Equation.DSMT4">
                  <p:embed/>
                </p:oleObj>
              </mc:Choice>
              <mc:Fallback>
                <p:oleObj name="Equation" r:id="rId3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01773"/>
                        <a:ext cx="2921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 bwMode="auto">
          <a:xfrm>
            <a:off x="4365574" y="457200"/>
            <a:ext cx="42552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n-lt"/>
                <a:ea typeface="+mj-ea"/>
                <a:cs typeface="+mj-cs"/>
              </a:rPr>
              <a:t>Complex conjugate zeros have similar shape, just reflected over the horizontal axis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6" y="2089244"/>
            <a:ext cx="7971429" cy="458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18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Closed-loop poles in the LHP indicate stability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closeness of the poles to the RHP indicate how near to instability the system is, robustness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05099" y="3619500"/>
            <a:ext cx="266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905000" y="35814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266700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5548" y="414637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X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365760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Re</a:t>
            </a:r>
            <a:endParaRPr lang="en-US" sz="2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222146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Im</a:t>
            </a:r>
            <a:endParaRPr lang="en-US" sz="24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4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800599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Stability of a </a:t>
            </a:r>
            <a:r>
              <a:rPr lang="en-US" sz="2600" u="sng" dirty="0" smtClean="0"/>
              <a:t>closed-loop</a:t>
            </a:r>
            <a:r>
              <a:rPr lang="en-US" sz="2600" dirty="0" smtClean="0"/>
              <a:t> system can also be determined from the </a:t>
            </a:r>
            <a:r>
              <a:rPr lang="en-US" sz="2600" u="sng" dirty="0" smtClean="0"/>
              <a:t>open-loop</a:t>
            </a:r>
            <a:r>
              <a:rPr lang="en-US" sz="2600" dirty="0" smtClean="0"/>
              <a:t> frequency response</a:t>
            </a:r>
          </a:p>
          <a:p>
            <a:endParaRPr lang="en-US" sz="26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400" dirty="0" smtClean="0"/>
          </a:p>
          <a:p>
            <a:endParaRPr lang="en-US" sz="2800" dirty="0" smtClean="0"/>
          </a:p>
          <a:p>
            <a:r>
              <a:rPr lang="en-US" sz="2600" dirty="0" smtClean="0"/>
              <a:t>At 180</a:t>
            </a:r>
            <a:r>
              <a:rPr lang="en-US" sz="2600" baseline="30000" dirty="0" smtClean="0"/>
              <a:t>o</a:t>
            </a:r>
            <a:r>
              <a:rPr lang="en-US" sz="2600" dirty="0" smtClean="0"/>
              <a:t> of phase lag of the loop, the reference and feedback signal add, if the magnitude of the loop is greater than 1 the error grows exponentially (unstable)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" t="31237" r="8042" b="31357"/>
          <a:stretch/>
        </p:blipFill>
        <p:spPr>
          <a:xfrm>
            <a:off x="1923756" y="2667000"/>
            <a:ext cx="5391444" cy="1808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6" t="45058" r="54465" b="37090"/>
          <a:stretch/>
        </p:blipFill>
        <p:spPr>
          <a:xfrm>
            <a:off x="1295400" y="2667000"/>
            <a:ext cx="750626" cy="664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6" t="45058" r="54465" b="37090"/>
          <a:stretch/>
        </p:blipFill>
        <p:spPr>
          <a:xfrm flipV="1">
            <a:off x="3124200" y="3754902"/>
            <a:ext cx="750626" cy="6646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0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Relative stability is indicated by how close the open-loop frequency response is to the point of 180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of phase lag and a magnitude of 1</a:t>
            </a:r>
          </a:p>
          <a:p>
            <a:endParaRPr lang="en-US" sz="1400" dirty="0" smtClean="0"/>
          </a:p>
          <a:p>
            <a:r>
              <a:rPr lang="en-US" sz="2800" dirty="0" smtClean="0"/>
              <a:t>More specifically,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Gain Margin </a:t>
            </a:r>
            <a:r>
              <a:rPr lang="en-US" sz="2400" dirty="0" smtClean="0"/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/>
              <a:t>) is the distance from a magnitude of 1 (0 dB) at the frequency where </a:t>
            </a:r>
            <a:r>
              <a:rPr lang="el-GR" sz="2400" dirty="0" smtClean="0"/>
              <a:t>φ</a:t>
            </a:r>
            <a:r>
              <a:rPr lang="en-US" sz="2400" dirty="0" smtClean="0"/>
              <a:t>=-180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(phase crossover frequency)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Phase Margin </a:t>
            </a:r>
            <a:r>
              <a:rPr lang="en-US" sz="2400" dirty="0" smtClean="0"/>
              <a:t>(</a:t>
            </a:r>
            <a:r>
              <a:rPr lang="el-GR" sz="2400" dirty="0" smtClean="0">
                <a:latin typeface="Cambria Math"/>
                <a:ea typeface="Cambria Math"/>
              </a:rPr>
              <a:t>φ</a:t>
            </a:r>
            <a:r>
              <a:rPr lang="en-US" sz="2400" i="1" baseline="-250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m</a:t>
            </a:r>
            <a:r>
              <a:rPr lang="en-US" sz="2400" dirty="0" smtClean="0"/>
              <a:t>) is the distance from a phase of -180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at the frequency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/>
              <a:t> = 0 dB (gain crossover frequency)</a:t>
            </a:r>
          </a:p>
          <a:p>
            <a:pPr lvl="1"/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2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order to be stable, both gain and phase margin must be positive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6" t="74062" r="-80" b="1447"/>
          <a:stretch/>
        </p:blipFill>
        <p:spPr>
          <a:xfrm>
            <a:off x="1707918" y="2590800"/>
            <a:ext cx="5073882" cy="4052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intuitively,</a:t>
            </a:r>
          </a:p>
          <a:p>
            <a:pPr lvl="1"/>
            <a:r>
              <a:rPr lang="en-US" sz="2800" dirty="0" smtClean="0"/>
              <a:t>Gain margin indicates how much you can increase the loop gain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before the system goes unstable</a:t>
            </a:r>
          </a:p>
          <a:p>
            <a:pPr lvl="1"/>
            <a:r>
              <a:rPr lang="en-US" sz="2800" dirty="0" smtClean="0"/>
              <a:t>Phase margin indicates the amount of phase lag (time delay) you can add before the system goes unstable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11374</TotalTime>
  <Words>419</Words>
  <Application>Microsoft Office PowerPoint</Application>
  <PresentationFormat>On-screen Show (4:3)</PresentationFormat>
  <Paragraphs>89</Paragraphs>
  <Slides>14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UDM_Theme (2)</vt:lpstr>
      <vt:lpstr>UDM Theme</vt:lpstr>
      <vt:lpstr>Equation</vt:lpstr>
      <vt:lpstr>Lecture 22:  Frequency Response Analysis (Pt II)</vt:lpstr>
      <vt:lpstr>Example</vt:lpstr>
      <vt:lpstr>Example (continued)</vt:lpstr>
      <vt:lpstr>Complex conjugate poles (ζ&lt;1)</vt:lpstr>
      <vt:lpstr>Relative Stability</vt:lpstr>
      <vt:lpstr>Relative Stability</vt:lpstr>
      <vt:lpstr>Relative Stability</vt:lpstr>
      <vt:lpstr>Relative Stability</vt:lpstr>
      <vt:lpstr>Relative Stability</vt:lpstr>
      <vt:lpstr>Example</vt:lpstr>
      <vt:lpstr>System Identification</vt:lpstr>
      <vt:lpstr>Example</vt:lpstr>
      <vt:lpstr>Example</vt:lpstr>
      <vt:lpstr>MATLAB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206</cp:revision>
  <dcterms:created xsi:type="dcterms:W3CDTF">2012-12-20T22:15:23Z</dcterms:created>
  <dcterms:modified xsi:type="dcterms:W3CDTF">2014-10-24T22:46:43Z</dcterms:modified>
</cp:coreProperties>
</file>