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66" r:id="rId2"/>
  </p:sldMasterIdLst>
  <p:notesMasterIdLst>
    <p:notesMasterId r:id="rId20"/>
  </p:notesMasterIdLst>
  <p:sldIdLst>
    <p:sldId id="547" r:id="rId3"/>
    <p:sldId id="548" r:id="rId4"/>
    <p:sldId id="549" r:id="rId5"/>
    <p:sldId id="566" r:id="rId6"/>
    <p:sldId id="550" r:id="rId7"/>
    <p:sldId id="551" r:id="rId8"/>
    <p:sldId id="552" r:id="rId9"/>
    <p:sldId id="553" r:id="rId10"/>
    <p:sldId id="554" r:id="rId11"/>
    <p:sldId id="555" r:id="rId12"/>
    <p:sldId id="556" r:id="rId13"/>
    <p:sldId id="557" r:id="rId14"/>
    <p:sldId id="558" r:id="rId15"/>
    <p:sldId id="559" r:id="rId16"/>
    <p:sldId id="560" r:id="rId17"/>
    <p:sldId id="561" r:id="rId18"/>
    <p:sldId id="562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31" autoAdjust="0"/>
  </p:normalViewPr>
  <p:slideViewPr>
    <p:cSldViewPr>
      <p:cViewPr varScale="1">
        <p:scale>
          <a:sx n="66" d="100"/>
          <a:sy n="66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84E5-358B-45FF-92E7-5A18DBA78FF7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2E970-62A4-4A6F-A094-DBABC7DFC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0B8AB65-5867-46D5-8A03-BDDC577DBBC2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52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34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80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72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17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65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75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95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66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76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66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92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11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48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99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7196D-115A-4C7A-8694-BACCD93D44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83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83319-6342-420F-9508-2CFFC5E487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3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A610E-1F95-4610-B9E3-61AE0F7EAD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06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23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47433-AE07-496D-B5BC-617CA22F69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87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572000"/>
            <a:ext cx="480060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7196D-115A-4C7A-8694-BACCD93D44B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571999"/>
            <a:ext cx="3175367" cy="1981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16083C-4884-467E-8D69-935B6ABB953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23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F6799-CD89-4287-BDF7-612361CA039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23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6C798-32FF-425B-A5DB-A6169486D20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42959-C432-4CF8-BEF0-72DBC9196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46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23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95C30-AB03-41B4-B8E9-945D52FD741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23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28143-CC0A-40B1-A1A8-EBB8F354DBE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D75D86-4BCD-4859-88D0-20805036238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83319-6342-420F-9508-2CFFC5E4876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23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A610E-1F95-4610-B9E3-61AE0F7EAD2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6083C-4884-467E-8D69-935B6ABB95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84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23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F6799-CD89-4287-BDF7-612361CA03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6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23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6C798-32FF-425B-A5DB-A6169486D2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64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23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95C30-AB03-41B4-B8E9-945D52FD74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86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23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0D134-C9E9-4641-8972-6019D77C64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47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23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8143-CC0A-40B1-A1A8-EBB8F354DB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86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23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75D86-4BCD-4859-88D0-2080503623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08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Lecture 23</a:t>
            </a:r>
            <a:endParaRPr lang="en-US" altLang="zh-CN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2000">
              <a:schemeClr val="bg1">
                <a:shade val="100000"/>
                <a:satMod val="115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  <a:latin typeface="Segoe UI Light" pitchFamily="34" charset="0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Lecture 23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Segoe UI Light" pitchFamily="34" charset="0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10" Type="http://schemas.openxmlformats.org/officeDocument/2006/relationships/image" Target="../media/image9.gi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/>
          <a:lstStyle/>
          <a:p>
            <a:pPr eaLnBrk="1" hangingPunct="1"/>
            <a:r>
              <a:rPr lang="en-US" sz="4400" dirty="0" smtClean="0"/>
              <a:t>Lecture 23: </a:t>
            </a:r>
            <a:br>
              <a:rPr lang="en-US" sz="4400" dirty="0" smtClean="0"/>
            </a:br>
            <a:r>
              <a:rPr lang="en-US" sz="4400" dirty="0" smtClean="0"/>
              <a:t>Frequency Response for Design</a:t>
            </a:r>
            <a:endParaRPr lang="en-US" sz="3600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857250" indent="-514350" eaLnBrk="1" hangingPunct="1">
              <a:buFont typeface="Calibri" pitchFamily="34" charset="0"/>
              <a:buAutoNum type="arabicPeriod"/>
            </a:pPr>
            <a:endParaRPr lang="en-US" sz="2800" dirty="0" smtClean="0"/>
          </a:p>
          <a:p>
            <a:pPr marL="857250" indent="-514350" eaLnBrk="1" hangingPunct="1">
              <a:buFont typeface="Calibri" pitchFamily="34" charset="0"/>
              <a:buAutoNum type="arabicPeriod"/>
            </a:pPr>
            <a:r>
              <a:rPr lang="en-US" sz="2800" dirty="0" smtClean="0"/>
              <a:t>Relationship between time response and frequency response</a:t>
            </a:r>
          </a:p>
          <a:p>
            <a:pPr marL="857250" indent="-514350" eaLnBrk="1" hangingPunct="1">
              <a:buFont typeface="Calibri" pitchFamily="34" charset="0"/>
              <a:buAutoNum type="arabicPeriod"/>
            </a:pPr>
            <a:endParaRPr lang="en-US" sz="2000" dirty="0" smtClean="0"/>
          </a:p>
          <a:p>
            <a:pPr marL="857250" indent="-514350" eaLnBrk="1" hangingPunct="1">
              <a:buFont typeface="Calibri" pitchFamily="34" charset="0"/>
              <a:buAutoNum type="arabicPeriod"/>
            </a:pPr>
            <a:r>
              <a:rPr lang="en-US" sz="2800" dirty="0" smtClean="0"/>
              <a:t>Bode plots for controller design</a:t>
            </a:r>
          </a:p>
          <a:p>
            <a:pPr marL="857250" indent="-514350" eaLnBrk="1" hangingPunct="1">
              <a:buFont typeface="Calibri" pitchFamily="34" charset="0"/>
              <a:buAutoNum type="arabicPeriod"/>
            </a:pPr>
            <a:endParaRPr lang="en-US" sz="2000" dirty="0" smtClean="0"/>
          </a:p>
          <a:p>
            <a:pPr marL="857250" indent="-514350" eaLnBrk="1" hangingPunct="1">
              <a:buFont typeface="Calibri" pitchFamily="34" charset="0"/>
              <a:buAutoNum type="arabicPeriod"/>
            </a:pPr>
            <a:r>
              <a:rPr lang="en-US" sz="2800" dirty="0" smtClean="0"/>
              <a:t>Robustness and optimality</a:t>
            </a:r>
          </a:p>
          <a:p>
            <a:pPr marL="857250" indent="-514350" eaLnBrk="1" hangingPunct="1">
              <a:buFont typeface="Arial" pitchFamily="34" charset="0"/>
              <a:buNone/>
            </a:pPr>
            <a:endParaRPr lang="en-US" dirty="0" smtClean="0"/>
          </a:p>
          <a:p>
            <a:pPr marL="857250" indent="-514350" eaLnBrk="1" hangingPunct="1">
              <a:buFont typeface="Calibri" pitchFamily="34" charset="0"/>
              <a:buAutoNum type="arabicPeriod"/>
            </a:pPr>
            <a:endParaRPr lang="en-US" sz="1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306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Other Considerations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So far, we have mostly been concerned with achieving the least amount of error </a:t>
            </a:r>
          </a:p>
          <a:p>
            <a:pPr lvl="1" eaLnBrk="1" hangingPunct="1"/>
            <a:r>
              <a:rPr lang="en-US" sz="2400" dirty="0" smtClean="0"/>
              <a:t>Transient error</a:t>
            </a:r>
          </a:p>
          <a:p>
            <a:pPr lvl="1" eaLnBrk="1" hangingPunct="1"/>
            <a:r>
              <a:rPr lang="en-US" sz="2400" dirty="0" smtClean="0"/>
              <a:t>Steady-state error</a:t>
            </a:r>
          </a:p>
          <a:p>
            <a:pPr eaLnBrk="1" hangingPunct="1"/>
            <a:r>
              <a:rPr lang="en-US" sz="2800" dirty="0" smtClean="0"/>
              <a:t>Other concerns</a:t>
            </a:r>
          </a:p>
          <a:p>
            <a:pPr lvl="1"/>
            <a:r>
              <a:rPr lang="en-US" sz="2400" dirty="0"/>
              <a:t>Amount of control effort</a:t>
            </a:r>
          </a:p>
          <a:p>
            <a:pPr lvl="1"/>
            <a:r>
              <a:rPr lang="en-US" sz="2400" dirty="0"/>
              <a:t>Robustness</a:t>
            </a:r>
          </a:p>
          <a:p>
            <a:r>
              <a:rPr lang="en-US" sz="2800" dirty="0"/>
              <a:t>Can define </a:t>
            </a:r>
            <a:r>
              <a:rPr lang="en-US" sz="2800" dirty="0">
                <a:solidFill>
                  <a:srgbClr val="C00000"/>
                </a:solidFill>
              </a:rPr>
              <a:t>optimality</a:t>
            </a:r>
            <a:r>
              <a:rPr lang="en-US" sz="2800" dirty="0"/>
              <a:t> in terms of a balance of these concerns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722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 Effort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Large control effort often means increased cost</a:t>
            </a:r>
          </a:p>
          <a:p>
            <a:pPr lvl="1"/>
            <a:r>
              <a:rPr lang="en-US" sz="2800" dirty="0"/>
              <a:t>Means more power/fuel required</a:t>
            </a:r>
          </a:p>
          <a:p>
            <a:pPr lvl="1"/>
            <a:r>
              <a:rPr lang="en-US" sz="2800" dirty="0"/>
              <a:t>Larger peak effort requires a larger actuator</a:t>
            </a:r>
          </a:p>
          <a:p>
            <a:pPr lvl="1" eaLnBrk="1" hangingPunct="1">
              <a:buFont typeface="Arial" pitchFamily="34" charset="0"/>
              <a:buNone/>
            </a:pPr>
            <a:endParaRPr lang="en-US" sz="2800" dirty="0" smtClean="0"/>
          </a:p>
          <a:p>
            <a:r>
              <a:rPr lang="en-US" sz="3200" dirty="0"/>
              <a:t>In general, faster response requires more control effort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107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Robustness defines how well a system will perform in the presence of</a:t>
            </a:r>
          </a:p>
          <a:p>
            <a:pPr lvl="1" eaLnBrk="1" hangingPunct="1"/>
            <a:r>
              <a:rPr lang="en-US" sz="2800" dirty="0" smtClean="0"/>
              <a:t>Measurement noise</a:t>
            </a:r>
          </a:p>
          <a:p>
            <a:pPr lvl="1" eaLnBrk="1" hangingPunct="1"/>
            <a:r>
              <a:rPr lang="en-US" sz="2800" dirty="0" smtClean="0"/>
              <a:t>Disturbances</a:t>
            </a:r>
          </a:p>
          <a:p>
            <a:pPr lvl="1" eaLnBrk="1" hangingPunct="1"/>
            <a:r>
              <a:rPr lang="en-US" sz="2800" dirty="0" smtClean="0"/>
              <a:t>Model uncertainty</a:t>
            </a:r>
          </a:p>
          <a:p>
            <a:pPr lvl="1" eaLnBrk="1" hangingPunct="1"/>
            <a:r>
              <a:rPr lang="en-US" sz="2800" dirty="0" smtClean="0"/>
              <a:t>Time delays</a:t>
            </a:r>
          </a:p>
          <a:p>
            <a:pPr lvl="1" eaLnBrk="1" hangingPunct="1"/>
            <a:endParaRPr lang="en-US" sz="2400" dirty="0" smtClean="0"/>
          </a:p>
          <a:p>
            <a:r>
              <a:rPr lang="en-US" sz="2800" dirty="0"/>
              <a:t>In general, there is a tradeoff between robustness to various sources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67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Robustness</a:t>
            </a:r>
          </a:p>
        </p:txBody>
      </p:sp>
      <p:sp>
        <p:nvSpPr>
          <p:cNvPr id="1030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620000" cy="4800600"/>
          </a:xfrm>
        </p:spPr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sz="2800" dirty="0" smtClean="0"/>
              <a:t>Consider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23</a:t>
            </a:r>
            <a:endParaRPr lang="en-US" dirty="0"/>
          </a:p>
        </p:txBody>
      </p:sp>
      <p:graphicFrame>
        <p:nvGraphicFramePr>
          <p:cNvPr id="9799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729932"/>
              </p:ext>
            </p:extLst>
          </p:nvPr>
        </p:nvGraphicFramePr>
        <p:xfrm>
          <a:off x="711200" y="4495800"/>
          <a:ext cx="327818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3" name="Equation" r:id="rId4" imgW="1625400" imgH="419040" progId="Equation.DSMT4">
                  <p:embed/>
                </p:oleObj>
              </mc:Choice>
              <mc:Fallback>
                <p:oleObj name="Equation" r:id="rId4" imgW="16254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4495800"/>
                        <a:ext cx="3278188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9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074155"/>
              </p:ext>
            </p:extLst>
          </p:nvPr>
        </p:nvGraphicFramePr>
        <p:xfrm>
          <a:off x="4402138" y="4495800"/>
          <a:ext cx="3352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Equation" r:id="rId6" imgW="1663560" imgH="419040" progId="Equation.DSMT4">
                  <p:embed/>
                </p:oleObj>
              </mc:Choice>
              <mc:Fallback>
                <p:oleObj name="Equation" r:id="rId6" imgW="1663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4495800"/>
                        <a:ext cx="335280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99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981963"/>
              </p:ext>
            </p:extLst>
          </p:nvPr>
        </p:nvGraphicFramePr>
        <p:xfrm>
          <a:off x="2590800" y="5715000"/>
          <a:ext cx="335438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Equation" r:id="rId8" imgW="1663560" imgH="419040" progId="Equation.DSMT4">
                  <p:embed/>
                </p:oleObj>
              </mc:Choice>
              <mc:Fallback>
                <p:oleObj name="Equation" r:id="rId8" imgW="1663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715000"/>
                        <a:ext cx="3354388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" t="15760" b="31563"/>
          <a:stretch/>
        </p:blipFill>
        <p:spPr>
          <a:xfrm>
            <a:off x="990600" y="1447800"/>
            <a:ext cx="6772351" cy="288389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49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00600" cy="4525963"/>
          </a:xfrm>
        </p:spPr>
        <p:txBody>
          <a:bodyPr/>
          <a:lstStyle/>
          <a:p>
            <a:r>
              <a:rPr lang="en-US" sz="2800" dirty="0"/>
              <a:t>Note, all three transfer functions have the same denominator</a:t>
            </a:r>
          </a:p>
          <a:p>
            <a:pPr eaLnBrk="1" hangingPunct="1"/>
            <a:r>
              <a:rPr lang="en-US" sz="2800" dirty="0" smtClean="0"/>
              <a:t>Also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r>
              <a:rPr lang="en-US" sz="2800" dirty="0"/>
              <a:t>Therefore, these transfer functions are not independent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23</a:t>
            </a:r>
            <a:endParaRPr lang="en-US" dirty="0"/>
          </a:p>
        </p:txBody>
      </p:sp>
      <p:graphicFrame>
        <p:nvGraphicFramePr>
          <p:cNvPr id="9809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041842"/>
              </p:ext>
            </p:extLst>
          </p:nvPr>
        </p:nvGraphicFramePr>
        <p:xfrm>
          <a:off x="476250" y="3479800"/>
          <a:ext cx="409575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8" name="Equation" r:id="rId4" imgW="2031840" imgH="444240" progId="Equation.DSMT4">
                  <p:embed/>
                </p:oleObj>
              </mc:Choice>
              <mc:Fallback>
                <p:oleObj name="Equation" r:id="rId4" imgW="2031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3479800"/>
                        <a:ext cx="409575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481007"/>
              </p:ext>
            </p:extLst>
          </p:nvPr>
        </p:nvGraphicFramePr>
        <p:xfrm>
          <a:off x="4991100" y="1828800"/>
          <a:ext cx="327818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" name="Equation" r:id="rId6" imgW="1625400" imgH="419040" progId="Equation.DSMT4">
                  <p:embed/>
                </p:oleObj>
              </mc:Choice>
              <mc:Fallback>
                <p:oleObj name="Equation" r:id="rId6" imgW="1625400" imgH="4190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1828800"/>
                        <a:ext cx="327818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796"/>
              </p:ext>
            </p:extLst>
          </p:nvPr>
        </p:nvGraphicFramePr>
        <p:xfrm>
          <a:off x="4953794" y="3124200"/>
          <a:ext cx="3352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Equation" r:id="rId8" imgW="1663560" imgH="419040" progId="Equation.DSMT4">
                  <p:embed/>
                </p:oleObj>
              </mc:Choice>
              <mc:Fallback>
                <p:oleObj name="Equation" r:id="rId8" imgW="166356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794" y="3124200"/>
                        <a:ext cx="33528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30456"/>
              </p:ext>
            </p:extLst>
          </p:nvPr>
        </p:nvGraphicFramePr>
        <p:xfrm>
          <a:off x="4953000" y="4413250"/>
          <a:ext cx="335438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Equation" r:id="rId10" imgW="1663560" imgH="419040" progId="Equation.DSMT4">
                  <p:embed/>
                </p:oleObj>
              </mc:Choice>
              <mc:Fallback>
                <p:oleObj name="Equation" r:id="rId10" imgW="166356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413250"/>
                        <a:ext cx="335438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845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5029200" cy="4525963"/>
          </a:xfrm>
        </p:spPr>
        <p:txBody>
          <a:bodyPr>
            <a:norm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sz="3200" dirty="0" smtClean="0"/>
              <a:t>For example, 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sz="3200" dirty="0" smtClean="0"/>
              <a:t>Making 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→ ∞</a:t>
            </a:r>
          </a:p>
          <a:p>
            <a:pPr marL="914400" lvl="1" indent="-514350">
              <a:buFont typeface="Arial" charset="0"/>
              <a:buChar char="–"/>
              <a:defRPr/>
            </a:pP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yd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dirty="0" smtClean="0"/>
              <a:t> </a:t>
            </a:r>
          </a:p>
          <a:p>
            <a:pPr marL="914400" lvl="1" indent="-514350">
              <a:buFont typeface="Arial" charset="0"/>
              <a:buChar char="–"/>
              <a:defRPr/>
            </a:pP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yn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800" dirty="0" smtClean="0"/>
              <a:t> </a:t>
            </a:r>
          </a:p>
          <a:p>
            <a:pPr marL="400050" lvl="1" indent="0" eaLnBrk="1" hangingPunct="1">
              <a:buNone/>
              <a:defRPr/>
            </a:pPr>
            <a:endParaRPr lang="en-US" sz="1400" dirty="0" smtClean="0"/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sz="3200" dirty="0" smtClean="0"/>
              <a:t>Making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C →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 dirty="0" smtClean="0"/>
          </a:p>
          <a:p>
            <a:pPr marL="914400" lvl="1" indent="-514350">
              <a:buFont typeface="Arial" charset="0"/>
              <a:buChar char="–"/>
              <a:defRPr/>
            </a:pP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yd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endParaRPr lang="en-US" sz="2800" i="1" dirty="0" smtClean="0"/>
          </a:p>
          <a:p>
            <a:pPr marL="914400" lvl="1" indent="-514350">
              <a:buFont typeface="Arial" charset="0"/>
              <a:buChar char="–"/>
              <a:defRPr/>
            </a:pPr>
            <a:r>
              <a:rPr lang="en-US" sz="2800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i="1" baseline="-25000" dirty="0" err="1" smtClean="0">
                <a:latin typeface="Times New Roman" pitchFamily="18" charset="0"/>
                <a:cs typeface="Times New Roman" pitchFamily="18" charset="0"/>
              </a:rPr>
              <a:t>yn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→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sz="2800" dirty="0"/>
          </a:p>
          <a:p>
            <a:pPr marL="914400" lvl="1" indent="-514350" eaLnBrk="1" hangingPunct="1">
              <a:buFont typeface="Arial" charset="0"/>
              <a:buChar char="–"/>
              <a:defRPr/>
            </a:pPr>
            <a:endParaRPr lang="en-US" sz="3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23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481007"/>
              </p:ext>
            </p:extLst>
          </p:nvPr>
        </p:nvGraphicFramePr>
        <p:xfrm>
          <a:off x="4991100" y="1828800"/>
          <a:ext cx="327818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Equation" r:id="rId4" imgW="1625600" imgH="419100" progId="Equation.DSMT4">
                  <p:embed/>
                </p:oleObj>
              </mc:Choice>
              <mc:Fallback>
                <p:oleObj name="Equation" r:id="rId4" imgW="1625600" imgH="4191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1828800"/>
                        <a:ext cx="327818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905796"/>
              </p:ext>
            </p:extLst>
          </p:nvPr>
        </p:nvGraphicFramePr>
        <p:xfrm>
          <a:off x="4954588" y="3124200"/>
          <a:ext cx="3352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Equation" r:id="rId6" imgW="1663700" imgH="419100" progId="Equation.DSMT4">
                  <p:embed/>
                </p:oleObj>
              </mc:Choice>
              <mc:Fallback>
                <p:oleObj name="Equation" r:id="rId6" imgW="16637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588" y="3124200"/>
                        <a:ext cx="33528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30456"/>
              </p:ext>
            </p:extLst>
          </p:nvPr>
        </p:nvGraphicFramePr>
        <p:xfrm>
          <a:off x="4953000" y="4413250"/>
          <a:ext cx="335438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Equation" r:id="rId8" imgW="1663700" imgH="419100" progId="Equation.DSMT4">
                  <p:embed/>
                </p:oleObj>
              </mc:Choice>
              <mc:Fallback>
                <p:oleObj name="Equation" r:id="rId8" imgW="1663700" imgH="419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413250"/>
                        <a:ext cx="3354388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3715853" y="5562600"/>
            <a:ext cx="42851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Problem, can’t attenuate both noise </a:t>
            </a:r>
          </a:p>
          <a:p>
            <a:pPr algn="ctr"/>
            <a:r>
              <a:rPr lang="en-US" sz="2000" dirty="0" smtClean="0">
                <a:latin typeface="+mn-lt"/>
              </a:rPr>
              <a:t>and disturbances at same time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283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924800" cy="4525963"/>
          </a:xfrm>
        </p:spPr>
        <p:txBody>
          <a:bodyPr/>
          <a:lstStyle/>
          <a:p>
            <a:r>
              <a:rPr lang="en-US" sz="2800" dirty="0"/>
              <a:t>One solution relies on the fact that our systems behave differently at different frequencies</a:t>
            </a:r>
          </a:p>
          <a:p>
            <a:r>
              <a:rPr lang="en-US" sz="2800" dirty="0"/>
              <a:t>Therefore, we will attenuate noise at high frequencies and disturbances at low frequencies</a:t>
            </a:r>
          </a:p>
          <a:p>
            <a:r>
              <a:rPr lang="en-US" sz="2800" dirty="0"/>
              <a:t>Desired open-loop magnitude plot is thus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23</a:t>
            </a:r>
            <a:endParaRPr lang="en-US" dirty="0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676400" y="4572000"/>
            <a:ext cx="5181600" cy="2057400"/>
            <a:chOff x="609600" y="2819400"/>
            <a:chExt cx="5029200" cy="2514600"/>
          </a:xfrm>
        </p:grpSpPr>
        <p:cxnSp>
          <p:nvCxnSpPr>
            <p:cNvPr id="16" name="Straight Connector 15"/>
            <p:cNvCxnSpPr/>
            <p:nvPr/>
          </p:nvCxnSpPr>
          <p:spPr>
            <a:xfrm rot="5400000">
              <a:off x="-114580" y="4076700"/>
              <a:ext cx="2514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609600" y="4191177"/>
              <a:ext cx="5029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6553200" y="5715000"/>
            <a:ext cx="12954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l-GR" sz="2000" dirty="0">
                <a:latin typeface="+mn-lt"/>
              </a:rPr>
              <a:t>ω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rad</a:t>
            </a:r>
            <a:r>
              <a:rPr lang="en-US" sz="2000" dirty="0">
                <a:latin typeface="+mn-lt"/>
              </a:rPr>
              <a:t>/sec)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71600" y="4572000"/>
            <a:ext cx="8366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latin typeface="+mn-lt"/>
              </a:rPr>
              <a:t>M(dB)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Freeform 21"/>
          <p:cNvSpPr/>
          <p:nvPr/>
        </p:nvSpPr>
        <p:spPr>
          <a:xfrm>
            <a:off x="2057400" y="4613275"/>
            <a:ext cx="4378325" cy="1924050"/>
          </a:xfrm>
          <a:custGeom>
            <a:avLst/>
            <a:gdLst>
              <a:gd name="connsiteX0" fmla="*/ 0 w 5139559"/>
              <a:gd name="connsiteY0" fmla="*/ 0 h 1923393"/>
              <a:gd name="connsiteX1" fmla="*/ 2301766 w 5139559"/>
              <a:gd name="connsiteY1" fmla="*/ 520262 h 1923393"/>
              <a:gd name="connsiteX2" fmla="*/ 5139559 w 5139559"/>
              <a:gd name="connsiteY2" fmla="*/ 1923393 h 192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9559" h="1923393">
                <a:moveTo>
                  <a:pt x="0" y="0"/>
                </a:moveTo>
                <a:cubicBezTo>
                  <a:pt x="722586" y="99848"/>
                  <a:pt x="1445173" y="199697"/>
                  <a:pt x="2301766" y="520262"/>
                </a:cubicBezTo>
                <a:cubicBezTo>
                  <a:pt x="3158359" y="840828"/>
                  <a:pt x="4148959" y="1382110"/>
                  <a:pt x="5139559" y="1923393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51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Robustness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2800" dirty="0" smtClean="0"/>
              <a:t>This approach is also desirable because models tend to be most uncertain at high frequencies</a:t>
            </a:r>
          </a:p>
          <a:p>
            <a:pPr eaLnBrk="1" hangingPunct="1"/>
            <a:endParaRPr lang="en-US" sz="1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23</a:t>
            </a:r>
            <a:endParaRPr lang="en-US" dirty="0"/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1676400" y="4572000"/>
            <a:ext cx="5181600" cy="2057400"/>
            <a:chOff x="609600" y="2819400"/>
            <a:chExt cx="5029200" cy="2514600"/>
          </a:xfrm>
        </p:grpSpPr>
        <p:cxnSp>
          <p:nvCxnSpPr>
            <p:cNvPr id="14" name="Straight Connector 13"/>
            <p:cNvCxnSpPr/>
            <p:nvPr/>
          </p:nvCxnSpPr>
          <p:spPr>
            <a:xfrm rot="5400000">
              <a:off x="-114580" y="4076700"/>
              <a:ext cx="25146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609600" y="4191177"/>
              <a:ext cx="50292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553200" y="5715000"/>
            <a:ext cx="1295400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l-GR" sz="2000" dirty="0">
                <a:latin typeface="+mn-lt"/>
              </a:rPr>
              <a:t>ω</a:t>
            </a:r>
            <a:r>
              <a:rPr lang="en-US" sz="2000" dirty="0">
                <a:latin typeface="+mn-lt"/>
              </a:rPr>
              <a:t>(</a:t>
            </a:r>
            <a:r>
              <a:rPr lang="en-US" sz="2000" dirty="0" err="1">
                <a:latin typeface="+mn-lt"/>
              </a:rPr>
              <a:t>rad</a:t>
            </a:r>
            <a:r>
              <a:rPr lang="en-US" sz="2000" dirty="0">
                <a:latin typeface="+mn-lt"/>
              </a:rPr>
              <a:t>/sec)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1600" y="4572000"/>
            <a:ext cx="8366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latin typeface="+mn-lt"/>
              </a:rPr>
              <a:t>M(dB)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2057400" y="4613275"/>
            <a:ext cx="4378325" cy="1924050"/>
          </a:xfrm>
          <a:custGeom>
            <a:avLst/>
            <a:gdLst>
              <a:gd name="connsiteX0" fmla="*/ 0 w 5139559"/>
              <a:gd name="connsiteY0" fmla="*/ 0 h 1923393"/>
              <a:gd name="connsiteX1" fmla="*/ 2301766 w 5139559"/>
              <a:gd name="connsiteY1" fmla="*/ 520262 h 1923393"/>
              <a:gd name="connsiteX2" fmla="*/ 5139559 w 5139559"/>
              <a:gd name="connsiteY2" fmla="*/ 1923393 h 192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9559" h="1923393">
                <a:moveTo>
                  <a:pt x="0" y="0"/>
                </a:moveTo>
                <a:cubicBezTo>
                  <a:pt x="722586" y="99848"/>
                  <a:pt x="1445173" y="199697"/>
                  <a:pt x="2301766" y="520262"/>
                </a:cubicBezTo>
                <a:cubicBezTo>
                  <a:pt x="3158359" y="840828"/>
                  <a:pt x="4148959" y="1382110"/>
                  <a:pt x="5139559" y="1923393"/>
                </a:cubicBezTo>
              </a:path>
            </a:pathLst>
          </a:cu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132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pPr eaLnBrk="1" hangingPunct="1"/>
            <a:r>
              <a:rPr lang="en-US" smtClean="0"/>
              <a:t>Relation Between Domains</a:t>
            </a:r>
          </a:p>
        </p:txBody>
      </p:sp>
      <p:sp>
        <p:nvSpPr>
          <p:cNvPr id="25603" name="Text Placeholder 8"/>
          <p:cNvSpPr>
            <a:spLocks noGrp="1"/>
          </p:cNvSpPr>
          <p:nvPr>
            <p:ph type="body" idx="4294967295"/>
          </p:nvPr>
        </p:nvSpPr>
        <p:spPr>
          <a:xfrm>
            <a:off x="0" y="1535113"/>
            <a:ext cx="4497388" cy="639762"/>
          </a:xfrm>
        </p:spPr>
        <p:txBody>
          <a:bodyPr/>
          <a:lstStyle/>
          <a:p>
            <a:pPr eaLnBrk="1" hangingPunct="1"/>
            <a:r>
              <a:rPr lang="en-US" dirty="0" smtClean="0"/>
              <a:t>Open-loop Frequency Response</a:t>
            </a:r>
          </a:p>
        </p:txBody>
      </p:sp>
      <p:sp>
        <p:nvSpPr>
          <p:cNvPr id="25604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4648200" y="1535113"/>
            <a:ext cx="4041775" cy="639762"/>
          </a:xfrm>
        </p:spPr>
        <p:txBody>
          <a:bodyPr/>
          <a:lstStyle/>
          <a:p>
            <a:pPr eaLnBrk="1" hangingPunct="1"/>
            <a:r>
              <a:rPr lang="en-US" dirty="0" smtClean="0"/>
              <a:t>Closed-loop Time Response</a:t>
            </a:r>
          </a:p>
        </p:txBody>
      </p:sp>
      <p:pic>
        <p:nvPicPr>
          <p:cNvPr id="25609" name="Picture 10" descr="bodeexample.e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t="11388" r="6535"/>
          <a:stretch>
            <a:fillRect/>
          </a:stretch>
        </p:blipFill>
        <p:spPr bwMode="auto">
          <a:xfrm>
            <a:off x="228600" y="2133600"/>
            <a:ext cx="4114800" cy="360523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7" t="19189" r="16753" b="15834"/>
          <a:stretch/>
        </p:blipFill>
        <p:spPr>
          <a:xfrm>
            <a:off x="4267200" y="2057400"/>
            <a:ext cx="5007830" cy="37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6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 Between Domains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OL Bode indicates CL time response properties</a:t>
            </a:r>
          </a:p>
          <a:p>
            <a:pPr lvl="1"/>
            <a:r>
              <a:rPr lang="en-US" sz="2600" dirty="0"/>
              <a:t>Steady-state performance: </a:t>
            </a:r>
          </a:p>
          <a:p>
            <a:pPr lvl="2"/>
            <a:r>
              <a:rPr lang="en-US" sz="2200" dirty="0"/>
              <a:t>Larger gain at DC reduces steady state error</a:t>
            </a:r>
          </a:p>
          <a:p>
            <a:pPr lvl="2"/>
            <a:r>
              <a:rPr lang="en-US" sz="2200" dirty="0"/>
              <a:t>DC gain of a type 0 system can be identified by the magnitude at small frequencies</a:t>
            </a:r>
          </a:p>
          <a:p>
            <a:pPr lvl="2"/>
            <a:r>
              <a:rPr lang="en-US" sz="2200" dirty="0"/>
              <a:t>Slope of magnitude at small </a:t>
            </a:r>
            <a:r>
              <a:rPr lang="en-US" sz="2200" dirty="0" err="1"/>
              <a:t>freq</a:t>
            </a:r>
            <a:r>
              <a:rPr lang="en-US" sz="2200" dirty="0"/>
              <a:t> indicates system type</a:t>
            </a:r>
          </a:p>
          <a:p>
            <a:pPr lvl="1"/>
            <a:r>
              <a:rPr lang="en-US" sz="2600" dirty="0"/>
              <a:t>Transient performance:</a:t>
            </a:r>
          </a:p>
          <a:p>
            <a:pPr lvl="2"/>
            <a:r>
              <a:rPr lang="en-US" sz="2200" dirty="0"/>
              <a:t>Smaller resonant peak and larger phase margin indicate smaller overshoot</a:t>
            </a:r>
          </a:p>
          <a:p>
            <a:pPr lvl="2"/>
            <a:r>
              <a:rPr lang="en-US" sz="2200" dirty="0"/>
              <a:t>Larger gain crossover frequency indicates faster response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23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29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11" name="Content Placeholder 10"/>
          <p:cNvSpPr>
            <a:spLocks noGrp="1"/>
          </p:cNvSpPr>
          <p:nvPr>
            <p:ph idx="4294967295"/>
          </p:nvPr>
        </p:nvSpPr>
        <p:spPr>
          <a:xfrm>
            <a:off x="0" y="1600200"/>
            <a:ext cx="8534400" cy="4800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Determine an additional gain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/>
              <a:t> that will increase the given system’s phase margin to 45 degrees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What is the effect on the system’s response? </a:t>
            </a:r>
            <a:endParaRPr lang="en-US" sz="2800" dirty="0"/>
          </a:p>
        </p:txBody>
      </p:sp>
      <p:pic>
        <p:nvPicPr>
          <p:cNvPr id="14" name="Picture 13" descr="margin.emf"/>
          <p:cNvPicPr>
            <a:picLocks noChangeAspect="1"/>
          </p:cNvPicPr>
          <p:nvPr/>
        </p:nvPicPr>
        <p:blipFill rotWithShape="1">
          <a:blip r:embed="rId2" cstate="print"/>
          <a:srcRect l="3789" t="4821" r="3263"/>
          <a:stretch/>
        </p:blipFill>
        <p:spPr>
          <a:xfrm>
            <a:off x="381000" y="2560320"/>
            <a:ext cx="4332849" cy="3061742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12189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Design with Frequency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525963"/>
          </a:xfrm>
        </p:spPr>
        <p:txBody>
          <a:bodyPr>
            <a:normAutofit/>
          </a:bodyPr>
          <a:lstStyle/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sz="2800" dirty="0" smtClean="0"/>
              <a:t>Analyze time response behavior, determine deficiencies</a:t>
            </a:r>
            <a:endParaRPr lang="en-US" sz="900" dirty="0" smtClean="0"/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sz="2800" dirty="0" smtClean="0"/>
              <a:t>Plot open-loop system’s frequency response </a:t>
            </a:r>
            <a:endParaRPr lang="en-US" sz="900" dirty="0" smtClean="0"/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sz="2800" dirty="0" smtClean="0"/>
              <a:t>Add controller to change shape of frequency response plot</a:t>
            </a:r>
          </a:p>
          <a:p>
            <a:pPr lvl="1"/>
            <a:r>
              <a:rPr lang="en-US" sz="2400" dirty="0"/>
              <a:t>For Bode plots, controller’s graph literally adds to the plant’s (reason to use the open-loop for design)</a:t>
            </a:r>
          </a:p>
          <a:p>
            <a:pPr lvl="1"/>
            <a:r>
              <a:rPr lang="en-US" sz="2400" dirty="0"/>
              <a:t>Note: magnitude and phase plots are dependent</a:t>
            </a:r>
          </a:p>
          <a:p>
            <a:pPr marL="514350" indent="-514350" eaLnBrk="1" hangingPunct="1">
              <a:buFont typeface="Calibri" pitchFamily="34" charset="0"/>
              <a:buAutoNum type="arabicPeriod"/>
            </a:pPr>
            <a:r>
              <a:rPr lang="en-US" sz="2800" dirty="0" smtClean="0"/>
              <a:t>Iterate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764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382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Design with Frequency Response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4294967295"/>
          </p:nvPr>
        </p:nvSpPr>
        <p:spPr>
          <a:xfrm>
            <a:off x="4800600" y="1593203"/>
            <a:ext cx="3962400" cy="6397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Step 2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0" y="1535113"/>
            <a:ext cx="4041775" cy="6397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Step 1</a:t>
            </a:r>
          </a:p>
        </p:txBody>
      </p:sp>
      <p:pic>
        <p:nvPicPr>
          <p:cNvPr id="12" name="Picture 10" descr="bodeexample.e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t="11388" r="6535"/>
          <a:stretch>
            <a:fillRect/>
          </a:stretch>
        </p:blipFill>
        <p:spPr bwMode="auto">
          <a:xfrm>
            <a:off x="4953000" y="2185964"/>
            <a:ext cx="4114800" cy="360523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7" t="19189" r="16753" b="15834"/>
          <a:stretch/>
        </p:blipFill>
        <p:spPr>
          <a:xfrm>
            <a:off x="-152400" y="2133600"/>
            <a:ext cx="5007830" cy="37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4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Design with Frequency Response</a:t>
            </a:r>
          </a:p>
        </p:txBody>
      </p:sp>
      <p:sp>
        <p:nvSpPr>
          <p:cNvPr id="9" name="Text Placeholder 8"/>
          <p:cNvSpPr txBox="1">
            <a:spLocks/>
          </p:cNvSpPr>
          <p:nvPr/>
        </p:nvSpPr>
        <p:spPr>
          <a:xfrm>
            <a:off x="4800600" y="1593203"/>
            <a:ext cx="3962400" cy="6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Lao UI" pitchFamily="34" charset="0"/>
                <a:ea typeface="+mn-ea"/>
                <a:cs typeface="Lao UI" pitchFamily="34" charset="0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Lao UI" pitchFamily="34" charset="0"/>
                <a:ea typeface="+mn-ea"/>
                <a:cs typeface="Lao UI" pitchFamily="34" charset="0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Lao UI" pitchFamily="34" charset="0"/>
                <a:ea typeface="+mn-ea"/>
                <a:cs typeface="Lao UI" pitchFamily="34" charset="0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Lao UI" pitchFamily="34" charset="0"/>
                <a:ea typeface="+mn-ea"/>
                <a:cs typeface="Lao UI" pitchFamily="34" charset="0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Lao UI" pitchFamily="34" charset="0"/>
                <a:ea typeface="+mn-ea"/>
                <a:cs typeface="Lao UI" pitchFamily="34" charset="0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800" dirty="0" smtClean="0"/>
              <a:t>Step 3</a:t>
            </a:r>
          </a:p>
        </p:txBody>
      </p:sp>
      <p:pic>
        <p:nvPicPr>
          <p:cNvPr id="11" name="Picture 10" descr="bodeexample.e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t="11388" r="6535"/>
          <a:stretch>
            <a:fillRect/>
          </a:stretch>
        </p:blipFill>
        <p:spPr bwMode="auto">
          <a:xfrm>
            <a:off x="4953000" y="2185964"/>
            <a:ext cx="4114800" cy="360523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90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Bandwidth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Most analysis and design in frequency domain is done using the open-loop </a:t>
            </a:r>
          </a:p>
          <a:p>
            <a:pPr eaLnBrk="1" hangingPunct="1"/>
            <a:r>
              <a:rPr lang="en-US" sz="2800" dirty="0" smtClean="0"/>
              <a:t>One exception is </a:t>
            </a:r>
            <a:r>
              <a:rPr lang="en-US" sz="2800" dirty="0" smtClean="0">
                <a:solidFill>
                  <a:srgbClr val="C00000"/>
                </a:solidFill>
              </a:rPr>
              <a:t>bandwidth</a:t>
            </a:r>
            <a:r>
              <a:rPr lang="en-US" sz="2800" dirty="0" smtClean="0"/>
              <a:t>, which is a measure of the system’s (closed-loop) speed of response (relates to gain crossover </a:t>
            </a:r>
            <a:r>
              <a:rPr lang="en-US" sz="2800" dirty="0" err="1" smtClean="0"/>
              <a:t>freq</a:t>
            </a:r>
            <a:r>
              <a:rPr lang="en-US" sz="2800" dirty="0" smtClean="0"/>
              <a:t>)</a:t>
            </a:r>
          </a:p>
          <a:p>
            <a:pPr eaLnBrk="1" hangingPunct="1"/>
            <a:r>
              <a:rPr lang="en-US" sz="2800" dirty="0" smtClean="0"/>
              <a:t>Definition: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/>
              <a:t>Bandwidth is the frequency at which the closed-loop magnitude plot drops to -3dB below its DC magnitude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40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5438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Advantages of Frequency Response</a:t>
            </a:r>
          </a:p>
          <a:p>
            <a:pPr lvl="1"/>
            <a:r>
              <a:rPr lang="en-US" sz="2800" dirty="0"/>
              <a:t>Richer source of information</a:t>
            </a:r>
          </a:p>
          <a:p>
            <a:pPr lvl="1"/>
            <a:r>
              <a:rPr lang="en-US" sz="2800" dirty="0"/>
              <a:t>Settles ambiguities from the root locus (</a:t>
            </a:r>
            <a:r>
              <a:rPr lang="en-US" sz="2800" dirty="0" smtClean="0"/>
              <a:t>higher-order </a:t>
            </a:r>
            <a:r>
              <a:rPr lang="en-US" sz="2800" dirty="0"/>
              <a:t>dynamics, numerator dynamics)</a:t>
            </a:r>
          </a:p>
          <a:p>
            <a:pPr lvl="1"/>
            <a:r>
              <a:rPr lang="en-US" sz="2800" dirty="0"/>
              <a:t>Good for experimental derivation</a:t>
            </a:r>
          </a:p>
          <a:p>
            <a:pPr eaLnBrk="1" hangingPunct="1"/>
            <a:r>
              <a:rPr lang="en-US" sz="3200" dirty="0" smtClean="0"/>
              <a:t>Advantages of Time Response</a:t>
            </a:r>
          </a:p>
          <a:p>
            <a:pPr lvl="1"/>
            <a:r>
              <a:rPr lang="en-US" sz="2800" dirty="0"/>
              <a:t>Gives result directly in the time domain, ultimately what we want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88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DM_Theme (2)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DM Theme">
  <a:themeElements>
    <a:clrScheme name="UDM">
      <a:dk1>
        <a:srgbClr val="1E447C"/>
      </a:dk1>
      <a:lt1>
        <a:srgbClr val="F2F6FC"/>
      </a:lt1>
      <a:dk2>
        <a:srgbClr val="265397"/>
      </a:dk2>
      <a:lt2>
        <a:srgbClr val="98B7E5"/>
      </a:lt2>
      <a:accent1>
        <a:srgbClr val="C00000"/>
      </a:accent1>
      <a:accent2>
        <a:srgbClr val="6678F5"/>
      </a:accent2>
      <a:accent3>
        <a:srgbClr val="666666"/>
      </a:accent3>
      <a:accent4>
        <a:srgbClr val="B0B0B0"/>
      </a:accent4>
      <a:accent5>
        <a:srgbClr val="FFC993"/>
      </a:accent5>
      <a:accent6>
        <a:srgbClr val="5488D4"/>
      </a:accent6>
      <a:hlink>
        <a:srgbClr val="F47A00"/>
      </a:hlink>
      <a:folHlink>
        <a:srgbClr val="246C24"/>
      </a:folHlink>
    </a:clrScheme>
    <a:fontScheme name="UDM Theme">
      <a:majorFont>
        <a:latin typeface="Segoe UI Light"/>
        <a:ea typeface=""/>
        <a:cs typeface=""/>
      </a:majorFont>
      <a:minorFont>
        <a:latin typeface="Lao UI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UDM_Theme (2)</Template>
  <TotalTime>11957</TotalTime>
  <Words>582</Words>
  <Application>Microsoft Office PowerPoint</Application>
  <PresentationFormat>On-screen Show (4:3)</PresentationFormat>
  <Paragraphs>147</Paragraphs>
  <Slides>17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UDM_Theme (2)</vt:lpstr>
      <vt:lpstr>UDM Theme</vt:lpstr>
      <vt:lpstr>Equation</vt:lpstr>
      <vt:lpstr>Lecture 23:  Frequency Response for Design</vt:lpstr>
      <vt:lpstr>Relation Between Domains</vt:lpstr>
      <vt:lpstr>Relation Between Domains</vt:lpstr>
      <vt:lpstr>Example</vt:lpstr>
      <vt:lpstr>Design with Frequency Response</vt:lpstr>
      <vt:lpstr>Design with Frequency Response</vt:lpstr>
      <vt:lpstr>Design with Frequency Response</vt:lpstr>
      <vt:lpstr>Bandwidth</vt:lpstr>
      <vt:lpstr>Comparison</vt:lpstr>
      <vt:lpstr>Other Considerations</vt:lpstr>
      <vt:lpstr>Control Effort</vt:lpstr>
      <vt:lpstr>Robustness</vt:lpstr>
      <vt:lpstr>Robustness</vt:lpstr>
      <vt:lpstr>Robustness</vt:lpstr>
      <vt:lpstr>Robustness</vt:lpstr>
      <vt:lpstr>Robustness</vt:lpstr>
      <vt:lpstr>Robustness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Administratr</dc:creator>
  <cp:lastModifiedBy>Richard Hill</cp:lastModifiedBy>
  <cp:revision>236</cp:revision>
  <dcterms:created xsi:type="dcterms:W3CDTF">2012-12-20T22:15:23Z</dcterms:created>
  <dcterms:modified xsi:type="dcterms:W3CDTF">2014-10-24T22:47:26Z</dcterms:modified>
</cp:coreProperties>
</file>