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  <p:sldMasterId id="2147483666" r:id="rId2"/>
  </p:sldMasterIdLst>
  <p:notesMasterIdLst>
    <p:notesMasterId r:id="rId21"/>
  </p:notesMasterIdLst>
  <p:sldIdLst>
    <p:sldId id="567" r:id="rId3"/>
    <p:sldId id="568" r:id="rId4"/>
    <p:sldId id="569" r:id="rId5"/>
    <p:sldId id="570" r:id="rId6"/>
    <p:sldId id="571" r:id="rId7"/>
    <p:sldId id="572" r:id="rId8"/>
    <p:sldId id="573" r:id="rId9"/>
    <p:sldId id="574" r:id="rId10"/>
    <p:sldId id="575" r:id="rId11"/>
    <p:sldId id="576" r:id="rId12"/>
    <p:sldId id="577" r:id="rId13"/>
    <p:sldId id="578" r:id="rId14"/>
    <p:sldId id="579" r:id="rId15"/>
    <p:sldId id="580" r:id="rId16"/>
    <p:sldId id="581" r:id="rId17"/>
    <p:sldId id="582" r:id="rId18"/>
    <p:sldId id="583" r:id="rId19"/>
    <p:sldId id="584" r:id="rId2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5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C177C2-7E9D-41B0-8CC9-380FD504AEC0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7565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01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850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38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72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9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519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622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77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88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48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18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39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0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636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62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24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5" Type="http://schemas.openxmlformats.org/officeDocument/2006/relationships/image" Target="../media/image18.wmf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1.emf"/><Relationship Id="rId5" Type="http://schemas.openxmlformats.org/officeDocument/2006/relationships/image" Target="../media/image20.w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gif"/><Relationship Id="rId2" Type="http://schemas.openxmlformats.org/officeDocument/2006/relationships/slideLayout" Target="../slideLayouts/slideLayout2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Lecture 24: </a:t>
            </a:r>
            <a:br>
              <a:rPr lang="en-US" dirty="0" smtClean="0"/>
            </a:br>
            <a:r>
              <a:rPr lang="en-US" dirty="0" smtClean="0"/>
              <a:t>More Advanced Architectures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7696200" cy="4525963"/>
          </a:xfrm>
        </p:spPr>
        <p:txBody>
          <a:bodyPr/>
          <a:lstStyle/>
          <a:p>
            <a:pPr marL="857250" indent="-514350" eaLnBrk="1" hangingPunct="1">
              <a:buFont typeface="Calibri" pitchFamily="34" charset="0"/>
              <a:buAutoNum type="arabicPeriod"/>
            </a:pPr>
            <a:r>
              <a:rPr lang="en-US" sz="2800" dirty="0" smtClean="0"/>
              <a:t>Different architectures</a:t>
            </a:r>
          </a:p>
          <a:p>
            <a:pPr marL="1257300" lvl="1" indent="-514350" eaLnBrk="1" hangingPunct="1"/>
            <a:r>
              <a:rPr lang="en-US" sz="2800" dirty="0" smtClean="0"/>
              <a:t>Two degrees-of-freedom control</a:t>
            </a:r>
          </a:p>
          <a:p>
            <a:pPr marL="1257300" lvl="1" indent="-514350" eaLnBrk="1" hangingPunct="1"/>
            <a:r>
              <a:rPr lang="en-US" sz="2800" dirty="0" err="1" smtClean="0"/>
              <a:t>Feedforward</a:t>
            </a:r>
            <a:r>
              <a:rPr lang="en-US" sz="2800" dirty="0" smtClean="0"/>
              <a:t> control</a:t>
            </a:r>
          </a:p>
          <a:p>
            <a:pPr marL="1257300" lvl="1" indent="-514350" eaLnBrk="1" hangingPunct="1"/>
            <a:r>
              <a:rPr lang="en-US" sz="2800" dirty="0" smtClean="0"/>
              <a:t>Addressing multiple inputs</a:t>
            </a:r>
          </a:p>
          <a:p>
            <a:pPr marL="1257300" lvl="1" indent="-514350" eaLnBrk="1" hangingPunct="1"/>
            <a:r>
              <a:rPr lang="en-US" sz="2800" dirty="0" smtClean="0"/>
              <a:t>Addressing complexity with multiple loops</a:t>
            </a:r>
          </a:p>
          <a:p>
            <a:pPr marL="857250" indent="-514350" eaLnBrk="1" hangingPunct="1">
              <a:buFont typeface="Calibri" pitchFamily="34" charset="0"/>
              <a:buAutoNum type="arabicPeriod"/>
            </a:pPr>
            <a:endParaRPr lang="en-US" sz="2000" dirty="0" smtClean="0"/>
          </a:p>
          <a:p>
            <a:pPr marL="857250" indent="-514350" eaLnBrk="1" hangingPunct="1">
              <a:buFont typeface="Calibri" pitchFamily="34" charset="0"/>
              <a:buAutoNum type="arabicPeriod"/>
            </a:pPr>
            <a:r>
              <a:rPr lang="en-US" sz="2800" dirty="0" smtClean="0"/>
              <a:t>More design with MATLAB</a:t>
            </a:r>
          </a:p>
          <a:p>
            <a:pPr marL="857250" indent="-514350" eaLnBrk="1" hangingPunct="1">
              <a:buFont typeface="Arial" pitchFamily="34" charset="0"/>
              <a:buNone/>
            </a:pPr>
            <a:endParaRPr lang="en-US" dirty="0" smtClean="0"/>
          </a:p>
          <a:p>
            <a:pPr marL="857250" indent="-514350" eaLnBrk="1" hangingPunct="1">
              <a:buFont typeface="Calibri" pitchFamily="34" charset="0"/>
              <a:buAutoNum type="arabicPeriod"/>
            </a:pPr>
            <a:endParaRPr lang="en-US" sz="10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85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Using nested controllers can help reduce the complexity of the design for higher-order systems if the dynamics can be de-coupled based on speed</a:t>
            </a:r>
          </a:p>
          <a:p>
            <a:pPr eaLnBrk="1" hangingPunct="1"/>
            <a:r>
              <a:rPr lang="en-US" sz="2800" dirty="0" smtClean="0"/>
              <a:t>Using a single controller can limit speed of response due to slow (dominant) dynamics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>
              <a:buFont typeface="Arial" pitchFamily="34" charset="0"/>
              <a:buNone/>
            </a:pPr>
            <a:endParaRPr lang="en-US" sz="28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24</a:t>
            </a:r>
            <a:endParaRPr lang="en-US" dirty="0"/>
          </a:p>
        </p:txBody>
      </p:sp>
      <p:pic>
        <p:nvPicPr>
          <p:cNvPr id="47111" name="Picture 7" descr="dcmotorLeavedred1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66"/>
          <a:stretch>
            <a:fillRect/>
          </a:stretch>
        </p:blipFill>
        <p:spPr bwMode="auto">
          <a:xfrm>
            <a:off x="457200" y="3733800"/>
            <a:ext cx="7848600" cy="335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48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4800" dirty="0" smtClean="0"/>
          </a:p>
          <a:p>
            <a:pPr eaLnBrk="1" hangingPunct="1">
              <a:buFont typeface="Arial" pitchFamily="34" charset="0"/>
              <a:buNone/>
            </a:pPr>
            <a:r>
              <a:rPr lang="en-US" sz="2800" dirty="0" smtClean="0"/>
              <a:t>Approach:</a:t>
            </a:r>
          </a:p>
          <a:p>
            <a:pPr marL="1371600" lvl="2" indent="-514350" eaLnBrk="1" hangingPunct="1">
              <a:buFont typeface="Calibri" pitchFamily="34" charset="0"/>
              <a:buAutoNum type="arabicPeriod"/>
            </a:pPr>
            <a:r>
              <a:rPr lang="en-US" sz="2400" dirty="0" smtClean="0"/>
              <a:t>Design control for the fast inner loop</a:t>
            </a:r>
          </a:p>
          <a:p>
            <a:pPr marL="1371600" lvl="2" indent="-514350" eaLnBrk="1" hangingPunct="1">
              <a:buFont typeface="Calibri" pitchFamily="34" charset="0"/>
              <a:buAutoNum type="arabicPeriod"/>
            </a:pPr>
            <a:r>
              <a:rPr lang="en-US" sz="2400" dirty="0" smtClean="0"/>
              <a:t>Treat inner loop as static, then design control for slow outer loop</a:t>
            </a:r>
          </a:p>
          <a:p>
            <a:pPr marL="1371600" lvl="2" indent="-514350" eaLnBrk="1" hangingPunct="1">
              <a:buFont typeface="Calibri" pitchFamily="34" charset="0"/>
              <a:buAutoNum type="arabicPeriod"/>
            </a:pPr>
            <a:r>
              <a:rPr lang="en-US" sz="2400" dirty="0" smtClean="0"/>
              <a:t>Can continue beyond two nested loops</a:t>
            </a:r>
            <a:endParaRPr lang="en-US" sz="3600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24</a:t>
            </a:r>
            <a:endParaRPr lang="en-US" dirty="0"/>
          </a:p>
        </p:txBody>
      </p:sp>
      <p:pic>
        <p:nvPicPr>
          <p:cNvPr id="48135" name="Picture 8" descr="dcmotorLeavedMulti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01763"/>
            <a:ext cx="9144000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6" name="TextBox 7"/>
          <p:cNvSpPr txBox="1">
            <a:spLocks noChangeArrowheads="1"/>
          </p:cNvSpPr>
          <p:nvPr/>
        </p:nvSpPr>
        <p:spPr bwMode="auto">
          <a:xfrm>
            <a:off x="2667000" y="3124200"/>
            <a:ext cx="18208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i="1">
                <a:latin typeface="Times New Roman" pitchFamily="18" charset="0"/>
                <a:cs typeface="Times New Roman" pitchFamily="18" charset="0"/>
              </a:rPr>
              <a:t>torque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000" i="1">
                <a:latin typeface="Times New Roman" pitchFamily="18" charset="0"/>
                <a:cs typeface="Times New Roman" pitchFamily="18" charset="0"/>
              </a:rPr>
              <a:t>current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7" name="TextBox 9"/>
          <p:cNvSpPr txBox="1">
            <a:spLocks noChangeArrowheads="1"/>
          </p:cNvSpPr>
          <p:nvPr/>
        </p:nvSpPr>
        <p:spPr bwMode="auto">
          <a:xfrm>
            <a:off x="6858000" y="3352800"/>
            <a:ext cx="768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i="1">
                <a:latin typeface="Times New Roman" pitchFamily="18" charset="0"/>
                <a:cs typeface="Times New Roman" pitchFamily="18" charset="0"/>
              </a:rPr>
              <a:t>speed</a:t>
            </a:r>
            <a:endParaRPr lang="en-US" sz="20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38" name="TextBox 10"/>
          <p:cNvSpPr txBox="1">
            <a:spLocks noChangeArrowheads="1"/>
          </p:cNvSpPr>
          <p:nvPr/>
        </p:nvSpPr>
        <p:spPr bwMode="auto">
          <a:xfrm>
            <a:off x="228600" y="1447800"/>
            <a:ext cx="928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i="1">
                <a:latin typeface="Times New Roman" pitchFamily="18" charset="0"/>
                <a:cs typeface="Times New Roman" pitchFamily="18" charset="0"/>
              </a:rPr>
              <a:t>desired</a:t>
            </a:r>
          </a:p>
          <a:p>
            <a:pPr eaLnBrk="1" hangingPunct="1"/>
            <a:r>
              <a:rPr lang="en-US" sz="2000" i="1">
                <a:latin typeface="Times New Roman" pitchFamily="18" charset="0"/>
                <a:cs typeface="Times New Roman" pitchFamily="18" charset="0"/>
              </a:rPr>
              <a:t>speed</a:t>
            </a:r>
          </a:p>
        </p:txBody>
      </p:sp>
      <p:sp>
        <p:nvSpPr>
          <p:cNvPr id="48139" name="TextBox 11"/>
          <p:cNvSpPr txBox="1">
            <a:spLocks noChangeArrowheads="1"/>
          </p:cNvSpPr>
          <p:nvPr/>
        </p:nvSpPr>
        <p:spPr bwMode="auto">
          <a:xfrm>
            <a:off x="2195513" y="1501775"/>
            <a:ext cx="928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i="1">
                <a:latin typeface="Times New Roman" pitchFamily="18" charset="0"/>
                <a:cs typeface="Times New Roman" pitchFamily="18" charset="0"/>
              </a:rPr>
              <a:t>desired</a:t>
            </a:r>
          </a:p>
          <a:p>
            <a:pPr eaLnBrk="1" hangingPunct="1"/>
            <a:r>
              <a:rPr lang="en-US" sz="2000" i="1">
                <a:latin typeface="Times New Roman" pitchFamily="18" charset="0"/>
                <a:cs typeface="Times New Roman" pitchFamily="18" charset="0"/>
              </a:rPr>
              <a:t>torque</a:t>
            </a:r>
          </a:p>
        </p:txBody>
      </p:sp>
      <p:sp>
        <p:nvSpPr>
          <p:cNvPr id="48140" name="TextBox 12"/>
          <p:cNvSpPr txBox="1">
            <a:spLocks noChangeArrowheads="1"/>
          </p:cNvSpPr>
          <p:nvPr/>
        </p:nvSpPr>
        <p:spPr bwMode="auto">
          <a:xfrm>
            <a:off x="8153400" y="1747838"/>
            <a:ext cx="334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l-GR" sz="2400" i="1">
                <a:latin typeface="Times New Roman" pitchFamily="18" charset="0"/>
                <a:cs typeface="Times New Roman" pitchFamily="18" charset="0"/>
              </a:rPr>
              <a:t>θ</a:t>
            </a:r>
            <a:endParaRPr lang="en-US" sz="2400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41" name="TextBox 13"/>
          <p:cNvSpPr txBox="1">
            <a:spLocks noChangeArrowheads="1"/>
          </p:cNvSpPr>
          <p:nvPr/>
        </p:nvSpPr>
        <p:spPr bwMode="auto">
          <a:xfrm>
            <a:off x="8226425" y="1492250"/>
            <a:ext cx="261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42" name="TextBox 14"/>
          <p:cNvSpPr txBox="1">
            <a:spLocks noChangeArrowheads="1"/>
          </p:cNvSpPr>
          <p:nvPr/>
        </p:nvSpPr>
        <p:spPr bwMode="auto">
          <a:xfrm>
            <a:off x="6538913" y="1747838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143" name="TextBox 15"/>
          <p:cNvSpPr txBox="1">
            <a:spLocks noChangeArrowheads="1"/>
          </p:cNvSpPr>
          <p:nvPr/>
        </p:nvSpPr>
        <p:spPr bwMode="auto">
          <a:xfrm>
            <a:off x="5562600" y="1671638"/>
            <a:ext cx="371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813421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pPr eaLnBrk="1" hangingPunct="1"/>
            <a:r>
              <a:rPr lang="en-US" u="sng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85800" y="1600200"/>
            <a:ext cx="8458200" cy="4525963"/>
          </a:xfrm>
        </p:spPr>
        <p:txBody>
          <a:bodyPr>
            <a:noAutofit/>
          </a:bodyPr>
          <a:lstStyle/>
          <a:p>
            <a:pPr eaLnBrk="1" hangingPunct="1">
              <a:buFont typeface="Arial" charset="0"/>
              <a:buNone/>
              <a:defRPr/>
            </a:pPr>
            <a:r>
              <a:rPr lang="en-US" sz="2800" dirty="0" smtClean="0"/>
              <a:t>Section 8-7 of Mohan, </a:t>
            </a:r>
            <a:r>
              <a:rPr lang="en-US" sz="2800" u="sng" dirty="0" smtClean="0"/>
              <a:t>Electric Drives</a:t>
            </a:r>
            <a:endParaRPr lang="en-US" sz="2800" dirty="0" smtClean="0"/>
          </a:p>
          <a:p>
            <a:pPr eaLnBrk="1" hangingPunct="1">
              <a:buFont typeface="Arial" charset="0"/>
              <a:buChar char="•"/>
              <a:defRPr/>
            </a:pPr>
            <a:r>
              <a:rPr lang="en-US" sz="2800" dirty="0" smtClean="0"/>
              <a:t>Step 1: Design Fast Inner Loop (the current loop)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sz="3200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sz="3200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sz="3200" dirty="0" smtClean="0"/>
          </a:p>
          <a:p>
            <a:pPr eaLnBrk="1" hangingPunct="1">
              <a:buFont typeface="Arial" charset="0"/>
              <a:buChar char="•"/>
              <a:defRPr/>
            </a:pPr>
            <a:endParaRPr lang="en-US" sz="3200" dirty="0" smtClean="0"/>
          </a:p>
          <a:p>
            <a:pPr indent="0" eaLnBrk="1" hangingPunct="1">
              <a:buFont typeface="Arial" charset="0"/>
              <a:buNone/>
              <a:defRPr/>
            </a:pPr>
            <a:r>
              <a:rPr lang="en-US" sz="2800" dirty="0" smtClean="0"/>
              <a:t>Approach used: place zero of controller to cancel slow pole of the plant, then choose gain to achieve gain crossover frequency a decade or two below power electronics switching frequency </a:t>
            </a:r>
            <a:endParaRPr lang="en-US" sz="3200" dirty="0"/>
          </a:p>
        </p:txBody>
      </p:sp>
      <p:pic>
        <p:nvPicPr>
          <p:cNvPr id="49159" name="Picture 6" descr="currentloop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667000"/>
            <a:ext cx="49022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60" name="TextBox 7"/>
          <p:cNvSpPr txBox="1">
            <a:spLocks noChangeArrowheads="1"/>
          </p:cNvSpPr>
          <p:nvPr/>
        </p:nvSpPr>
        <p:spPr bwMode="auto">
          <a:xfrm>
            <a:off x="2198688" y="2747963"/>
            <a:ext cx="6969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a,des</a:t>
            </a:r>
          </a:p>
        </p:txBody>
      </p:sp>
      <p:sp>
        <p:nvSpPr>
          <p:cNvPr id="49161" name="TextBox 8"/>
          <p:cNvSpPr txBox="1">
            <a:spLocks noChangeArrowheads="1"/>
          </p:cNvSpPr>
          <p:nvPr/>
        </p:nvSpPr>
        <p:spPr bwMode="auto">
          <a:xfrm>
            <a:off x="5867400" y="2743200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4234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Example (cont)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24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04800" y="1600200"/>
          <a:ext cx="6096000" cy="259556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048000"/>
                <a:gridCol w="3048000"/>
              </a:tblGrid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System Parameter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Ra</a:t>
                      </a:r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2.0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l-GR" sz="18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Ω</a:t>
                      </a:r>
                      <a:endParaRPr lang="en-US" sz="18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La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5.2 </a:t>
                      </a:r>
                      <a:r>
                        <a:rPr lang="en-US" sz="18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mH</a:t>
                      </a:r>
                      <a:endParaRPr lang="en-US" sz="18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J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152x10-6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i="1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kg·m</a:t>
                      </a:r>
                      <a:r>
                        <a:rPr lang="en-US" sz="1800" i="1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1800" i="1" baseline="30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/>
                        <a:t>Ke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0.1 </a:t>
                      </a:r>
                      <a:r>
                        <a:rPr lang="en-US" sz="1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V/</a:t>
                      </a:r>
                      <a:r>
                        <a:rPr lang="en-US" sz="1800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rad</a:t>
                      </a:r>
                      <a:r>
                        <a:rPr lang="en-US" sz="1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/s</a:t>
                      </a:r>
                      <a:endParaRPr lang="en-US" sz="18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4" marB="45714"/>
                </a:tc>
              </a:tr>
              <a:tr h="37079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K</a:t>
                      </a:r>
                      <a:endParaRPr lang="en-US" sz="180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0.1 </a:t>
                      </a:r>
                      <a:r>
                        <a:rPr lang="en-US" sz="1800" i="1" dirty="0" smtClean="0">
                          <a:latin typeface="Times New Roman" pitchFamily="18" charset="0"/>
                          <a:cs typeface="Times New Roman" pitchFamily="18" charset="0"/>
                        </a:rPr>
                        <a:t>Nm/A</a:t>
                      </a:r>
                      <a:endParaRPr lang="en-US" sz="1800" i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T="45714" marB="45714"/>
                </a:tc>
              </a:tr>
            </a:tbl>
          </a:graphicData>
        </a:graphic>
      </p:graphicFrame>
      <p:pic>
        <p:nvPicPr>
          <p:cNvPr id="50207" name="Picture 9" descr="currentloop.em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3512" r="13542" b="36948"/>
          <a:stretch>
            <a:fillRect/>
          </a:stretch>
        </p:blipFill>
        <p:spPr bwMode="auto">
          <a:xfrm>
            <a:off x="457200" y="4495800"/>
            <a:ext cx="58674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81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9" descr="BodeMagCurrentLoop.em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6" t="8170" r="5327" b="3343"/>
          <a:stretch>
            <a:fillRect/>
          </a:stretch>
        </p:blipFill>
        <p:spPr bwMode="auto">
          <a:xfrm>
            <a:off x="914400" y="2286000"/>
            <a:ext cx="4648200" cy="304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Example (cont)</a:t>
            </a:r>
            <a:endParaRPr lang="en-US" smtClean="0"/>
          </a:p>
        </p:txBody>
      </p:sp>
      <p:sp>
        <p:nvSpPr>
          <p:cNvPr id="819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5105400"/>
          </a:xfrm>
        </p:spPr>
        <p:txBody>
          <a:bodyPr/>
          <a:lstStyle/>
          <a:p>
            <a:pPr eaLnBrk="1" hangingPunct="1"/>
            <a:r>
              <a:rPr lang="en-US" sz="2400" dirty="0" smtClean="0"/>
              <a:t>Magnitude plot of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Arial" pitchFamily="34" charset="0"/>
              <a:buNone/>
            </a:pPr>
            <a:endParaRPr lang="en-US" sz="2400" dirty="0" smtClean="0"/>
          </a:p>
          <a:p>
            <a:pPr eaLnBrk="1" hangingPunct="1">
              <a:buFont typeface="Arial" pitchFamily="34" charset="0"/>
              <a:buNone/>
            </a:pPr>
            <a:endParaRPr lang="en-US" sz="2400" dirty="0"/>
          </a:p>
          <a:p>
            <a:pPr eaLnBrk="1" hangingPunct="1">
              <a:buFont typeface="Arial" pitchFamily="34" charset="0"/>
              <a:buNone/>
            </a:pPr>
            <a:endParaRPr lang="en-US" sz="2400" dirty="0" smtClean="0"/>
          </a:p>
          <a:p>
            <a:pPr eaLnBrk="1" hangingPunct="1"/>
            <a:endParaRPr lang="en-US" sz="2400" dirty="0" smtClean="0"/>
          </a:p>
          <a:p>
            <a:pPr eaLnBrk="1" hangingPunct="1"/>
            <a:r>
              <a:rPr lang="en-US" sz="2400" dirty="0" smtClean="0"/>
              <a:t>Desire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 smtClean="0"/>
              <a:t> so that gain crossover frequency is one to two decades below switching frequency, in this case </a:t>
            </a:r>
            <a:r>
              <a:rPr lang="en-US" sz="2400" dirty="0" err="1" smtClean="0"/>
              <a:t>fs</a:t>
            </a:r>
            <a:r>
              <a:rPr lang="en-US" sz="2400" dirty="0" smtClean="0"/>
              <a:t>=200,000 rad/sec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24</a:t>
            </a:r>
            <a:endParaRPr lang="en-US" dirty="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074749"/>
              </p:ext>
            </p:extLst>
          </p:nvPr>
        </p:nvGraphicFramePr>
        <p:xfrm>
          <a:off x="3733800" y="1295400"/>
          <a:ext cx="14446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Equation" r:id="rId5" imgW="609480" imgH="393480" progId="Equation.DSMT4">
                  <p:embed/>
                </p:oleObj>
              </mc:Choice>
              <mc:Fallback>
                <p:oleObj name="Equation" r:id="rId5" imgW="609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95400"/>
                        <a:ext cx="14446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837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Example (cont)</a:t>
            </a: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24</a:t>
            </a:r>
            <a:endParaRPr 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943031"/>
              </p:ext>
            </p:extLst>
          </p:nvPr>
        </p:nvGraphicFramePr>
        <p:xfrm>
          <a:off x="914400" y="2209800"/>
          <a:ext cx="4789488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4" imgW="2019240" imgH="419040" progId="Equation.DSMT4">
                  <p:embed/>
                </p:oleObj>
              </mc:Choice>
              <mc:Fallback>
                <p:oleObj name="Equation" r:id="rId4" imgW="201924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09800"/>
                        <a:ext cx="4789488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 descr="BodeMagCurrentLoop2.emf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9" t="6866" r="4835" b="4168"/>
          <a:stretch/>
        </p:blipFill>
        <p:spPr bwMode="auto">
          <a:xfrm>
            <a:off x="914400" y="3733800"/>
            <a:ext cx="5568287" cy="282963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Controller for the current loop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Resulting open-loop magnitude plot </a:t>
            </a:r>
          </a:p>
        </p:txBody>
      </p:sp>
    </p:spTree>
    <p:extLst>
      <p:ext uri="{BB962C8B-B14F-4D97-AF65-F5344CB8AC3E}">
        <p14:creationId xmlns:p14="http://schemas.microsoft.com/office/powerpoint/2010/main" val="1425384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Example (cont)</a:t>
            </a:r>
            <a:endParaRPr lang="en-US" smtClean="0"/>
          </a:p>
        </p:txBody>
      </p:sp>
      <p:sp>
        <p:nvSpPr>
          <p:cNvPr id="102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Step 2: Treat inner loop as a static gain then design slow outer loop (speed loop)</a:t>
            </a:r>
          </a:p>
          <a:p>
            <a:pPr eaLnBrk="1" hangingPunct="1">
              <a:buFont typeface="Arial" pitchFamily="34" charset="0"/>
              <a:buNone/>
            </a:pPr>
            <a:endParaRPr lang="en-US" dirty="0" smtClean="0"/>
          </a:p>
          <a:p>
            <a:pPr eaLnBrk="1" hangingPunct="1">
              <a:buFont typeface="Arial" pitchFamily="34" charset="0"/>
              <a:buNone/>
            </a:pPr>
            <a:r>
              <a:rPr lang="en-US" dirty="0" smtClean="0"/>
              <a:t> </a:t>
            </a:r>
          </a:p>
          <a:p>
            <a:pPr eaLnBrk="1" hangingPunct="1"/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24</a:t>
            </a:r>
            <a:endParaRPr lang="en-US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625083"/>
              </p:ext>
            </p:extLst>
          </p:nvPr>
        </p:nvGraphicFramePr>
        <p:xfrm>
          <a:off x="457200" y="2820987"/>
          <a:ext cx="7951788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name="Equation" r:id="rId4" imgW="3352680" imgH="393480" progId="Equation.DSMT4">
                  <p:embed/>
                </p:oleObj>
              </mc:Choice>
              <mc:Fallback>
                <p:oleObj name="Equation" r:id="rId4" imgW="3352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20987"/>
                        <a:ext cx="7951788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8" name="Picture 7" descr="speedloop.em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t="18198" r="33333" b="27284"/>
          <a:stretch>
            <a:fillRect/>
          </a:stretch>
        </p:blipFill>
        <p:spPr bwMode="auto">
          <a:xfrm>
            <a:off x="1371600" y="4419600"/>
            <a:ext cx="58674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TextBox 8"/>
          <p:cNvSpPr txBox="1">
            <a:spLocks noChangeArrowheads="1"/>
          </p:cNvSpPr>
          <p:nvPr/>
        </p:nvSpPr>
        <p:spPr bwMode="auto">
          <a:xfrm>
            <a:off x="884238" y="4244975"/>
            <a:ext cx="9286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i="1">
                <a:latin typeface="Times New Roman" pitchFamily="18" charset="0"/>
                <a:cs typeface="Times New Roman" pitchFamily="18" charset="0"/>
              </a:rPr>
              <a:t>desired</a:t>
            </a:r>
          </a:p>
          <a:p>
            <a:pPr eaLnBrk="1" hangingPunct="1"/>
            <a:r>
              <a:rPr lang="en-US" sz="2000" i="1">
                <a:latin typeface="Times New Roman" pitchFamily="18" charset="0"/>
                <a:cs typeface="Times New Roman" pitchFamily="18" charset="0"/>
              </a:rPr>
              <a:t>speed</a:t>
            </a:r>
          </a:p>
        </p:txBody>
      </p:sp>
      <p:sp>
        <p:nvSpPr>
          <p:cNvPr id="10250" name="TextBox 9"/>
          <p:cNvSpPr txBox="1">
            <a:spLocks noChangeArrowheads="1"/>
          </p:cNvSpPr>
          <p:nvPr/>
        </p:nvSpPr>
        <p:spPr bwMode="auto">
          <a:xfrm>
            <a:off x="6400800" y="4567238"/>
            <a:ext cx="334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l-GR" sz="2400" i="1">
                <a:latin typeface="Times New Roman" pitchFamily="18" charset="0"/>
                <a:cs typeface="Times New Roman" pitchFamily="18" charset="0"/>
              </a:rPr>
              <a:t>θ</a:t>
            </a:r>
            <a:endParaRPr lang="en-US" sz="2400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1" name="TextBox 10"/>
          <p:cNvSpPr txBox="1">
            <a:spLocks noChangeArrowheads="1"/>
          </p:cNvSpPr>
          <p:nvPr/>
        </p:nvSpPr>
        <p:spPr bwMode="auto">
          <a:xfrm>
            <a:off x="6473825" y="4311650"/>
            <a:ext cx="2619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52" name="TextBox 11"/>
          <p:cNvSpPr txBox="1">
            <a:spLocks noChangeArrowheads="1"/>
          </p:cNvSpPr>
          <p:nvPr/>
        </p:nvSpPr>
        <p:spPr bwMode="auto">
          <a:xfrm>
            <a:off x="4038600" y="3962400"/>
            <a:ext cx="9286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000" i="1">
                <a:latin typeface="Times New Roman" pitchFamily="18" charset="0"/>
                <a:cs typeface="Times New Roman" pitchFamily="18" charset="0"/>
              </a:rPr>
              <a:t>current</a:t>
            </a:r>
          </a:p>
          <a:p>
            <a:pPr eaLnBrk="1" hangingPunct="1"/>
            <a:r>
              <a:rPr lang="en-US" sz="2000" i="1">
                <a:latin typeface="Times New Roman" pitchFamily="18" charset="0"/>
                <a:cs typeface="Times New Roman" pitchFamily="18" charset="0"/>
              </a:rPr>
              <a:t>loop</a:t>
            </a:r>
          </a:p>
        </p:txBody>
      </p:sp>
    </p:spTree>
    <p:extLst>
      <p:ext uri="{BB962C8B-B14F-4D97-AF65-F5344CB8AC3E}">
        <p14:creationId xmlns:p14="http://schemas.microsoft.com/office/powerpoint/2010/main" val="254043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0250" grpId="0"/>
      <p:bldP spid="10251" grpId="0"/>
      <p:bldP spid="102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Example (cont)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sz="1800" dirty="0" smtClean="0"/>
          </a:p>
          <a:p>
            <a:pPr eaLnBrk="1" hangingPunct="1"/>
            <a:r>
              <a:rPr lang="en-US" sz="2800" dirty="0" smtClean="0"/>
              <a:t>Since b=0,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Desire to place gain crossover frequency one decade below crossover of inner current loop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Desire to achieve reasonable phase margin,     ≈ 60 degrees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24</a:t>
            </a:r>
            <a:endParaRPr lang="en-US" dirty="0"/>
          </a:p>
        </p:txBody>
      </p:sp>
      <p:graphicFrame>
        <p:nvGraphicFramePr>
          <p:cNvPr id="10178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5086188"/>
              </p:ext>
            </p:extLst>
          </p:nvPr>
        </p:nvGraphicFramePr>
        <p:xfrm>
          <a:off x="2743200" y="1830387"/>
          <a:ext cx="481965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name="Equation" r:id="rId4" imgW="2031840" imgH="393480" progId="Equation.DSMT4">
                  <p:embed/>
                </p:oleObj>
              </mc:Choice>
              <mc:Fallback>
                <p:oleObj name="Equation" r:id="rId4" imgW="20318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830387"/>
                        <a:ext cx="481965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8820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Example (cont)</a:t>
            </a:r>
            <a:endParaRPr lang="en-US" smtClean="0"/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Will use SISO Design tool in MATLAB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Arial" pitchFamily="34" charset="0"/>
              <a:buNone/>
            </a:pP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959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Different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So far we have primarily considered a negative feedback architecture with one loop and our controller in the forward path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Many other architectures exist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" t="15760" b="31563"/>
          <a:stretch/>
        </p:blipFill>
        <p:spPr>
          <a:xfrm>
            <a:off x="685800" y="3048000"/>
            <a:ext cx="6772351" cy="28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732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Two-Degrees-of-Freedom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686800" cy="48006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dirty="0" smtClean="0"/>
              <a:t>Allows two of 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yr</a:t>
            </a:r>
            <a:r>
              <a:rPr lang="en-US" sz="2400" dirty="0" smtClean="0"/>
              <a:t>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yn</a:t>
            </a:r>
            <a:r>
              <a:rPr lang="en-US" sz="2400" dirty="0" smtClean="0"/>
              <a:t>,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400" i="1" baseline="-25000" dirty="0" err="1" smtClean="0">
                <a:latin typeface="Times New Roman" pitchFamily="18" charset="0"/>
                <a:cs typeface="Times New Roman" pitchFamily="18" charset="0"/>
              </a:rPr>
              <a:t>yd</a:t>
            </a:r>
            <a:r>
              <a:rPr lang="en-US" sz="2400" dirty="0" smtClean="0"/>
              <a:t>) to be designed independently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1" t="15250" r="17302" b="24312"/>
          <a:stretch/>
        </p:blipFill>
        <p:spPr>
          <a:xfrm>
            <a:off x="10236" y="2333767"/>
            <a:ext cx="4612943" cy="22382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4" t="20731" r="18581" b="18706"/>
          <a:stretch/>
        </p:blipFill>
        <p:spPr>
          <a:xfrm>
            <a:off x="3276601" y="4319744"/>
            <a:ext cx="5084212" cy="234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2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17" descr="dcmotorLeavedDist2.wm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2747963"/>
            <a:ext cx="7980362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Feedforward Compensator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50292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2800" dirty="0" err="1" smtClean="0"/>
              <a:t>Feedforward</a:t>
            </a:r>
            <a:r>
              <a:rPr lang="en-US" sz="2800" dirty="0" smtClean="0"/>
              <a:t> action can be used to correct for “known” disturbances</a:t>
            </a:r>
          </a:p>
          <a:p>
            <a:pPr eaLnBrk="1" hangingPunct="1"/>
            <a:endParaRPr lang="en-US" sz="20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cs typeface="Times New Roman" pitchFamily="18" charset="0"/>
              </a:rPr>
              <a:t>is </a:t>
            </a:r>
            <a:r>
              <a:rPr lang="en-US" sz="2800" dirty="0" smtClean="0"/>
              <a:t>designed by model inversion, can be static or dynamic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24</a:t>
            </a:r>
            <a:endParaRPr lang="en-US" dirty="0"/>
          </a:p>
        </p:txBody>
      </p:sp>
      <p:sp>
        <p:nvSpPr>
          <p:cNvPr id="43016" name="TextBox 8"/>
          <p:cNvSpPr txBox="1">
            <a:spLocks noChangeArrowheads="1"/>
          </p:cNvSpPr>
          <p:nvPr/>
        </p:nvSpPr>
        <p:spPr bwMode="auto">
          <a:xfrm>
            <a:off x="7878763" y="3308350"/>
            <a:ext cx="336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l-GR" sz="2400" i="1" dirty="0">
                <a:latin typeface="Times New Roman" pitchFamily="18" charset="0"/>
                <a:cs typeface="Times New Roman" pitchFamily="18" charset="0"/>
              </a:rPr>
              <a:t>θ</a:t>
            </a:r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7" name="TextBox 9"/>
          <p:cNvSpPr txBox="1">
            <a:spLocks noChangeArrowheads="1"/>
          </p:cNvSpPr>
          <p:nvPr/>
        </p:nvSpPr>
        <p:spPr bwMode="auto">
          <a:xfrm>
            <a:off x="7967663" y="3052763"/>
            <a:ext cx="261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8" name="TextBox 10"/>
          <p:cNvSpPr txBox="1">
            <a:spLocks noChangeArrowheads="1"/>
          </p:cNvSpPr>
          <p:nvPr/>
        </p:nvSpPr>
        <p:spPr bwMode="auto">
          <a:xfrm>
            <a:off x="6172200" y="3352800"/>
            <a:ext cx="35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endParaRPr lang="en-US" sz="2400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019" name="TextBox 11"/>
          <p:cNvSpPr txBox="1">
            <a:spLocks noChangeArrowheads="1"/>
          </p:cNvSpPr>
          <p:nvPr/>
        </p:nvSpPr>
        <p:spPr bwMode="auto">
          <a:xfrm>
            <a:off x="990600" y="3357563"/>
            <a:ext cx="696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a,des</a:t>
            </a:r>
          </a:p>
        </p:txBody>
      </p:sp>
      <p:sp>
        <p:nvSpPr>
          <p:cNvPr id="43020" name="TextBox 12"/>
          <p:cNvSpPr txBox="1">
            <a:spLocks noChangeArrowheads="1"/>
          </p:cNvSpPr>
          <p:nvPr/>
        </p:nvSpPr>
        <p:spPr bwMode="auto">
          <a:xfrm>
            <a:off x="3505200" y="3276600"/>
            <a:ext cx="4238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3021" name="TextBox 13"/>
          <p:cNvSpPr txBox="1">
            <a:spLocks noChangeArrowheads="1"/>
          </p:cNvSpPr>
          <p:nvPr/>
        </p:nvSpPr>
        <p:spPr bwMode="auto">
          <a:xfrm>
            <a:off x="3600450" y="4465638"/>
            <a:ext cx="422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43022" name="TextBox 14"/>
          <p:cNvSpPr txBox="1">
            <a:spLocks noChangeArrowheads="1"/>
          </p:cNvSpPr>
          <p:nvPr/>
        </p:nvSpPr>
        <p:spPr bwMode="auto">
          <a:xfrm>
            <a:off x="5105400" y="3352800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43023" name="TextBox 15"/>
          <p:cNvSpPr txBox="1">
            <a:spLocks noChangeArrowheads="1"/>
          </p:cNvSpPr>
          <p:nvPr/>
        </p:nvSpPr>
        <p:spPr bwMode="auto">
          <a:xfrm>
            <a:off x="6553200" y="2819400"/>
            <a:ext cx="4699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L</a:t>
            </a:r>
          </a:p>
        </p:txBody>
      </p:sp>
      <p:sp>
        <p:nvSpPr>
          <p:cNvPr id="43024" name="TextBox 16"/>
          <p:cNvSpPr txBox="1">
            <a:spLocks noChangeArrowheads="1"/>
          </p:cNvSpPr>
          <p:nvPr/>
        </p:nvSpPr>
        <p:spPr bwMode="auto">
          <a:xfrm>
            <a:off x="533400" y="2743200"/>
            <a:ext cx="750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L,est</a:t>
            </a:r>
          </a:p>
        </p:txBody>
      </p:sp>
    </p:spTree>
    <p:extLst>
      <p:ext uri="{BB962C8B-B14F-4D97-AF65-F5344CB8AC3E}">
        <p14:creationId xmlns:p14="http://schemas.microsoft.com/office/powerpoint/2010/main" val="68995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Feedforward Compensator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5257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800" dirty="0" smtClean="0"/>
              <a:t>Pre-compensation can also be used to cancel undesired dynamics of the plant and to scale the steady-state output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Pre-compensator can speed response, but is susceptible to errors in the model and disturbances</a:t>
            </a:r>
          </a:p>
          <a:p>
            <a:pPr eaLnBrk="1" hangingPunct="1"/>
            <a:r>
              <a:rPr lang="en-US" sz="2800" dirty="0" smtClean="0"/>
              <a:t>“Error” is distorted by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and errors in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dirty="0" smtClean="0"/>
              <a:t> aren’t corrected by the feedback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22" t="32997" r="23743" b="35689"/>
          <a:stretch/>
        </p:blipFill>
        <p:spPr>
          <a:xfrm>
            <a:off x="818866" y="2792103"/>
            <a:ext cx="6428944" cy="193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1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Feedforward Compensator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Implementing the feedforward term as follows avoids these problems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Note, this is one of our 2-dof controllers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24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1" t="15250" r="17302" b="24312"/>
          <a:stretch/>
        </p:blipFill>
        <p:spPr>
          <a:xfrm>
            <a:off x="1455179" y="2790967"/>
            <a:ext cx="5555221" cy="269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11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Multiple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dirty="0" smtClean="0"/>
              <a:t>We have primarily designed control for single input single output (SISO) systems</a:t>
            </a:r>
          </a:p>
          <a:p>
            <a:pPr eaLnBrk="1" hangingPunct="1"/>
            <a:endParaRPr lang="en-US" sz="1100" dirty="0" smtClean="0"/>
          </a:p>
          <a:p>
            <a:pPr eaLnBrk="1" hangingPunct="1"/>
            <a:r>
              <a:rPr lang="en-US" sz="2800" dirty="0" smtClean="0"/>
              <a:t>When we had multiple inputs, we could examine the response to each input separately if the system was linear</a:t>
            </a:r>
          </a:p>
          <a:p>
            <a:pPr eaLnBrk="1" hangingPunct="1"/>
            <a:endParaRPr lang="en-US" sz="1100" dirty="0" smtClean="0"/>
          </a:p>
          <a:p>
            <a:pPr eaLnBrk="1" hangingPunct="1"/>
            <a:r>
              <a:rPr lang="en-US" sz="2800" dirty="0" smtClean="0"/>
              <a:t>If inputs are coupled in a nonlinear manner, we can use heuristics to decouple them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0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86000"/>
            <a:ext cx="6781800" cy="2368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8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7620000" cy="1143000"/>
          </a:xfrm>
        </p:spPr>
        <p:txBody>
          <a:bodyPr/>
          <a:lstStyle/>
          <a:p>
            <a:pPr eaLnBrk="1" hangingPunct="1"/>
            <a:r>
              <a:rPr lang="en-US" u="sng" smtClean="0"/>
              <a:t>Example</a:t>
            </a:r>
          </a:p>
        </p:txBody>
      </p:sp>
      <p:sp>
        <p:nvSpPr>
          <p:cNvPr id="6149" name="Content Placeholder 2"/>
          <p:cNvSpPr>
            <a:spLocks noGrp="1"/>
          </p:cNvSpPr>
          <p:nvPr>
            <p:ph idx="4294967295"/>
          </p:nvPr>
        </p:nvSpPr>
        <p:spPr>
          <a:xfrm>
            <a:off x="0" y="1295400"/>
            <a:ext cx="9144000" cy="4800600"/>
          </a:xfrm>
        </p:spPr>
        <p:txBody>
          <a:bodyPr/>
          <a:lstStyle/>
          <a:p>
            <a:pPr eaLnBrk="1" hangingPunct="1"/>
            <a:r>
              <a:rPr lang="en-US" sz="2800" dirty="0" smtClean="0"/>
              <a:t>Separately excited DC motor control</a:t>
            </a:r>
          </a:p>
          <a:p>
            <a:pPr lvl="1" eaLnBrk="1" hangingPunct="1"/>
            <a:r>
              <a:rPr lang="en-US" sz="2400" dirty="0" smtClean="0"/>
              <a:t>Control both armature current and magnetic field strength</a:t>
            </a:r>
          </a:p>
        </p:txBody>
      </p:sp>
      <p:graphicFrame>
        <p:nvGraphicFramePr>
          <p:cNvPr id="273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458396"/>
              </p:ext>
            </p:extLst>
          </p:nvPr>
        </p:nvGraphicFramePr>
        <p:xfrm>
          <a:off x="5234780" y="5562600"/>
          <a:ext cx="3465513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5" imgW="1460160" imgH="304560" progId="Equation.DSMT4">
                  <p:embed/>
                </p:oleObj>
              </mc:Choice>
              <mc:Fallback>
                <p:oleObj name="Equation" r:id="rId5" imgW="14601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4780" y="5562600"/>
                        <a:ext cx="3465513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TextBox 9"/>
          <p:cNvSpPr txBox="1">
            <a:spLocks noChangeArrowheads="1"/>
          </p:cNvSpPr>
          <p:nvPr/>
        </p:nvSpPr>
        <p:spPr bwMode="auto">
          <a:xfrm>
            <a:off x="8382000" y="2439988"/>
            <a:ext cx="4238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6154" name="TextBox 10"/>
          <p:cNvSpPr txBox="1">
            <a:spLocks noChangeArrowheads="1"/>
          </p:cNvSpPr>
          <p:nvPr/>
        </p:nvSpPr>
        <p:spPr bwMode="auto">
          <a:xfrm>
            <a:off x="6705600" y="2287587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err="1">
                <a:latin typeface="Times New Roman" pitchFamily="18" charset="0"/>
                <a:cs typeface="Times New Roman" pitchFamily="18" charset="0"/>
              </a:rPr>
              <a:t>a</a:t>
            </a:r>
            <a:endParaRPr lang="en-US" sz="2400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5" name="TextBox 11"/>
          <p:cNvSpPr txBox="1">
            <a:spLocks noChangeArrowheads="1"/>
          </p:cNvSpPr>
          <p:nvPr/>
        </p:nvSpPr>
        <p:spPr bwMode="auto">
          <a:xfrm>
            <a:off x="8415338" y="3430588"/>
            <a:ext cx="3794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6156" name="TextBox 12"/>
          <p:cNvSpPr txBox="1">
            <a:spLocks noChangeArrowheads="1"/>
          </p:cNvSpPr>
          <p:nvPr/>
        </p:nvSpPr>
        <p:spPr bwMode="auto">
          <a:xfrm>
            <a:off x="6705600" y="4197350"/>
            <a:ext cx="3270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6157" name="TextBox 13"/>
          <p:cNvSpPr txBox="1">
            <a:spLocks noChangeArrowheads="1"/>
          </p:cNvSpPr>
          <p:nvPr/>
        </p:nvSpPr>
        <p:spPr bwMode="auto">
          <a:xfrm>
            <a:off x="5867400" y="2439988"/>
            <a:ext cx="696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a,des</a:t>
            </a:r>
          </a:p>
        </p:txBody>
      </p:sp>
      <p:sp>
        <p:nvSpPr>
          <p:cNvPr id="6159" name="TextBox 14"/>
          <p:cNvSpPr txBox="1">
            <a:spLocks noChangeArrowheads="1"/>
          </p:cNvSpPr>
          <p:nvPr/>
        </p:nvSpPr>
        <p:spPr bwMode="auto">
          <a:xfrm>
            <a:off x="4560888" y="3430588"/>
            <a:ext cx="6524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f,des</a:t>
            </a:r>
          </a:p>
        </p:txBody>
      </p:sp>
      <p:sp>
        <p:nvSpPr>
          <p:cNvPr id="6160" name="TextBox 15"/>
          <p:cNvSpPr txBox="1">
            <a:spLocks noChangeArrowheads="1"/>
          </p:cNvSpPr>
          <p:nvPr/>
        </p:nvSpPr>
        <p:spPr bwMode="auto">
          <a:xfrm>
            <a:off x="2209800" y="2363788"/>
            <a:ext cx="6302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2400" i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i="1" baseline="-25000">
                <a:latin typeface="Times New Roman" pitchFamily="18" charset="0"/>
                <a:cs typeface="Times New Roman" pitchFamily="18" charset="0"/>
              </a:rPr>
              <a:t>des</a:t>
            </a:r>
          </a:p>
        </p:txBody>
      </p:sp>
      <p:sp>
        <p:nvSpPr>
          <p:cNvPr id="6161" name="TextBox 16"/>
          <p:cNvSpPr txBox="1">
            <a:spLocks noChangeArrowheads="1"/>
          </p:cNvSpPr>
          <p:nvPr/>
        </p:nvSpPr>
        <p:spPr bwMode="auto">
          <a:xfrm>
            <a:off x="2382837" y="3049588"/>
            <a:ext cx="40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l-GR" sz="2400" i="1">
                <a:latin typeface="Times New Roman" pitchFamily="18" charset="0"/>
                <a:cs typeface="Times New Roman" pitchFamily="18" charset="0"/>
              </a:rPr>
              <a:t>ω</a:t>
            </a:r>
            <a:endParaRPr lang="en-US" sz="2400" i="1" baseline="-250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8" y="3103309"/>
            <a:ext cx="4859011" cy="375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34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/>
      <p:bldP spid="6154" grpId="0"/>
      <p:bldP spid="6155" grpId="0"/>
      <p:bldP spid="6156" grpId="0"/>
      <p:bldP spid="6157" grpId="0"/>
      <p:bldP spid="6159" grpId="0"/>
      <p:bldP spid="6160" grpId="0"/>
      <p:bldP spid="61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Permanent magnet synchronous machine (traction motor) control often uses an approach called Vector Control or Field Orientation Control to emulate the previous case</a:t>
            </a:r>
          </a:p>
          <a:p>
            <a:pPr eaLnBrk="1" hangingPunct="1"/>
            <a:endParaRPr lang="en-US" sz="2800" smtClean="0"/>
          </a:p>
          <a:p>
            <a:pPr eaLnBrk="1" hangingPunct="1"/>
            <a:r>
              <a:rPr lang="en-US" sz="2800" smtClean="0"/>
              <a:t>Employs DQ modeling</a:t>
            </a:r>
          </a:p>
          <a:p>
            <a:pPr eaLnBrk="1" hangingPunct="1">
              <a:buFont typeface="Arial" pitchFamily="34" charset="0"/>
              <a:buNone/>
            </a:pPr>
            <a:endParaRPr lang="en-US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24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3505200"/>
            <a:ext cx="2999534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343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14473</TotalTime>
  <Words>649</Words>
  <Application>Microsoft Office PowerPoint</Application>
  <PresentationFormat>On-screen Show (4:3)</PresentationFormat>
  <Paragraphs>201</Paragraphs>
  <Slides>18</Slides>
  <Notes>18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UDM_Theme (2)</vt:lpstr>
      <vt:lpstr>UDM Theme</vt:lpstr>
      <vt:lpstr>Equation</vt:lpstr>
      <vt:lpstr>Lecture 24:  More Advanced Architectures</vt:lpstr>
      <vt:lpstr>Different Architectures</vt:lpstr>
      <vt:lpstr>Two-Degrees-of-Freedom Control</vt:lpstr>
      <vt:lpstr>Feedforward Compensator</vt:lpstr>
      <vt:lpstr>Feedforward Compensator </vt:lpstr>
      <vt:lpstr>Feedforward Compensator</vt:lpstr>
      <vt:lpstr>Multiple Inputs</vt:lpstr>
      <vt:lpstr>Example</vt:lpstr>
      <vt:lpstr>Example</vt:lpstr>
      <vt:lpstr>Multiple Loops</vt:lpstr>
      <vt:lpstr>Multiple Loops</vt:lpstr>
      <vt:lpstr>Example</vt:lpstr>
      <vt:lpstr>Example (cont)</vt:lpstr>
      <vt:lpstr>Example (cont)</vt:lpstr>
      <vt:lpstr>Example (cont)</vt:lpstr>
      <vt:lpstr>Example (cont)</vt:lpstr>
      <vt:lpstr>Example (cont)</vt:lpstr>
      <vt:lpstr>Example (cont)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Richard Hill</cp:lastModifiedBy>
  <cp:revision>225</cp:revision>
  <dcterms:created xsi:type="dcterms:W3CDTF">2012-12-20T22:15:23Z</dcterms:created>
  <dcterms:modified xsi:type="dcterms:W3CDTF">2014-10-24T22:47:57Z</dcterms:modified>
</cp:coreProperties>
</file>