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26"/>
  </p:notesMasterIdLst>
  <p:sldIdLst>
    <p:sldId id="587" r:id="rId3"/>
    <p:sldId id="588" r:id="rId4"/>
    <p:sldId id="589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1" r:id="rId24"/>
    <p:sldId id="612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3-07-26T14:04:44.7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078EE9-B500-4200-93BA-9963A5E4F558}" emma:medium="tactile" emma:mode="ink">
          <msink:context xmlns:msink="http://schemas.microsoft.com/ink/2010/main" type="writingRegion" rotatedBoundingBox="17173,6783 17675,6783 17675,7142 17173,7142"/>
        </emma:interpretation>
      </emma:emma>
    </inkml:annotationXML>
    <inkml:traceGroup>
      <inkml:annotationXML>
        <emma:emma xmlns:emma="http://www.w3.org/2003/04/emma" version="1.0">
          <emma:interpretation id="{1C39F455-9A28-4C55-8386-ACA19BC9C537}" emma:medium="tactile" emma:mode="ink">
            <msink:context xmlns:msink="http://schemas.microsoft.com/ink/2010/main" type="paragraph" rotatedBoundingBox="17173,6783 17675,6783 17675,7142 17173,71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04D307-C6A6-4AAC-AEC8-886257FA1713}" emma:medium="tactile" emma:mode="ink">
              <msink:context xmlns:msink="http://schemas.microsoft.com/ink/2010/main" type="line" rotatedBoundingBox="17173,6783 17675,6783 17675,7142 17173,7142"/>
            </emma:interpretation>
          </emma:emma>
        </inkml:annotationXML>
        <inkml:traceGroup>
          <inkml:annotationXML>
            <emma:emma xmlns:emma="http://www.w3.org/2003/04/emma" version="1.0">
              <emma:interpretation id="{B07A142E-545D-49B6-81E7-DD2594B626C5}" emma:medium="tactile" emma:mode="ink">
                <msink:context xmlns:msink="http://schemas.microsoft.com/ink/2010/main" type="inkWord" rotatedBoundingBox="17173,6783 17675,6783 17675,7142 17173,7142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17173 7127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5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1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3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8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7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9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2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1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1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63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25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25: Implementation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Complicating factors 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Control design without a model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Implementation of control algorithms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8915400" y="2514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Options</a:t>
            </a:r>
          </a:p>
          <a:p>
            <a:pPr lvl="1" eaLnBrk="1" hangingPunct="1"/>
            <a:r>
              <a:rPr lang="en-US" sz="2800" dirty="0" smtClean="0"/>
              <a:t>Make system robust to noise, be aware of effect on other goals (disturbance rejection, reference tracking)</a:t>
            </a:r>
          </a:p>
          <a:p>
            <a:pPr lvl="1" eaLnBrk="1" hangingPunct="1"/>
            <a:r>
              <a:rPr lang="en-US" sz="2800" dirty="0" smtClean="0"/>
              <a:t>Use a filter to help improve noise/resonance attenuation properties of the system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tchBode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5" t="11388" r="6535" b="6561"/>
          <a:stretch>
            <a:fillRect/>
          </a:stretch>
        </p:blipFill>
        <p:spPr bwMode="auto">
          <a:xfrm>
            <a:off x="4800600" y="3013075"/>
            <a:ext cx="3276600" cy="245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Noise signals are in a different frequency range than reference signals (band-pass filter, notch filter)</a:t>
            </a:r>
            <a:endParaRPr lang="en-US" sz="2000" dirty="0" smtClean="0"/>
          </a:p>
          <a:p>
            <a:pPr lvl="1" eaLnBrk="1" hangingPunct="1"/>
            <a:r>
              <a:rPr lang="en-US" dirty="0" smtClean="0"/>
              <a:t>Filters can add delay if implemented in real time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  <a:p>
            <a:pPr lvl="1" eaLnBrk="1" hangingPunct="1"/>
            <a:endParaRPr lang="en-US" sz="1100" dirty="0" smtClean="0"/>
          </a:p>
          <a:p>
            <a:pPr lvl="1" eaLnBrk="1" hangingPunct="1"/>
            <a:endParaRPr lang="en-US" sz="1100" dirty="0" smtClean="0"/>
          </a:p>
          <a:p>
            <a:pPr lvl="1" eaLnBrk="1" hangingPunct="1"/>
            <a:endParaRPr lang="en-US" sz="1100" dirty="0" smtClean="0"/>
          </a:p>
          <a:p>
            <a:pPr eaLnBrk="1" hangingPunct="1"/>
            <a:r>
              <a:rPr lang="en-US" sz="2400" dirty="0" smtClean="0"/>
              <a:t>Noise and reference are in the same frequency range </a:t>
            </a:r>
          </a:p>
          <a:p>
            <a:pPr lvl="1" eaLnBrk="1" hangingPunct="1"/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  <p:pic>
        <p:nvPicPr>
          <p:cNvPr id="9" name="Picture 10" descr="bodeexample.em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t="10744" r="8129" b="6535"/>
          <a:stretch/>
        </p:blipFill>
        <p:spPr bwMode="auto">
          <a:xfrm>
            <a:off x="838200" y="3013074"/>
            <a:ext cx="3454021" cy="24726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Nonlinearities/Saturation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No real amplifier/actuator can supply infinite control effort, eventually they saturate</a:t>
            </a:r>
          </a:p>
          <a:p>
            <a:pPr eaLnBrk="1" hangingPunct="1"/>
            <a:r>
              <a:rPr lang="en-US" sz="2800" dirty="0" smtClean="0"/>
              <a:t>Can simulate effect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1" t="33567" r="10362" b="23480"/>
          <a:stretch/>
        </p:blipFill>
        <p:spPr bwMode="auto">
          <a:xfrm>
            <a:off x="762000" y="3346938"/>
            <a:ext cx="6803715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The effect of saturation is that the overall gain is effectively reduced (nonlinearly)</a:t>
            </a:r>
          </a:p>
          <a:p>
            <a:pPr eaLnBrk="1" hangingPunct="1"/>
            <a:r>
              <a:rPr lang="en-US" sz="2800" dirty="0" smtClean="0"/>
              <a:t>Saturation can cause a problem in that an integrator in the controller will continue to integrate the error (request more control effort) even when the actuator is saturated</a:t>
            </a:r>
          </a:p>
          <a:p>
            <a:pPr lvl="1" eaLnBrk="1" hangingPunct="1"/>
            <a:r>
              <a:rPr lang="en-US" sz="2800" dirty="0" smtClean="0"/>
              <a:t>One solution is to use an </a:t>
            </a:r>
            <a:r>
              <a:rPr lang="en-US" sz="2800" dirty="0" smtClean="0">
                <a:solidFill>
                  <a:srgbClr val="C00000"/>
                </a:solidFill>
              </a:rPr>
              <a:t>“integrator anti-windup”</a:t>
            </a:r>
            <a:r>
              <a:rPr lang="en-US" sz="2800" dirty="0" smtClean="0"/>
              <a:t> strategy to switch the integrator off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0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Design without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Throughout this course we have assumed a model on which to base our design</a:t>
            </a:r>
          </a:p>
          <a:p>
            <a:pPr eaLnBrk="1" hangingPunct="1"/>
            <a:r>
              <a:rPr lang="en-US" sz="2800" dirty="0" smtClean="0"/>
              <a:t>What to do when there is no model</a:t>
            </a:r>
          </a:p>
          <a:p>
            <a:pPr lvl="1" eaLnBrk="1" hangingPunct="1"/>
            <a:r>
              <a:rPr lang="en-US" sz="2800" dirty="0" smtClean="0"/>
              <a:t>Use intuition about effect of control to tune gains</a:t>
            </a:r>
          </a:p>
          <a:p>
            <a:pPr lvl="1" eaLnBrk="1" hangingPunct="1"/>
            <a:r>
              <a:rPr lang="en-US" sz="2800" dirty="0" smtClean="0"/>
              <a:t>Use an empirical technique (Ziegler Nichols, many others)</a:t>
            </a:r>
          </a:p>
          <a:p>
            <a:pPr lvl="1" eaLnBrk="1" hangingPunct="1"/>
            <a:r>
              <a:rPr lang="en-US" sz="2800" dirty="0" smtClean="0"/>
              <a:t>Use trial and error to optimize the resulting behavior (software is available, can be time consuming)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PID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Some intuition about the effect of the terms of a PID controller </a:t>
            </a:r>
          </a:p>
          <a:p>
            <a:pPr lvl="1" eaLnBrk="1" hangingPunct="1"/>
            <a:r>
              <a:rPr lang="en-US" sz="2400" dirty="0" smtClean="0"/>
              <a:t>Increasing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/>
              <a:t>: Same amount of error generates a proportionally larger amount of control … makes system faster, but overshoot more (less stable)</a:t>
            </a:r>
          </a:p>
          <a:p>
            <a:pPr lvl="1" eaLnBrk="1" hangingPunct="1"/>
            <a:r>
              <a:rPr lang="en-US" sz="2400" dirty="0" smtClean="0"/>
              <a:t>Increasing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/>
              <a:t>: Allows controller to anticipate an increase in error, adds damping to the system (reduces overshoot)</a:t>
            </a:r>
          </a:p>
          <a:p>
            <a:pPr lvl="1" eaLnBrk="1" hangingPunct="1"/>
            <a:r>
              <a:rPr lang="en-US" sz="2400" dirty="0" smtClean="0"/>
              <a:t>Increasing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/>
              <a:t>: Control effort builds as error is integrated over time, helps reduce steady state error, but can be slow to respond</a:t>
            </a:r>
          </a:p>
          <a:p>
            <a:pPr lvl="1" eaLnBrk="1" hangingPunct="1"/>
            <a:endParaRPr lang="en-US" sz="2400" dirty="0" smtClean="0"/>
          </a:p>
          <a:p>
            <a:pPr lvl="1" eaLnBrk="1" hangingPunct="1">
              <a:buFont typeface="Arial" charset="0"/>
              <a:buNone/>
            </a:pPr>
            <a:r>
              <a:rPr lang="en-US" dirty="0" smtClean="0"/>
              <a:t>Note: these guidelines do not hold for all situations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124200"/>
            <a:ext cx="4495800" cy="3352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Ziegler Nichols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763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First Method</a:t>
            </a:r>
          </a:p>
          <a:p>
            <a:pPr lvl="1" eaLnBrk="1" hangingPunct="1"/>
            <a:r>
              <a:rPr lang="en-US" sz="2400" dirty="0" smtClean="0"/>
              <a:t>Look at open-loop step response of plant, use parameters of response to calculate control gains</a:t>
            </a:r>
          </a:p>
        </p:txBody>
      </p:sp>
      <p:pic>
        <p:nvPicPr>
          <p:cNvPr id="1164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14" y="3271512"/>
            <a:ext cx="4150409" cy="311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19296"/>
              </p:ext>
            </p:extLst>
          </p:nvPr>
        </p:nvGraphicFramePr>
        <p:xfrm>
          <a:off x="4953000" y="3232055"/>
          <a:ext cx="4038599" cy="31687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684"/>
                <a:gridCol w="1030684"/>
                <a:gridCol w="1030684"/>
                <a:gridCol w="946547"/>
              </a:tblGrid>
              <a:tr h="6400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of Control</a:t>
                      </a:r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Kp</a:t>
                      </a:r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Ti</a:t>
                      </a:r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Td</a:t>
                      </a:r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916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P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600" dirty="0" smtClean="0"/>
                        <a:t>T/L</a:t>
                      </a:r>
                      <a:endParaRPr lang="en-US" sz="16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61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PI</a:t>
                      </a:r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0.9T/L</a:t>
                      </a:r>
                      <a:endParaRPr lang="en-US" sz="16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L/0.3</a:t>
                      </a:r>
                      <a:endParaRPr lang="en-US" sz="16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3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PID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1.2T/L</a:t>
                      </a:r>
                      <a:endParaRPr lang="en-US" sz="16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2L</a:t>
                      </a:r>
                      <a:endParaRPr lang="en-US" sz="16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0.5L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696455"/>
              </p:ext>
            </p:extLst>
          </p:nvPr>
        </p:nvGraphicFramePr>
        <p:xfrm>
          <a:off x="5268913" y="1295400"/>
          <a:ext cx="277336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5" imgW="1485720" imgH="431640" progId="Equation.DSMT4">
                  <p:embed/>
                </p:oleObj>
              </mc:Choice>
              <mc:Fallback>
                <p:oleObj name="Equation" r:id="rId5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1295400"/>
                        <a:ext cx="2773362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7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3124200"/>
            <a:ext cx="4495800" cy="3352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Ziegler Nichols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Second Method</a:t>
            </a:r>
          </a:p>
          <a:p>
            <a:pPr lvl="1" eaLnBrk="1" hangingPunct="1"/>
            <a:r>
              <a:rPr lang="en-US" sz="2400" dirty="0" smtClean="0"/>
              <a:t>Increase </a:t>
            </a:r>
            <a:r>
              <a:rPr lang="en-US" sz="2400" dirty="0" err="1" smtClean="0"/>
              <a:t>Kp</a:t>
            </a:r>
            <a:r>
              <a:rPr lang="en-US" sz="2400" dirty="0" smtClean="0"/>
              <a:t> until closed-loop system is on the verge of instability, use critical gain and resulting period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48608"/>
              </p:ext>
            </p:extLst>
          </p:nvPr>
        </p:nvGraphicFramePr>
        <p:xfrm>
          <a:off x="4953000" y="3232055"/>
          <a:ext cx="4038600" cy="31687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6400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of Control</a:t>
                      </a:r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Kp</a:t>
                      </a:r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Ti</a:t>
                      </a:r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Td</a:t>
                      </a:r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916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P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600" dirty="0" smtClean="0"/>
                        <a:t>0.5Kcr</a:t>
                      </a:r>
                      <a:endParaRPr lang="en-US" sz="16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 smtClean="0"/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61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PI</a:t>
                      </a:r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0.45Kcr</a:t>
                      </a:r>
                      <a:endParaRPr lang="en-US" sz="16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err="1" smtClean="0"/>
                        <a:t>Pcr</a:t>
                      </a:r>
                      <a:r>
                        <a:rPr lang="en-US" sz="1600" dirty="0" smtClean="0"/>
                        <a:t>/1.2</a:t>
                      </a:r>
                      <a:endParaRPr lang="en-US" sz="16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3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PID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0.6Kcr</a:t>
                      </a:r>
                      <a:endParaRPr lang="en-US" sz="16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0.5Pcr</a:t>
                      </a:r>
                      <a:endParaRPr lang="en-US" sz="1600" dirty="0"/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0.125Pcr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137583"/>
              </p:ext>
            </p:extLst>
          </p:nvPr>
        </p:nvGraphicFramePr>
        <p:xfrm>
          <a:off x="5268913" y="1328737"/>
          <a:ext cx="277336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4" imgW="1485720" imgH="431640" progId="Equation.DSMT4">
                  <p:embed/>
                </p:oleObj>
              </mc:Choice>
              <mc:Fallback>
                <p:oleObj name="Equation" r:id="rId4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1328737"/>
                        <a:ext cx="2773362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31183"/>
            <a:ext cx="4357332" cy="30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7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Numerical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Test the system over the entire space of possible control gains (for a specific input)</a:t>
            </a:r>
          </a:p>
          <a:p>
            <a:pPr lvl="1" eaLnBrk="1" hangingPunct="1"/>
            <a:r>
              <a:rPr lang="en-US" sz="2800" dirty="0" smtClean="0"/>
              <a:t>Can do for a specifically defined cost function</a:t>
            </a:r>
          </a:p>
          <a:p>
            <a:pPr lvl="1" eaLnBrk="1" hangingPunct="1"/>
            <a:r>
              <a:rPr lang="en-US" sz="2800" dirty="0" smtClean="0"/>
              <a:t>Some standard Performance Indices exist too</a:t>
            </a:r>
          </a:p>
          <a:p>
            <a:pPr lvl="1" eaLnBrk="1" hangingPunct="1">
              <a:buFont typeface="Arial" charset="0"/>
              <a:buNone/>
            </a:pPr>
            <a:r>
              <a:rPr lang="en-US" sz="2800" dirty="0" smtClean="0"/>
              <a:t>	Ex:</a:t>
            </a:r>
          </a:p>
          <a:p>
            <a:pPr lvl="1" eaLnBrk="1" hangingPunct="1"/>
            <a:endParaRPr lang="en-US" sz="2800" dirty="0" smtClean="0"/>
          </a:p>
          <a:p>
            <a:pPr lvl="1"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MATLAB can perform this type of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  <p:graphicFrame>
        <p:nvGraphicFramePr>
          <p:cNvPr id="1165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250512"/>
              </p:ext>
            </p:extLst>
          </p:nvPr>
        </p:nvGraphicFramePr>
        <p:xfrm>
          <a:off x="1828800" y="3581400"/>
          <a:ext cx="49990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4" imgW="2679480" imgH="330120" progId="Equation.DSMT4">
                  <p:embed/>
                </p:oleObj>
              </mc:Choice>
              <mc:Fallback>
                <p:oleObj name="Equation" r:id="rId4" imgW="2679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499903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5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335739"/>
              </p:ext>
            </p:extLst>
          </p:nvPr>
        </p:nvGraphicFramePr>
        <p:xfrm>
          <a:off x="762000" y="4191000"/>
          <a:ext cx="7439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6" imgW="3987720" imgH="330120" progId="Equation.DSMT4">
                  <p:embed/>
                </p:oleObj>
              </mc:Choice>
              <mc:Fallback>
                <p:oleObj name="Equation" r:id="rId6" imgW="3987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74390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Controller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The first feedback systems implemented their control “algorithms” mechanically (ex. </a:t>
            </a:r>
            <a:r>
              <a:rPr lang="en-US" sz="2800" dirty="0" err="1" smtClean="0"/>
              <a:t>Flyball</a:t>
            </a:r>
            <a:r>
              <a:rPr lang="en-US" sz="2800" dirty="0" smtClean="0"/>
              <a:t> governor, toilet float, thermostat)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Today </a:t>
            </a:r>
            <a:r>
              <a:rPr lang="en-US" sz="2800" dirty="0" smtClean="0"/>
              <a:t>algorithms are implemented in electronics or more commonly software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191000" cy="4525963"/>
          </a:xfrm>
        </p:spPr>
        <p:txBody>
          <a:bodyPr/>
          <a:lstStyle/>
          <a:p>
            <a:pPr eaLnBrk="1" hangingPunct="1"/>
            <a:r>
              <a:rPr lang="en-US" smtClean="0"/>
              <a:t>Model error</a:t>
            </a:r>
          </a:p>
          <a:p>
            <a:pPr eaLnBrk="1" hangingPunct="1"/>
            <a:r>
              <a:rPr lang="en-US" smtClean="0"/>
              <a:t>Complexity</a:t>
            </a:r>
          </a:p>
          <a:p>
            <a:pPr lvl="1" eaLnBrk="1" hangingPunct="1"/>
            <a:r>
              <a:rPr lang="en-US" smtClean="0"/>
              <a:t>Actuator dynamics</a:t>
            </a:r>
          </a:p>
          <a:p>
            <a:pPr lvl="1" eaLnBrk="1" hangingPunct="1"/>
            <a:r>
              <a:rPr lang="en-US" smtClean="0"/>
              <a:t>Sensor dynamics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half" idx="2"/>
          </p:nvPr>
        </p:nvSpPr>
        <p:spPr>
          <a:xfrm>
            <a:off x="3810000" y="1371600"/>
            <a:ext cx="441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Disturbances/noise</a:t>
            </a:r>
          </a:p>
          <a:p>
            <a:pPr eaLnBrk="1" hangingPunct="1"/>
            <a:r>
              <a:rPr lang="en-US" dirty="0" smtClean="0"/>
              <a:t>Nonlinearities (saturation)</a:t>
            </a:r>
          </a:p>
          <a:p>
            <a:pPr eaLnBrk="1" hangingPunct="1"/>
            <a:r>
              <a:rPr lang="en-US" dirty="0" smtClean="0"/>
              <a:t>Control implementation</a:t>
            </a:r>
          </a:p>
          <a:p>
            <a:pPr eaLnBrk="1" hangingPunct="1"/>
            <a:r>
              <a:rPr lang="en-US" dirty="0" smtClean="0"/>
              <a:t>Sampling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4542393"/>
            <a:ext cx="12192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Control</a:t>
            </a:r>
          </a:p>
          <a:p>
            <a:pPr algn="ctr">
              <a:defRPr/>
            </a:pPr>
            <a:r>
              <a:rPr lang="en-US" sz="1800" dirty="0"/>
              <a:t>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77000" y="4542393"/>
            <a:ext cx="1143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Plant</a:t>
            </a:r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685800" y="4847193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2895600" y="4847193"/>
            <a:ext cx="3581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7620000" y="4847193"/>
            <a:ext cx="609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28" idx="4"/>
          </p:cNvCxnSpPr>
          <p:nvPr/>
        </p:nvCxnSpPr>
        <p:spPr>
          <a:xfrm flipH="1">
            <a:off x="685800" y="4847193"/>
            <a:ext cx="6934200" cy="79375"/>
          </a:xfrm>
          <a:prstGeom prst="bentConnector4">
            <a:avLst>
              <a:gd name="adj1" fmla="val -3297"/>
              <a:gd name="adj2" fmla="val 196618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Summing Junction 27"/>
          <p:cNvSpPr/>
          <p:nvPr/>
        </p:nvSpPr>
        <p:spPr>
          <a:xfrm>
            <a:off x="609600" y="4770993"/>
            <a:ext cx="153988" cy="155575"/>
          </a:xfrm>
          <a:prstGeom prst="flowChartSummingJunct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2239" name="TextBox 28"/>
          <p:cNvSpPr txBox="1">
            <a:spLocks noChangeArrowheads="1"/>
          </p:cNvSpPr>
          <p:nvPr/>
        </p:nvSpPr>
        <p:spPr bwMode="auto">
          <a:xfrm>
            <a:off x="368862" y="4466193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+</a:t>
            </a:r>
            <a:endParaRPr lang="en-US" sz="1800" baseline="-25000">
              <a:latin typeface="+mn-lt"/>
            </a:endParaRPr>
          </a:p>
        </p:txBody>
      </p:sp>
      <p:sp>
        <p:nvSpPr>
          <p:cNvPr id="52240" name="TextBox 29"/>
          <p:cNvSpPr txBox="1">
            <a:spLocks noChangeArrowheads="1"/>
          </p:cNvSpPr>
          <p:nvPr/>
        </p:nvSpPr>
        <p:spPr bwMode="auto">
          <a:xfrm>
            <a:off x="720809" y="4782106"/>
            <a:ext cx="277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-</a:t>
            </a:r>
            <a:endParaRPr lang="en-US" sz="1800" baseline="-25000">
              <a:latin typeface="+mn-lt"/>
            </a:endParaRPr>
          </a:p>
        </p:txBody>
      </p:sp>
      <p:cxnSp>
        <p:nvCxnSpPr>
          <p:cNvPr id="32" name="Straight Arrow Connector 31"/>
          <p:cNvCxnSpPr>
            <a:endCxn id="28" idx="2"/>
          </p:cNvCxnSpPr>
          <p:nvPr/>
        </p:nvCxnSpPr>
        <p:spPr>
          <a:xfrm rot="16200000" flipH="1">
            <a:off x="369888" y="4609068"/>
            <a:ext cx="1588" cy="4778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2" name="TextBox 33"/>
          <p:cNvSpPr txBox="1">
            <a:spLocks noChangeArrowheads="1"/>
          </p:cNvSpPr>
          <p:nvPr/>
        </p:nvSpPr>
        <p:spPr bwMode="auto">
          <a:xfrm>
            <a:off x="14156" y="4466193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R</a:t>
            </a:r>
          </a:p>
        </p:txBody>
      </p:sp>
      <p:sp>
        <p:nvSpPr>
          <p:cNvPr id="52243" name="TextBox 34"/>
          <p:cNvSpPr txBox="1">
            <a:spLocks noChangeArrowheads="1"/>
          </p:cNvSpPr>
          <p:nvPr/>
        </p:nvSpPr>
        <p:spPr bwMode="auto">
          <a:xfrm>
            <a:off x="704025" y="4466193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E</a:t>
            </a:r>
          </a:p>
        </p:txBody>
      </p:sp>
      <p:sp>
        <p:nvSpPr>
          <p:cNvPr id="52244" name="TextBox 37"/>
          <p:cNvSpPr txBox="1">
            <a:spLocks noChangeArrowheads="1"/>
          </p:cNvSpPr>
          <p:nvPr/>
        </p:nvSpPr>
        <p:spPr bwMode="auto">
          <a:xfrm>
            <a:off x="8048541" y="438999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810000" y="4542393"/>
            <a:ext cx="1143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Actuator</a:t>
            </a:r>
          </a:p>
        </p:txBody>
      </p:sp>
      <p:sp>
        <p:nvSpPr>
          <p:cNvPr id="47" name="Flowchart: Summing Junction 46"/>
          <p:cNvSpPr/>
          <p:nvPr/>
        </p:nvSpPr>
        <p:spPr>
          <a:xfrm>
            <a:off x="5897563" y="4783693"/>
            <a:ext cx="155575" cy="155575"/>
          </a:xfrm>
          <a:prstGeom prst="flowChartSummingJunct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>
          <a:xfrm rot="16200000" flipH="1">
            <a:off x="5593557" y="4401899"/>
            <a:ext cx="762000" cy="15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704450" y="484243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+</a:t>
            </a:r>
            <a:endParaRPr lang="en-US" sz="1800" baseline="-25000">
              <a:latin typeface="+mn-lt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947337" y="4509056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+</a:t>
            </a:r>
            <a:endParaRPr lang="en-US" sz="1800" baseline="-25000">
              <a:latin typeface="+mn-lt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975896" y="4020106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D</a:t>
            </a:r>
          </a:p>
        </p:txBody>
      </p:sp>
      <p:sp>
        <p:nvSpPr>
          <p:cNvPr id="52251" name="TextBox 51"/>
          <p:cNvSpPr txBox="1">
            <a:spLocks noChangeArrowheads="1"/>
          </p:cNvSpPr>
          <p:nvPr/>
        </p:nvSpPr>
        <p:spPr bwMode="auto">
          <a:xfrm>
            <a:off x="2899336" y="4466193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U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57600" y="6066393"/>
            <a:ext cx="1447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Sensor</a:t>
            </a:r>
          </a:p>
        </p:txBody>
      </p:sp>
      <p:sp>
        <p:nvSpPr>
          <p:cNvPr id="33" name="Flowchart: Summing Junction 32"/>
          <p:cNvSpPr/>
          <p:nvPr/>
        </p:nvSpPr>
        <p:spPr>
          <a:xfrm>
            <a:off x="7788275" y="6320393"/>
            <a:ext cx="155575" cy="155575"/>
          </a:xfrm>
          <a:prstGeom prst="flowChartSummingJunct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40676" y="6399768"/>
            <a:ext cx="42077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822175" y="6412468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+</a:t>
            </a:r>
            <a:endParaRPr lang="en-US" sz="1800" baseline="-25000">
              <a:latin typeface="+mn-lt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515787" y="6031468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+</a:t>
            </a:r>
            <a:endParaRPr lang="en-US" sz="1800" baseline="-25000">
              <a:latin typeface="+mn-lt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8066117" y="5889349"/>
            <a:ext cx="357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 dirty="0">
                <a:latin typeface="+mn-lt"/>
              </a:rPr>
              <a:t>N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 flipV="1">
            <a:off x="882650" y="4526518"/>
            <a:ext cx="533400" cy="3048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 bwMode="auto">
          <a:xfrm>
            <a:off x="927100" y="4831318"/>
            <a:ext cx="5334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66" name="Straight Connector 65"/>
          <p:cNvCxnSpPr/>
          <p:nvPr/>
        </p:nvCxnSpPr>
        <p:spPr bwMode="auto">
          <a:xfrm flipV="1">
            <a:off x="3044825" y="4526518"/>
            <a:ext cx="533400" cy="3048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 bwMode="auto">
          <a:xfrm>
            <a:off x="3089275" y="4831318"/>
            <a:ext cx="5334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5105400" y="4542393"/>
            <a:ext cx="609600" cy="609600"/>
            <a:chOff x="7620000" y="3200400"/>
            <a:chExt cx="609600" cy="609600"/>
          </a:xfrm>
          <a:solidFill>
            <a:schemeClr val="accent4">
              <a:lumMod val="75000"/>
            </a:schemeClr>
          </a:solidFill>
        </p:grpSpPr>
        <p:sp>
          <p:nvSpPr>
            <p:cNvPr id="75" name="Rectangle 74"/>
            <p:cNvSpPr/>
            <p:nvPr/>
          </p:nvSpPr>
          <p:spPr>
            <a:xfrm>
              <a:off x="7620000" y="3200400"/>
              <a:ext cx="609600" cy="609600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grpSp>
          <p:nvGrpSpPr>
            <p:cNvPr id="52262" name="Group 82"/>
            <p:cNvGrpSpPr>
              <a:grpSpLocks/>
            </p:cNvGrpSpPr>
            <p:nvPr/>
          </p:nvGrpSpPr>
          <p:grpSpPr bwMode="auto">
            <a:xfrm>
              <a:off x="7680434" y="3292366"/>
              <a:ext cx="457200" cy="381000"/>
              <a:chOff x="8305800" y="3276600"/>
              <a:chExt cx="838200" cy="457200"/>
            </a:xfrm>
            <a:grpFill/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8305600" y="3733931"/>
                <a:ext cx="305595" cy="0"/>
              </a:xfrm>
              <a:prstGeom prst="lin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838207" y="3276731"/>
                <a:ext cx="305593" cy="0"/>
              </a:xfrm>
              <a:prstGeom prst="lin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8496102" y="3391824"/>
                <a:ext cx="457200" cy="227013"/>
              </a:xfrm>
              <a:prstGeom prst="lin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95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49" grpId="0"/>
      <p:bldP spid="50" grpId="0"/>
      <p:bldP spid="51" grpId="0"/>
      <p:bldP spid="55" grpId="0" animBg="1"/>
      <p:bldP spid="33" grpId="0" animBg="1"/>
      <p:bldP spid="37" grpId="0"/>
      <p:bldP spid="39" grpId="0"/>
      <p:bldP spid="40" grpId="0"/>
      <p:bldP spid="62" grpId="0" animBg="1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3429000"/>
            <a:ext cx="4191000" cy="23638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 Implementation</a:t>
            </a:r>
          </a:p>
        </p:txBody>
      </p:sp>
      <p:sp>
        <p:nvSpPr>
          <p:cNvPr id="66563" name="Text Placeholder 8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pPr eaLnBrk="1" hangingPunct="1"/>
            <a:r>
              <a:rPr lang="en-US" smtClean="0"/>
              <a:t>Control “algorithms” can be implemented in electronics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68312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Passive circuit – resistors, capacitors, inductors, not powered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000" dirty="0" smtClean="0"/>
              <a:t>Ex: filters, lead and lag compensators 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343400" y="2174874"/>
            <a:ext cx="3962400" cy="468312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Active circuit – includes operational amplifier, external power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11430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sz="2000" dirty="0" smtClean="0"/>
              <a:t>Ex: integrators, differentiators, for isolation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3594965"/>
            <a:ext cx="3893748" cy="197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427863"/>
            <a:ext cx="3348191" cy="2363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344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Implement control algorithm in software – more adaptable, can implement nonlinear and binary logic easily</a:t>
            </a:r>
          </a:p>
          <a:p>
            <a:pPr eaLnBrk="1" hangingPunct="1"/>
            <a:r>
              <a:rPr lang="en-US" sz="2800" dirty="0" smtClean="0"/>
              <a:t>Requires control algorithms to be implemented digitally</a:t>
            </a:r>
          </a:p>
          <a:p>
            <a:pPr lvl="1" eaLnBrk="1" hangingPunct="1"/>
            <a:r>
              <a:rPr lang="en-US" sz="2800" dirty="0" smtClean="0"/>
              <a:t>input must be sampled</a:t>
            </a:r>
          </a:p>
          <a:p>
            <a:pPr lvl="1" eaLnBrk="1" hangingPunct="1"/>
            <a:r>
              <a:rPr lang="en-US" sz="2800" dirty="0" smtClean="0"/>
              <a:t>output must be held</a:t>
            </a:r>
          </a:p>
          <a:p>
            <a:pPr lvl="1" eaLnBrk="1" hangingPunct="1"/>
            <a:r>
              <a:rPr lang="en-US" sz="2800" dirty="0" smtClean="0"/>
              <a:t>equations must be discretized</a:t>
            </a:r>
          </a:p>
          <a:p>
            <a:pPr eaLnBrk="1" hangingPunct="1"/>
            <a:r>
              <a:rPr lang="en-US" sz="2800" dirty="0" smtClean="0"/>
              <a:t>Automatic code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4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Sampling the input is analog to digital conversion</a:t>
            </a:r>
          </a:p>
          <a:p>
            <a:pPr eaLnBrk="1" hangingPunct="1"/>
            <a:r>
              <a:rPr lang="en-US" sz="2800" dirty="0" smtClean="0"/>
              <a:t>Holding the output is digital to analog conversion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Converting from to analog to digital adds delay and quantization error (consider our lab), introduces aliasing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 t="39828" r="9061" b="17048"/>
          <a:stretch/>
        </p:blipFill>
        <p:spPr bwMode="auto">
          <a:xfrm>
            <a:off x="1600200" y="3413077"/>
            <a:ext cx="5513696" cy="1692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Converting continuous models to digital</a:t>
            </a:r>
          </a:p>
          <a:p>
            <a:pPr lvl="1" eaLnBrk="1" hangingPunct="1"/>
            <a:r>
              <a:rPr lang="en-US" sz="2400" dirty="0" smtClean="0"/>
              <a:t>Differential equations → difference equations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600" dirty="0" smtClean="0"/>
          </a:p>
          <a:p>
            <a:pPr lvl="1" eaLnBrk="1" hangingPunct="1"/>
            <a:r>
              <a:rPr lang="en-US" sz="2400" dirty="0" smtClean="0"/>
              <a:t>Laplace transform → z-transform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How to design?</a:t>
            </a:r>
          </a:p>
          <a:p>
            <a:pPr lvl="1" eaLnBrk="1" hangingPunct="1"/>
            <a:r>
              <a:rPr lang="en-US" sz="2400" dirty="0" smtClean="0"/>
              <a:t>Design in continuous domain and convert (better ways than above), design directly in digital domain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  <p:graphicFrame>
        <p:nvGraphicFramePr>
          <p:cNvPr id="1163266" name="Object 2"/>
          <p:cNvGraphicFramePr>
            <a:graphicFrameLocks noChangeAspect="1"/>
          </p:cNvGraphicFramePr>
          <p:nvPr/>
        </p:nvGraphicFramePr>
        <p:xfrm>
          <a:off x="1219200" y="2601913"/>
          <a:ext cx="65214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3" imgW="2590560" imgH="431640" progId="Equation.DSMT4">
                  <p:embed/>
                </p:oleObj>
              </mc:Choice>
              <mc:Fallback>
                <p:oleObj name="Equation" r:id="rId3" imgW="2590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01913"/>
                        <a:ext cx="65214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3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0337"/>
              </p:ext>
            </p:extLst>
          </p:nvPr>
        </p:nvGraphicFramePr>
        <p:xfrm>
          <a:off x="2509838" y="4202112"/>
          <a:ext cx="40925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5" imgW="1625400" imgH="431640" progId="Equation.DSMT4">
                  <p:embed/>
                </p:oleObj>
              </mc:Choice>
              <mc:Fallback>
                <p:oleObj name="Equation" r:id="rId5" imgW="1625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4202112"/>
                        <a:ext cx="40925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3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Actuator/Sensor Dynamics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Can model using techniques we have learned throughout this course</a:t>
            </a:r>
          </a:p>
          <a:p>
            <a:pPr eaLnBrk="1" hangingPunct="1"/>
            <a:r>
              <a:rPr lang="en-US" sz="2800" dirty="0" smtClean="0"/>
              <a:t>Often dynamics are fast compared to the plant and controller and hence can be treated as static</a:t>
            </a:r>
          </a:p>
          <a:p>
            <a:pPr eaLnBrk="1" hangingPunct="1"/>
            <a:r>
              <a:rPr lang="en-US" sz="2800" dirty="0" smtClean="0"/>
              <a:t>Other times dynamics must be modeled</a:t>
            </a:r>
          </a:p>
          <a:p>
            <a:pPr eaLnBrk="1" hangingPunct="1"/>
            <a:r>
              <a:rPr lang="en-US" sz="2800" dirty="0" smtClean="0"/>
              <a:t>Can attempt to remove sensor altogether and use a model to estimate certain quantities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Sensorless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/>
              <a:t>Motivation </a:t>
            </a:r>
          </a:p>
          <a:p>
            <a:pPr lvl="1" eaLnBrk="1" hangingPunct="1"/>
            <a:r>
              <a:rPr lang="en-US" sz="2200" dirty="0" smtClean="0"/>
              <a:t>Some quantities cannot be measured (battery state of charge, SOC)</a:t>
            </a:r>
          </a:p>
          <a:p>
            <a:pPr lvl="1" eaLnBrk="1" hangingPunct="1"/>
            <a:r>
              <a:rPr lang="en-US" sz="2200" dirty="0" smtClean="0"/>
              <a:t>Removal of a sensor reduces cost and weight, and improves reliability</a:t>
            </a:r>
          </a:p>
          <a:p>
            <a:pPr lvl="1" eaLnBrk="1" hangingPunct="1"/>
            <a:r>
              <a:rPr lang="en-US" sz="2200" dirty="0" smtClean="0"/>
              <a:t>Estimator still has dynamics … needs to be faster than rest of system</a:t>
            </a:r>
          </a:p>
          <a:p>
            <a:pPr eaLnBrk="1" hangingPunct="1"/>
            <a:r>
              <a:rPr lang="en-US" sz="2600" dirty="0" smtClean="0"/>
              <a:t>Concept:</a:t>
            </a:r>
          </a:p>
          <a:p>
            <a:pPr lvl="1" eaLnBrk="1" hangingPunct="1"/>
            <a:r>
              <a:rPr lang="en-US" sz="2200" dirty="0" smtClean="0"/>
              <a:t>Estimate states using a model of the plant (open-loop)</a:t>
            </a:r>
          </a:p>
          <a:p>
            <a:pPr lvl="1" eaLnBrk="1" hangingPunct="1"/>
            <a:r>
              <a:rPr lang="en-US" sz="2200" dirty="0" smtClean="0"/>
              <a:t>Use measurements of some states as a correction to the estimates (closed-loop)</a:t>
            </a:r>
          </a:p>
          <a:p>
            <a:pPr lvl="1" eaLnBrk="1" hangingPunct="1"/>
            <a:r>
              <a:rPr lang="en-US" sz="2200" dirty="0" smtClean="0"/>
              <a:t>Use probabilistic information to “optimally” balance the contribution of the model and the measurement (</a:t>
            </a:r>
            <a:r>
              <a:rPr lang="en-US" sz="2200" dirty="0" err="1" smtClean="0"/>
              <a:t>Kalman</a:t>
            </a:r>
            <a:r>
              <a:rPr lang="en-US" sz="2200" dirty="0" smtClean="0"/>
              <a:t> Filter)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Sensorless Control</a:t>
            </a:r>
            <a:endParaRPr lang="en-US" u="sn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Concept of a state estimator (observer)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800" dirty="0" smtClean="0"/>
              <a:t>There is a duality between estimation and control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438400"/>
            <a:ext cx="1143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Actual</a:t>
            </a:r>
          </a:p>
          <a:p>
            <a:pPr algn="ctr">
              <a:defRPr/>
            </a:pPr>
            <a:r>
              <a:rPr lang="en-US" sz="1800" dirty="0"/>
              <a:t>Plant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438400" y="2743200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</p:cNvCxnSpPr>
          <p:nvPr/>
        </p:nvCxnSpPr>
        <p:spPr>
          <a:xfrm>
            <a:off x="4495800" y="2743200"/>
            <a:ext cx="1371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6" name="TextBox 24"/>
          <p:cNvSpPr txBox="1">
            <a:spLocks noChangeArrowheads="1"/>
          </p:cNvSpPr>
          <p:nvPr/>
        </p:nvSpPr>
        <p:spPr bwMode="auto">
          <a:xfrm>
            <a:off x="5422816" y="23622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Y</a:t>
            </a:r>
          </a:p>
        </p:txBody>
      </p:sp>
      <p:sp>
        <p:nvSpPr>
          <p:cNvPr id="55307" name="TextBox 29"/>
          <p:cNvSpPr txBox="1">
            <a:spLocks noChangeArrowheads="1"/>
          </p:cNvSpPr>
          <p:nvPr/>
        </p:nvSpPr>
        <p:spPr bwMode="auto">
          <a:xfrm>
            <a:off x="2137337" y="236220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81400" y="4572000"/>
            <a:ext cx="76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K</a:t>
            </a:r>
          </a:p>
        </p:txBody>
      </p:sp>
      <p:sp>
        <p:nvSpPr>
          <p:cNvPr id="32" name="Flowchart: Summing Junction 31"/>
          <p:cNvSpPr/>
          <p:nvPr/>
        </p:nvSpPr>
        <p:spPr>
          <a:xfrm>
            <a:off x="5114925" y="3657600"/>
            <a:ext cx="155575" cy="155575"/>
          </a:xfrm>
          <a:prstGeom prst="flowChartSummingJunct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169462" y="335280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+</a:t>
            </a:r>
            <a:endParaRPr lang="en-US" sz="1800" baseline="-25000"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52800" y="3429000"/>
            <a:ext cx="1143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Model of</a:t>
            </a:r>
          </a:p>
          <a:p>
            <a:pPr algn="ctr">
              <a:defRPr/>
            </a:pPr>
            <a:r>
              <a:rPr lang="en-US" sz="1800" dirty="0"/>
              <a:t>Plant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495800" y="3732213"/>
            <a:ext cx="609600" cy="158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3" name="TextBox 55"/>
          <p:cNvSpPr txBox="1">
            <a:spLocks noChangeArrowheads="1"/>
          </p:cNvSpPr>
          <p:nvPr/>
        </p:nvSpPr>
        <p:spPr bwMode="auto">
          <a:xfrm>
            <a:off x="4501104" y="3276600"/>
            <a:ext cx="511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Y</a:t>
            </a:r>
            <a:r>
              <a:rPr lang="en-US" sz="1800" baseline="-25000">
                <a:latin typeface="+mn-lt"/>
              </a:rPr>
              <a:t>est</a:t>
            </a:r>
          </a:p>
        </p:txBody>
      </p:sp>
      <p:cxnSp>
        <p:nvCxnSpPr>
          <p:cNvPr id="62" name="Shape 61"/>
          <p:cNvCxnSpPr>
            <a:endCxn id="54" idx="1"/>
          </p:cNvCxnSpPr>
          <p:nvPr/>
        </p:nvCxnSpPr>
        <p:spPr>
          <a:xfrm rot="16200000" flipH="1">
            <a:off x="2590800" y="2971800"/>
            <a:ext cx="990600" cy="533400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14" idx="3"/>
            <a:endCxn id="32" idx="0"/>
          </p:cNvCxnSpPr>
          <p:nvPr/>
        </p:nvCxnSpPr>
        <p:spPr>
          <a:xfrm>
            <a:off x="4495800" y="2743200"/>
            <a:ext cx="696913" cy="914400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900697" y="3683000"/>
            <a:ext cx="2776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-</a:t>
            </a:r>
            <a:endParaRPr lang="en-US" sz="1800" baseline="-25000">
              <a:latin typeface="+mn-lt"/>
            </a:endParaRPr>
          </a:p>
        </p:txBody>
      </p:sp>
      <p:sp>
        <p:nvSpPr>
          <p:cNvPr id="69" name="Flowchart: Summing Junction 68"/>
          <p:cNvSpPr/>
          <p:nvPr/>
        </p:nvSpPr>
        <p:spPr>
          <a:xfrm>
            <a:off x="2968625" y="3657600"/>
            <a:ext cx="155575" cy="155575"/>
          </a:xfrm>
          <a:prstGeom prst="flowChartSummingJuncti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71" name="Shape 70"/>
          <p:cNvCxnSpPr>
            <a:stCxn id="32" idx="4"/>
            <a:endCxn id="31" idx="3"/>
          </p:cNvCxnSpPr>
          <p:nvPr/>
        </p:nvCxnSpPr>
        <p:spPr>
          <a:xfrm rot="5400000">
            <a:off x="4236244" y="3920331"/>
            <a:ext cx="1063625" cy="849313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31" idx="1"/>
            <a:endCxn id="69" idx="4"/>
          </p:cNvCxnSpPr>
          <p:nvPr/>
        </p:nvCxnSpPr>
        <p:spPr>
          <a:xfrm rot="10800000">
            <a:off x="3046413" y="3813175"/>
            <a:ext cx="534987" cy="1063625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346089" y="4916488"/>
            <a:ext cx="10518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error in </a:t>
            </a:r>
          </a:p>
          <a:p>
            <a:pPr algn="ctr" eaLnBrk="1" hangingPunct="1"/>
            <a:r>
              <a:rPr lang="en-US" sz="1800">
                <a:latin typeface="+mn-lt"/>
              </a:rPr>
              <a:t>estimate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283940" y="4887913"/>
            <a:ext cx="1213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correction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761225" y="3400425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+</a:t>
            </a:r>
            <a:endParaRPr lang="en-US" sz="1800" baseline="-25000">
              <a:latin typeface="+mn-lt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021575" y="373380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+mn-lt"/>
              </a:rPr>
              <a:t>+</a:t>
            </a:r>
            <a:endParaRPr lang="en-US" sz="1800" baseline="-2500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182409" y="2565720"/>
              <a:ext cx="231" cy="484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4786" y="2549748"/>
                <a:ext cx="15477" cy="324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6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/>
      <p:bldP spid="68" grpId="0"/>
      <p:bldP spid="69" grpId="0" animBg="1"/>
      <p:bldP spid="74" grpId="0"/>
      <p:bldP spid="7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If it is not desired to disregard some fast dynamics, may be able to decouple system components based on speed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Like what was done with motor control</a:t>
            </a:r>
          </a:p>
          <a:p>
            <a:pPr lvl="1" eaLnBrk="1" hangingPunct="1"/>
            <a:r>
              <a:rPr lang="en-US" sz="2800" dirty="0" smtClean="0"/>
              <a:t>Fast inner loop first, then slower outer loop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Options: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sz="2800" dirty="0" smtClean="0"/>
              <a:t>Make system robust to model uncertainty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sz="2800" dirty="0" smtClean="0"/>
              <a:t>Attempt to estimate model parameters</a:t>
            </a:r>
          </a:p>
          <a:p>
            <a:pPr marL="1371600" lvl="2" indent="-514350" eaLnBrk="1" hangingPunct="1">
              <a:defRPr/>
            </a:pPr>
            <a:r>
              <a:rPr lang="en-US" sz="2400" dirty="0" smtClean="0"/>
              <a:t>State estimation techniques</a:t>
            </a:r>
          </a:p>
          <a:p>
            <a:pPr marL="1371600" lvl="2" indent="-514350" eaLnBrk="1" hangingPunct="1">
              <a:defRPr/>
            </a:pPr>
            <a:r>
              <a:rPr lang="en-US" sz="2400" dirty="0" smtClean="0"/>
              <a:t>Adaptive control techniques  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8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Model Error</a:t>
            </a:r>
          </a:p>
        </p:txBody>
      </p:sp>
      <p:sp>
        <p:nvSpPr>
          <p:cNvPr id="7174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Sensitivity function indicates robustness</a:t>
            </a:r>
          </a:p>
        </p:txBody>
      </p:sp>
      <p:graphicFrame>
        <p:nvGraphicFramePr>
          <p:cNvPr id="1079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51906"/>
              </p:ext>
            </p:extLst>
          </p:nvPr>
        </p:nvGraphicFramePr>
        <p:xfrm>
          <a:off x="457200" y="2560637"/>
          <a:ext cx="156845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4" imgW="660240" imgH="799920" progId="Equation.DSMT4">
                  <p:embed/>
                </p:oleObj>
              </mc:Choice>
              <mc:Fallback>
                <p:oleObj name="Equation" r:id="rId4" imgW="66024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60637"/>
                        <a:ext cx="1568450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94780" y="2743200"/>
            <a:ext cx="35349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 dirty="0">
                <a:latin typeface="+mn-lt"/>
              </a:rPr>
              <a:t>amount the closed-loop transfer </a:t>
            </a:r>
          </a:p>
          <a:p>
            <a:pPr algn="ctr" eaLnBrk="1" hangingPunct="1"/>
            <a:r>
              <a:rPr lang="en-US" sz="1800" dirty="0">
                <a:latin typeface="+mn-lt"/>
              </a:rPr>
              <a:t>function changes for a given </a:t>
            </a:r>
          </a:p>
          <a:p>
            <a:pPr algn="ctr" eaLnBrk="1" hangingPunct="1"/>
            <a:r>
              <a:rPr lang="en-US" sz="1800" dirty="0">
                <a:latin typeface="+mn-lt"/>
              </a:rPr>
              <a:t>change in the plant</a:t>
            </a:r>
          </a:p>
        </p:txBody>
      </p:sp>
      <p:graphicFrame>
        <p:nvGraphicFramePr>
          <p:cNvPr id="1079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451381"/>
              </p:ext>
            </p:extLst>
          </p:nvPr>
        </p:nvGraphicFramePr>
        <p:xfrm>
          <a:off x="2057400" y="3017837"/>
          <a:ext cx="22320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6" imgW="939600" imgH="419040" progId="Equation.DSMT4">
                  <p:embed/>
                </p:oleObj>
              </mc:Choice>
              <mc:Fallback>
                <p:oleObj name="Equation" r:id="rId6" imgW="939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17837"/>
                        <a:ext cx="22320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4972334" y="4902662"/>
            <a:ext cx="3860800" cy="1193338"/>
            <a:chOff x="1127563" y="4114800"/>
            <a:chExt cx="6721037" cy="2057400"/>
          </a:xfrm>
        </p:grpSpPr>
        <p:grpSp>
          <p:nvGrpSpPr>
            <p:cNvPr id="7180" name="Group 12"/>
            <p:cNvGrpSpPr>
              <a:grpSpLocks/>
            </p:cNvGrpSpPr>
            <p:nvPr/>
          </p:nvGrpSpPr>
          <p:grpSpPr bwMode="auto">
            <a:xfrm>
              <a:off x="1658292" y="4114800"/>
              <a:ext cx="5542789" cy="2057400"/>
              <a:chOff x="609600" y="2819400"/>
              <a:chExt cx="5542789" cy="25146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5400000">
                <a:off x="-114265" y="4076700"/>
                <a:ext cx="2514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7" idx="0"/>
              </p:cNvCxnSpPr>
              <p:nvPr/>
            </p:nvCxnSpPr>
            <p:spPr>
              <a:xfrm rot="16200000" flipV="1">
                <a:off x="3368509" y="1430618"/>
                <a:ext cx="24653" cy="5544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552765" y="5256960"/>
              <a:ext cx="1295835" cy="400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l-GR" sz="2000" dirty="0">
                  <a:latin typeface="+mn-lt"/>
                </a:rPr>
                <a:t>ω</a:t>
              </a:r>
              <a:r>
                <a:rPr lang="en-US" sz="2000" dirty="0">
                  <a:latin typeface="+mn-lt"/>
                </a:rPr>
                <a:t>(</a:t>
              </a:r>
              <a:r>
                <a:rPr lang="en-US" sz="2000" dirty="0" err="1">
                  <a:latin typeface="+mn-lt"/>
                </a:rPr>
                <a:t>rad</a:t>
              </a:r>
              <a:r>
                <a:rPr lang="en-US" sz="2000" dirty="0">
                  <a:latin typeface="+mn-lt"/>
                </a:rPr>
                <a:t>/sec)</a:t>
              </a:r>
              <a:endParaRPr 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27563" y="4114800"/>
              <a:ext cx="835038" cy="400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M(dB)</a:t>
              </a:r>
              <a:endParaRPr 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56798" y="4157663"/>
              <a:ext cx="4378857" cy="1923769"/>
            </a:xfrm>
            <a:custGeom>
              <a:avLst/>
              <a:gdLst>
                <a:gd name="connsiteX0" fmla="*/ 0 w 5139559"/>
                <a:gd name="connsiteY0" fmla="*/ 0 h 1923393"/>
                <a:gd name="connsiteX1" fmla="*/ 2301766 w 5139559"/>
                <a:gd name="connsiteY1" fmla="*/ 520262 h 1923393"/>
                <a:gd name="connsiteX2" fmla="*/ 5139559 w 5139559"/>
                <a:gd name="connsiteY2" fmla="*/ 1923393 h 192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9559" h="1923393">
                  <a:moveTo>
                    <a:pt x="0" y="0"/>
                  </a:moveTo>
                  <a:cubicBezTo>
                    <a:pt x="722586" y="99848"/>
                    <a:pt x="1445173" y="199697"/>
                    <a:pt x="2301766" y="520262"/>
                  </a:cubicBezTo>
                  <a:cubicBezTo>
                    <a:pt x="3158359" y="840828"/>
                    <a:pt x="4148959" y="1382110"/>
                    <a:pt x="5139559" y="1923393"/>
                  </a:cubicBezTo>
                </a:path>
              </a:pathLst>
            </a:cu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" t="31237" r="8042" b="31357"/>
          <a:stretch/>
        </p:blipFill>
        <p:spPr>
          <a:xfrm>
            <a:off x="152400" y="4714009"/>
            <a:ext cx="4800600" cy="16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Disturbances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Options</a:t>
            </a:r>
          </a:p>
          <a:p>
            <a:pPr lvl="1" eaLnBrk="1" hangingPunct="1"/>
            <a:r>
              <a:rPr lang="en-US" sz="2800" dirty="0" smtClean="0"/>
              <a:t>Make system robust to disturbances, be aware of effect on other goals (noise rejection, reference tracking)</a:t>
            </a:r>
          </a:p>
          <a:p>
            <a:pPr lvl="1" eaLnBrk="1" hangingPunct="1"/>
            <a:r>
              <a:rPr lang="en-US" sz="2800" dirty="0" smtClean="0"/>
              <a:t>“Feed forward” knowledge about the disturbance (if available) to correct the control signal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9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11615</TotalTime>
  <Words>1081</Words>
  <Application>Microsoft Office PowerPoint</Application>
  <PresentationFormat>On-screen Show (4:3)</PresentationFormat>
  <Paragraphs>293</Paragraphs>
  <Slides>23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UDM_Theme (2)</vt:lpstr>
      <vt:lpstr>UDM Theme</vt:lpstr>
      <vt:lpstr>Equation</vt:lpstr>
      <vt:lpstr>Lecture 25: Implementation </vt:lpstr>
      <vt:lpstr>Practical Implementation</vt:lpstr>
      <vt:lpstr>Actuator/Sensor Dynamics</vt:lpstr>
      <vt:lpstr>Sensorless Control</vt:lpstr>
      <vt:lpstr>Sensorless Control</vt:lpstr>
      <vt:lpstr>Complexity</vt:lpstr>
      <vt:lpstr>Model Error</vt:lpstr>
      <vt:lpstr>Model Error</vt:lpstr>
      <vt:lpstr>Disturbances</vt:lpstr>
      <vt:lpstr>Noise</vt:lpstr>
      <vt:lpstr>Filter Design</vt:lpstr>
      <vt:lpstr>Nonlinearities/Saturation</vt:lpstr>
      <vt:lpstr>Saturation</vt:lpstr>
      <vt:lpstr>Control Design without a Model</vt:lpstr>
      <vt:lpstr>PID Intuition</vt:lpstr>
      <vt:lpstr>Ziegler Nichols</vt:lpstr>
      <vt:lpstr>Ziegler Nichols</vt:lpstr>
      <vt:lpstr>Numerical Optimization</vt:lpstr>
      <vt:lpstr>Controller Implementation</vt:lpstr>
      <vt:lpstr>Analog Implementation</vt:lpstr>
      <vt:lpstr>Digital Implementation</vt:lpstr>
      <vt:lpstr>Digital Implementation</vt:lpstr>
      <vt:lpstr>Digital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238</cp:revision>
  <cp:lastPrinted>2013-07-24T14:45:53Z</cp:lastPrinted>
  <dcterms:created xsi:type="dcterms:W3CDTF">2012-12-20T22:15:23Z</dcterms:created>
  <dcterms:modified xsi:type="dcterms:W3CDTF">2014-10-24T22:49:13Z</dcterms:modified>
</cp:coreProperties>
</file>