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82" r:id="rId2"/>
    <p:sldId id="280" r:id="rId3"/>
    <p:sldId id="431" r:id="rId4"/>
    <p:sldId id="329" r:id="rId5"/>
    <p:sldId id="440" r:id="rId6"/>
    <p:sldId id="439" r:id="rId7"/>
    <p:sldId id="310" r:id="rId8"/>
    <p:sldId id="323" r:id="rId9"/>
    <p:sldId id="324" r:id="rId10"/>
    <p:sldId id="441" r:id="rId11"/>
    <p:sldId id="325" r:id="rId12"/>
    <p:sldId id="442" r:id="rId13"/>
    <p:sldId id="44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431"/>
            <p14:sldId id="329"/>
            <p14:sldId id="440"/>
            <p14:sldId id="439"/>
            <p14:sldId id="310"/>
            <p14:sldId id="323"/>
            <p14:sldId id="324"/>
            <p14:sldId id="441"/>
            <p14:sldId id="325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92" autoAdjust="0"/>
  </p:normalViewPr>
  <p:slideViewPr>
    <p:cSldViewPr snapToGrid="0">
      <p:cViewPr varScale="1">
        <p:scale>
          <a:sx n="141" d="100"/>
          <a:sy n="141" d="100"/>
        </p:scale>
        <p:origin x="96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2025-05-14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A1CE-C256-6109-BFD0-FD18A8FD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EA51E-4E2A-1DBC-D574-2D489AAE5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7D62496-75F6-164C-C0F6-CB91ACA24E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65B8-0BD2-9FC6-657D-7AD51C2C0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A7CB-250F-503F-AFE5-159A12BF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9EC60-2216-569B-C859-B0EC99FD2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637FFEE-CE9A-6D3E-9AAD-1B96F3F2D1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F313-008F-9CDB-B4E6-BB7BF184D1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D5FC-5DCC-B98F-6E2B-A3119A63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E3CDB-D6A8-1A5A-0999-101823165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790A23-330D-C740-4710-678CB63C41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E70A-6DAC-5DF0-4775-DA2B89E1C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F7E0-E33E-BEDF-81DC-25958F43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9C0C-84E5-59FD-08EC-4B337996A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BCB08A1-1B9A-5F2A-3BD9-7206FDAAB5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7E8C-7EB6-0545-44E2-72BEFE048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F72E-1D52-99BC-58DA-5D3E8FC2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F78D1-EFF2-612A-AC55-EE1E66AAF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2F41F4C-E657-3428-1A8D-67BE8E0280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FA6D-7E97-0727-5698-7D32852B1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2025-05-14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2025 Spring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08AA-15AC-C945-8926-55333898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CB3-6CF5-F9B9-FFB1-FECD509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8646C-522D-065F-416E-017E78AE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C2405-68CE-01E8-B437-A4BA19422C7B}"/>
              </a:ext>
            </a:extLst>
          </p:cNvPr>
          <p:cNvSpPr/>
          <p:nvPr/>
        </p:nvSpPr>
        <p:spPr>
          <a:xfrm>
            <a:off x="3098620" y="456599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D903D-6E77-5466-CFDD-7B9128F2F27D}"/>
              </a:ext>
            </a:extLst>
          </p:cNvPr>
          <p:cNvGrpSpPr/>
          <p:nvPr/>
        </p:nvGrpSpPr>
        <p:grpSpPr>
          <a:xfrm>
            <a:off x="1904984" y="2012828"/>
            <a:ext cx="8559800" cy="2429162"/>
            <a:chOff x="1816100" y="1084262"/>
            <a:chExt cx="8559800" cy="2429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D3361E-E8D9-F1AD-FA76-4E63A406442E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A60FC2-6964-D85C-63CC-451D0C46D1D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C096B3-2FFA-100F-9F84-5C4C6120DCF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7D2C69D-3644-F34B-2CB3-258BD525EF2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6F567D7-65AA-52A2-2828-922AEC860C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30651A6-B0D6-08CB-C8CD-6AC896CFF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5B34906-2168-253C-D951-CE375331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E0447D-8C4A-E84A-527D-A83D59AE2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0ED4CE7-AA89-5998-91F6-62F1F9221266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28A36A-3DFC-88DB-343F-2DEEF66923DE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3CE9D16-6E79-E334-087B-513DEA4A95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159FA945-1A43-5BF5-392A-D3E56C84BF19}"/>
                  </a:ext>
                </a:extLst>
              </p:cNvPr>
              <p:cNvCxnSpPr>
                <a:stCxn id="24" idx="1"/>
                <a:endCxn id="28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BB67607-37AB-0797-7686-DC7C734A4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9047660-43C8-AC87-D830-24D905C0034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E28A730-9C93-0A2F-3995-65862863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B4B925-1D88-DB6E-E060-2ADB3E23C38F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CE84A0-AC5E-D1F4-54F2-C08173C49782}"/>
                </a:ext>
              </a:extLst>
            </p:cNvPr>
            <p:cNvCxnSpPr>
              <a:stCxn id="28" idx="6"/>
              <a:endCxn id="20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1E1282-3293-F8B2-90E6-634A74A1E3B5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E41C48-E1BF-A9EE-F82A-BACB8319DD2A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D1880E-7908-5532-588E-F70F93949086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C8AF9ED-320F-B440-EB01-ADF60C6634E7}"/>
                </a:ext>
              </a:extLst>
            </p:cNvPr>
            <p:cNvCxnSpPr>
              <a:stCxn id="26" idx="2"/>
              <a:endCxn id="24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C2C2-59D3-D005-DE18-72C8ADD7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860-3A86-4D5B-D62C-244E4A2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1127D-68C4-8498-087B-BF2CC13B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77EC4B-1C74-68A8-42C2-527EFDFC98EE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Let V be a </a:t>
            </a:r>
            <a:r>
              <a:rPr lang="en-US" sz="2000" b="1" dirty="0"/>
              <a:t>value function </a:t>
            </a:r>
            <a:r>
              <a:rPr lang="en-US" sz="2000" dirty="0"/>
              <a:t>representing the minimum cost from state x onward: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From optimal control theory, the Hamilton-Jacobi-Bellman (HJB) equation says: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Derivation of </a:t>
            </a:r>
            <a:r>
              <a:rPr lang="en-US" sz="2000" dirty="0" err="1"/>
              <a:t>dV</a:t>
            </a:r>
            <a:r>
              <a:rPr lang="en-US" sz="2000" dirty="0"/>
              <a:t>/dt as follows: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Plugging this equation into HJB yields to: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93D0-77B6-7628-C7B1-214FE4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46" y="1472644"/>
            <a:ext cx="1486107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7F3EB-F0E7-B08A-BC50-7BE05AFF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83" y="2630229"/>
            <a:ext cx="3362794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E529A-9B45-9B85-8BCC-3C63A6F3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6" y="3841388"/>
            <a:ext cx="3553321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EE4F1-A342-0F31-8861-3D7CCB9C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109"/>
          <a:stretch/>
        </p:blipFill>
        <p:spPr>
          <a:xfrm>
            <a:off x="5878816" y="4539996"/>
            <a:ext cx="3647935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99A17-D736-C474-6CF2-43A5B2C08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299" y="5638767"/>
            <a:ext cx="5039428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05C6E-D366-678A-39E7-9ADD0923D5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82" r="-1"/>
          <a:stretch/>
        </p:blipFill>
        <p:spPr>
          <a:xfrm>
            <a:off x="3434080" y="6072206"/>
            <a:ext cx="484720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7E3ED-B346-B22E-542D-3A52D360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8589-141E-C0D3-2F3F-30B5119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5CD10-405B-BA3F-2678-736A8B6A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B855C9-58EA-D189-CBC6-199C970E2378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Minimize </a:t>
            </a:r>
            <a:r>
              <a:rPr lang="en-US" sz="2000" dirty="0" err="1"/>
              <a:t>w.r.t.</a:t>
            </a:r>
            <a:r>
              <a:rPr lang="en-US" sz="2000" dirty="0"/>
              <a:t> u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Take derivative of the expression with respect to u, and set to zero: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 this u back into the HJB equation and simplify to get: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Since this must hold for all x, the matrix itself must be zero.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Algebraic </a:t>
            </a:r>
            <a:r>
              <a:rPr lang="en-US" sz="2000" dirty="0" err="1"/>
              <a:t>Riccati</a:t>
            </a:r>
            <a:r>
              <a:rPr lang="en-US" sz="2000" dirty="0"/>
              <a:t> Equation: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8D72A-0EF5-D172-1AFE-DD0592A7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23" y="2075034"/>
            <a:ext cx="454405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F25EC-525F-7747-8ED2-14D01600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23" y="2866814"/>
            <a:ext cx="1819529" cy="333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9BA-A4CE-0D4E-3A9D-4B776854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33" y="3949413"/>
            <a:ext cx="4315427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9AD49-2BF7-C249-BF8C-D966F9780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98" y="5691172"/>
            <a:ext cx="367716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Goal: control the angular velocity of an armature-controlled DC motor using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Linear Quadratic Regulator 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The result is then compared with </a:t>
            </a:r>
            <a:r>
              <a:rPr lang="en-US" sz="2600" dirty="0"/>
              <a:t>those obtained using</a:t>
            </a:r>
            <a:r>
              <a:rPr lang="en-US" sz="2600" b="0" i="0" dirty="0">
                <a:effectLst/>
              </a:rPr>
              <a:t> the PID and a simple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closed-loop technique.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LQR problem considers a linear time-invariant system given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dirty="0"/>
                  <a:t>The goal is to choose a control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/>
                  <a:t>(t) that minimizes the cost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: state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control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5C31-59C7-01BC-6590-468D573F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336-C127-A0F9-4134-CBFB05D3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Q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These two matrices define the performance objective: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penalizes state deviation (like position, speed, current, etc.)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penalizes control effort </a:t>
                </a:r>
                <a:r>
                  <a:rPr lang="fr-FR" sz="2400" dirty="0"/>
                  <a:t>(like input voltage, force, torque, etc.)</a:t>
                </a:r>
                <a:endParaRPr lang="en-US" sz="2400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Choosing Q and R is based on the design priorities: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→ more aggressive correction of state errors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→ less control effort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735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45E1-1ADB-DF3A-709D-F208D0D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AE9-EECA-83A0-A9D0-50A9ADC9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Solution: the optimal control law that minimizes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is a state-feedback law: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is the LQR gain matrix, computed by solving the continuous-time algebraic </a:t>
                </a:r>
                <a:r>
                  <a:rPr lang="en-US" sz="2400" b="0" dirty="0" err="1"/>
                  <a:t>Riccati</a:t>
                </a:r>
                <a:r>
                  <a:rPr lang="en-US" sz="2400" b="0" dirty="0"/>
                  <a:t> equation (ARE):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the solution of the ARE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 t="-87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25E571-400D-EE34-52C2-A66EEEA960F1}"/>
              </a:ext>
            </a:extLst>
          </p:cNvPr>
          <p:cNvSpPr/>
          <p:nvPr/>
        </p:nvSpPr>
        <p:spPr>
          <a:xfrm rot="16200000">
            <a:off x="6424139" y="4908737"/>
            <a:ext cx="207818" cy="10460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/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1E11B4E-0A5B-9610-B298-64314B6FBBD5}"/>
              </a:ext>
            </a:extLst>
          </p:cNvPr>
          <p:cNvGrpSpPr/>
          <p:nvPr/>
        </p:nvGrpSpPr>
        <p:grpSpPr>
          <a:xfrm>
            <a:off x="1816100" y="2063430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7E0AF0-075E-2549-5D13-4BC5EF061707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831025-C9E1-A089-FA14-208895370BEB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3B6454-390E-2CED-9451-DA68B4A31F40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48249B-9AAD-3E34-C1CE-295F105FA4A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8242BA4-4721-A7C9-67D7-F437471A12C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C9A0-2806-82F5-2024-C7F65166C17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A0A32C-72E9-31AC-B38D-9E57CBED3440}"/>
                </a:ext>
              </a:extLst>
            </p:cNvPr>
            <p:cNvCxnSpPr>
              <a:endCxn id="9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CA9525-DC8F-BE4C-09FB-BDA8A069763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C799F5-97BC-DE05-CA02-F4EFC335E5A8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C6C6DB-EAAF-9D45-1F6C-ADD0EE0DD8E9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10F294-8B65-08B0-736F-6BA27B5A963B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771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The armature circuit consist of a resistance </a:t>
            </a:r>
            <a:r>
              <a:rPr lang="en-US" sz="2200" b="1" dirty="0"/>
              <a:t>R</a:t>
            </a:r>
            <a:r>
              <a:rPr lang="en-US" sz="2200" dirty="0"/>
              <a:t>, an inductance </a:t>
            </a:r>
            <a:r>
              <a:rPr lang="en-US" sz="2200" b="1" dirty="0"/>
              <a:t>L</a:t>
            </a:r>
            <a:r>
              <a:rPr lang="en-US" sz="2200" dirty="0"/>
              <a:t>, and a voltage source </a:t>
            </a:r>
            <a:r>
              <a:rPr lang="en-US" sz="2200" b="1" dirty="0"/>
              <a:t>V</a:t>
            </a:r>
            <a:r>
              <a:rPr lang="en-US" sz="2200" dirty="0"/>
              <a:t>, which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represents the back emf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986993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By applying the Newton’s law and Kirchhoff’s law, we have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from the equations above, the state-space model is: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3643208" y="54593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5576005" y="5104470"/>
            <a:ext cx="180162" cy="349937"/>
          </a:xfrm>
          <a:prstGeom prst="leftBrace">
            <a:avLst>
              <a:gd name="adj1" fmla="val 8333"/>
              <a:gd name="adj2" fmla="val 561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5513877" y="5284506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8504567" y="4796500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8452079" y="514847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84490CE-D18C-4BD5-8214-CEE535048E10}"/>
              </a:ext>
            </a:extLst>
          </p:cNvPr>
          <p:cNvSpPr/>
          <p:nvPr/>
        </p:nvSpPr>
        <p:spPr>
          <a:xfrm rot="16200000">
            <a:off x="3723731" y="4845465"/>
            <a:ext cx="180161" cy="120480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Using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Then,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30199</TotalTime>
  <Words>700</Words>
  <Application>Microsoft Office PowerPoint</Application>
  <PresentationFormat>Widescreen</PresentationFormat>
  <Paragraphs>122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Optimal Speed Control of DC Motor using Linear Quadratic Regulator</vt:lpstr>
      <vt:lpstr>Outline</vt:lpstr>
      <vt:lpstr>Introduction</vt:lpstr>
      <vt:lpstr>Linear Quadratic Regulator (LQR)</vt:lpstr>
      <vt:lpstr>Determining Q and R</vt:lpstr>
      <vt:lpstr>Linear Quadratic Regulator</vt:lpstr>
      <vt:lpstr>DC motor model</vt:lpstr>
      <vt:lpstr>DC motor model</vt:lpstr>
      <vt:lpstr>DC motor model</vt:lpstr>
      <vt:lpstr>DC motor model</vt:lpstr>
      <vt:lpstr>Simulation results</vt:lpstr>
      <vt:lpstr>Appendices - Derivation of the ARE</vt:lpstr>
      <vt:lpstr>Appendices - Derivation of the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3231</cp:revision>
  <dcterms:created xsi:type="dcterms:W3CDTF">2017-04-30T11:37:21Z</dcterms:created>
  <dcterms:modified xsi:type="dcterms:W3CDTF">2025-05-14T02:39:00Z</dcterms:modified>
</cp:coreProperties>
</file>