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2" r:id="rId2"/>
    <p:sldId id="280" r:id="rId3"/>
    <p:sldId id="431" r:id="rId4"/>
    <p:sldId id="329" r:id="rId5"/>
    <p:sldId id="440" r:id="rId6"/>
    <p:sldId id="439" r:id="rId7"/>
    <p:sldId id="310" r:id="rId8"/>
    <p:sldId id="323" r:id="rId9"/>
    <p:sldId id="324" r:id="rId10"/>
    <p:sldId id="441" r:id="rId11"/>
    <p:sldId id="445" r:id="rId12"/>
    <p:sldId id="325" r:id="rId13"/>
    <p:sldId id="444" r:id="rId14"/>
    <p:sldId id="446" r:id="rId15"/>
    <p:sldId id="447" r:id="rId16"/>
    <p:sldId id="448" r:id="rId17"/>
    <p:sldId id="449" r:id="rId18"/>
    <p:sldId id="450" r:id="rId19"/>
    <p:sldId id="442" r:id="rId20"/>
    <p:sldId id="4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431"/>
            <p14:sldId id="329"/>
            <p14:sldId id="440"/>
            <p14:sldId id="439"/>
            <p14:sldId id="310"/>
            <p14:sldId id="323"/>
            <p14:sldId id="324"/>
            <p14:sldId id="441"/>
            <p14:sldId id="445"/>
            <p14:sldId id="325"/>
            <p14:sldId id="444"/>
            <p14:sldId id="446"/>
            <p14:sldId id="447"/>
            <p14:sldId id="448"/>
            <p14:sldId id="449"/>
            <p14:sldId id="450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8D49"/>
    <a:srgbClr val="27A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5603" autoAdjust="0"/>
  </p:normalViewPr>
  <p:slideViewPr>
    <p:cSldViewPr snapToGrid="0">
      <p:cViewPr varScale="1">
        <p:scale>
          <a:sx n="130" d="100"/>
          <a:sy n="130" d="100"/>
        </p:scale>
        <p:origin x="13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1DB86-8BEB-313C-D380-658289DD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E8FFE-BF0C-C0D2-6273-752BECE08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1CE056C-44EA-A6D8-3769-F70B194575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CFFC-FDD6-C2DF-4216-9A8BA11AE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52F37-8233-5CDD-B08A-E590AE4C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F342C-4E39-16C6-CCCA-18103A3C1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B2F3E01-E2F2-BF8B-212F-8E3F54AFE3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485FA-D2CE-91F5-DD86-BE7A55BD8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5881-0F20-2B5C-1B44-10B44EC3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399BD-86FD-CFF2-4720-300ED74C2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AB0CDD3-211D-5A57-B18A-2E387B3541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33EB-51DA-E37F-C05F-20A061EBB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B499-1982-9CA1-9FEE-63423405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1391D-05F6-7B8E-C51F-0D4000DBE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85A31FD-647D-FF02-A2FB-150348117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7EC86-C7AF-08B6-F64E-AE2AEBF55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4D3DE-5EF4-AAC5-8E1F-EFC1409C8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3E4E9-4CF5-F955-BC0A-E34E39E55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B589137-0C88-64D5-63B3-73D7C58E99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76B77-7639-4AC3-7457-D9814C33D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8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ACE69-1029-9A84-56B9-33E07455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19303-52EC-AB79-1CC4-F8A60C696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0CC6217-82F4-9F2C-71C7-A03833FFA9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9371E-1DC3-BA12-5968-38CBCA71A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1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1FDD-68DF-06C3-3D9A-D8BDF5ED0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B7429-AD0B-150C-9724-F0C1434D2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85A1B86-4380-2E9C-78F1-462FA94FD76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DDE44-A327-A96F-4E2E-727757BC5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8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A1CE-C256-6109-BFD0-FD18A8FD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EA51E-4E2A-1DBC-D574-2D489AAE5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7D62496-75F6-164C-C0F6-CB91ACA24E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65B8-0BD2-9FC6-657D-7AD51C2C0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A7CB-250F-503F-AFE5-159A12BF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9EC60-2216-569B-C859-B0EC99FD2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637FFEE-CE9A-6D3E-9AAD-1B96F3F2D1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F313-008F-9CDB-B4E6-BB7BF184D1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D5FC-5DCC-B98F-6E2B-A3119A63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E3CDB-D6A8-1A5A-0999-101823165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790A23-330D-C740-4710-678CB63C41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E70A-6DAC-5DF0-4775-DA2B89E1C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F7E0-E33E-BEDF-81DC-25958F43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9C0C-84E5-59FD-08EC-4B337996A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BCB08A1-1B9A-5F2A-3BD9-7206FDAAB5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7E8C-7EB6-0545-44E2-72BEFE048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F72E-1D52-99BC-58DA-5D3E8FC2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F78D1-EFF2-612A-AC55-EE1E66AAF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2F41F4C-E657-3428-1A8D-67BE8E0280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FA6D-7E97-0727-5698-7D32852B1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2025 Spring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08AA-15AC-C945-8926-55333898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CB3-6CF5-F9B9-FFB1-FECD509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8646C-522D-065F-416E-017E78AE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C2405-68CE-01E8-B437-A4BA19422C7B}"/>
              </a:ext>
            </a:extLst>
          </p:cNvPr>
          <p:cNvSpPr/>
          <p:nvPr/>
        </p:nvSpPr>
        <p:spPr>
          <a:xfrm>
            <a:off x="3098620" y="456599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D903D-6E77-5466-CFDD-7B9128F2F27D}"/>
              </a:ext>
            </a:extLst>
          </p:cNvPr>
          <p:cNvGrpSpPr/>
          <p:nvPr/>
        </p:nvGrpSpPr>
        <p:grpSpPr>
          <a:xfrm>
            <a:off x="1904984" y="2012828"/>
            <a:ext cx="8559800" cy="2429162"/>
            <a:chOff x="1816100" y="1084262"/>
            <a:chExt cx="8559800" cy="2429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D3361E-E8D9-F1AD-FA76-4E63A406442E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A60FC2-6964-D85C-63CC-451D0C46D1D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C096B3-2FFA-100F-9F84-5C4C6120DCF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7D2C69D-3644-F34B-2CB3-258BD525EF2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6F567D7-65AA-52A2-2828-922AEC860C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30651A6-B0D6-08CB-C8CD-6AC896CFF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5B34906-2168-253C-D951-CE375331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E0447D-8C4A-E84A-527D-A83D59AE2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0ED4CE7-AA89-5998-91F6-62F1F9221266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28A36A-3DFC-88DB-343F-2DEEF66923DE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3CE9D16-6E79-E334-087B-513DEA4A95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159FA945-1A43-5BF5-392A-D3E56C84BF19}"/>
                  </a:ext>
                </a:extLst>
              </p:cNvPr>
              <p:cNvCxnSpPr>
                <a:stCxn id="24" idx="1"/>
                <a:endCxn id="28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BB67607-37AB-0797-7686-DC7C734A4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9047660-43C8-AC87-D830-24D905C0034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E28A730-9C93-0A2F-3995-65862863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B4B925-1D88-DB6E-E060-2ADB3E23C38F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CE84A0-AC5E-D1F4-54F2-C08173C49782}"/>
                </a:ext>
              </a:extLst>
            </p:cNvPr>
            <p:cNvCxnSpPr>
              <a:stCxn id="28" idx="6"/>
              <a:endCxn id="20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1E1282-3293-F8B2-90E6-634A74A1E3B5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E41C48-E1BF-A9EE-F82A-BACB8319DD2A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D1880E-7908-5532-588E-F70F93949086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C8AF9ED-320F-B440-EB01-ADF60C6634E7}"/>
                </a:ext>
              </a:extLst>
            </p:cNvPr>
            <p:cNvCxnSpPr>
              <a:stCxn id="26" idx="2"/>
              <a:endCxn id="24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E533-0C60-02E9-9622-44997238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3570-15AC-FD75-BD84-DEB0AD3F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-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77F1E-E793-085D-168C-32D19F67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937C-B8A4-6695-AB60-4F6EFD75954F}"/>
              </a:ext>
            </a:extLst>
          </p:cNvPr>
          <p:cNvSpPr txBox="1">
            <a:spLocks/>
          </p:cNvSpPr>
          <p:nvPr/>
        </p:nvSpPr>
        <p:spPr bwMode="auto">
          <a:xfrm>
            <a:off x="285708" y="857232"/>
            <a:ext cx="11620582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Compare two control strategies – Proportional (P) and LQR – in regulating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the angular velocity of a DC motor.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Compare the impact of different Q and R matrices on LQR behavior.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0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DC motor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449E7D-4826-8347-BBBD-564D78D7A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8025"/>
              </p:ext>
            </p:extLst>
          </p:nvPr>
        </p:nvGraphicFramePr>
        <p:xfrm>
          <a:off x="285709" y="1775693"/>
          <a:ext cx="6392798" cy="330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3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507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(Rotor inertia)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(Viscous friction coefficient)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/rad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4777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(Back EMF constant)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s/rad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4705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(Torque constant)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resistance)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inductance)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 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8D64F5E-18BD-88C0-1C73-38A749D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" r="1662"/>
          <a:stretch/>
        </p:blipFill>
        <p:spPr>
          <a:xfrm>
            <a:off x="7010399" y="1544633"/>
            <a:ext cx="4983689" cy="45378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0902A2-86F0-781A-AD94-CD9038AFC69D}"/>
              </a:ext>
            </a:extLst>
          </p:cNvPr>
          <p:cNvSpPr/>
          <p:nvPr/>
        </p:nvSpPr>
        <p:spPr>
          <a:xfrm>
            <a:off x="6942665" y="1073085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F5AC-44A9-E0B3-8C89-389AACD4B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154C-D2F8-F7CD-4492-7A569443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P controller 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LQR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16475-9D1A-7908-E56B-962BF74D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5EFCF-299B-2BC5-1C7F-0777B5C658CA}"/>
              </a:ext>
            </a:extLst>
          </p:cNvPr>
          <p:cNvSpPr/>
          <p:nvPr/>
        </p:nvSpPr>
        <p:spPr>
          <a:xfrm>
            <a:off x="285709" y="957938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220D87-2B58-D2B5-6265-13AE2175088C}"/>
              </a:ext>
            </a:extLst>
          </p:cNvPr>
          <p:cNvSpPr/>
          <p:nvPr/>
        </p:nvSpPr>
        <p:spPr>
          <a:xfrm>
            <a:off x="6834293" y="1458754"/>
            <a:ext cx="4565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with Proportional controller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graph with a line&#10;&#10;AI-generated content may be incorrect.">
            <a:extLst>
              <a:ext uri="{FF2B5EF4-FFF2-40B4-BE49-F238E27FC236}">
                <a16:creationId xmlns:a16="http://schemas.microsoft.com/office/drawing/2014/main" id="{3EC0C12B-6D1F-8945-4A82-CF433D00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917" r="7841" b="-393"/>
          <a:stretch/>
        </p:blipFill>
        <p:spPr>
          <a:xfrm>
            <a:off x="6310166" y="1777812"/>
            <a:ext cx="5191982" cy="4171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75B0E-F78C-5938-5EB8-23EADC8F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6" y="1628031"/>
            <a:ext cx="562053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3AD2-ED7B-2F7C-24FA-FE8191FF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B19F-E4DD-343B-9F5A-354760BC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controller vs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4B7ED-151E-C525-0066-85C0EA19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49489-712E-719A-006C-0FE0B6688141}"/>
              </a:ext>
            </a:extLst>
          </p:cNvPr>
          <p:cNvSpPr/>
          <p:nvPr/>
        </p:nvSpPr>
        <p:spPr>
          <a:xfrm>
            <a:off x="285709" y="957938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4F112-EF5E-D7C9-8408-82DFBF3AD776}"/>
              </a:ext>
            </a:extLst>
          </p:cNvPr>
          <p:cNvSpPr/>
          <p:nvPr/>
        </p:nvSpPr>
        <p:spPr>
          <a:xfrm>
            <a:off x="7457440" y="1286187"/>
            <a:ext cx="4375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with LQR controller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graph with a red line&#10;&#10;AI-generated content may be incorrect.">
            <a:extLst>
              <a:ext uri="{FF2B5EF4-FFF2-40B4-BE49-F238E27FC236}">
                <a16:creationId xmlns:a16="http://schemas.microsoft.com/office/drawing/2014/main" id="{2C3A284D-580C-54B0-6D0F-991D30E0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782" r="6944"/>
          <a:stretch/>
        </p:blipFill>
        <p:spPr>
          <a:xfrm>
            <a:off x="6736277" y="1631818"/>
            <a:ext cx="5256220" cy="4193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081D5-7D34-10DB-BF97-78CDF9BCAB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312"/>
          <a:stretch/>
        </p:blipFill>
        <p:spPr>
          <a:xfrm>
            <a:off x="124394" y="1429486"/>
            <a:ext cx="6611883" cy="3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3429A-547A-1BDA-DAE8-451E3E5B2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17F-8506-E432-3A39-A72AE25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P controller vs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D2796-4C1E-4C54-7E3E-00266B8B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D646A539-BA50-A4B0-7FFD-F55140FD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5937" r="7587"/>
          <a:stretch/>
        </p:blipFill>
        <p:spPr>
          <a:xfrm>
            <a:off x="190829" y="1689171"/>
            <a:ext cx="5255813" cy="4201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4B6D05-A28B-D625-B263-45FEF2EEC52B}"/>
              </a:ext>
            </a:extLst>
          </p:cNvPr>
          <p:cNvSpPr/>
          <p:nvPr/>
        </p:nvSpPr>
        <p:spPr>
          <a:xfrm>
            <a:off x="695738" y="1279180"/>
            <a:ext cx="460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9725C8-28B7-341C-C8FA-802F4C877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74334"/>
              </p:ext>
            </p:extLst>
          </p:nvPr>
        </p:nvGraphicFramePr>
        <p:xfrm>
          <a:off x="5801245" y="2722990"/>
          <a:ext cx="5965320" cy="213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522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  <a:gridCol w="2098998">
                  <a:extLst>
                    <a:ext uri="{9D8B030D-6E8A-4147-A177-3AD203B41FA5}">
                      <a16:colId xmlns:a16="http://schemas.microsoft.com/office/drawing/2014/main" val="3643336808"/>
                    </a:ext>
                  </a:extLst>
                </a:gridCol>
              </a:tblGrid>
              <a:tr h="328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b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LQR controller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3.8268 s</a:t>
                      </a:r>
                      <a:endParaRPr lang="en-US" sz="2000" b="0" i="0" u="none" strike="noStrike" baseline="30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1.9102 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1.6300 s</a:t>
                      </a:r>
                      <a:endParaRPr lang="en-US" sz="2000" b="0" i="0" u="none" strike="noStrike" baseline="30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2.7000 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47775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19.53 %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6B8E2BC-6311-F6C9-697D-7C7206911C10}"/>
              </a:ext>
            </a:extLst>
          </p:cNvPr>
          <p:cNvSpPr/>
          <p:nvPr/>
        </p:nvSpPr>
        <p:spPr>
          <a:xfrm>
            <a:off x="6555764" y="2179440"/>
            <a:ext cx="460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comparison</a:t>
            </a:r>
          </a:p>
        </p:txBody>
      </p:sp>
    </p:spTree>
    <p:extLst>
      <p:ext uri="{BB962C8B-B14F-4D97-AF65-F5344CB8AC3E}">
        <p14:creationId xmlns:p14="http://schemas.microsoft.com/office/powerpoint/2010/main" val="402471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CA7B8-7C5F-18D1-E0EA-E9DDE3E9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E91-F969-31DE-0794-BC8CA5EA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Different Q and R in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1634A-19E3-27F6-4A44-3C61A5FB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6F0C41E-C192-4C6D-331D-5464F1541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56272"/>
                  </p:ext>
                </p:extLst>
              </p:nvPr>
            </p:nvGraphicFramePr>
            <p:xfrm>
              <a:off x="1401097" y="1937644"/>
              <a:ext cx="9033387" cy="4491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816">
                      <a:extLst>
                        <a:ext uri="{9D8B030D-6E8A-4147-A177-3AD203B41FA5}">
                          <a16:colId xmlns:a16="http://schemas.microsoft.com/office/drawing/2014/main" val="909679999"/>
                        </a:ext>
                      </a:extLst>
                    </a:gridCol>
                    <a:gridCol w="1951959">
                      <a:extLst>
                        <a:ext uri="{9D8B030D-6E8A-4147-A177-3AD203B41FA5}">
                          <a16:colId xmlns:a16="http://schemas.microsoft.com/office/drawing/2014/main" val="2335915627"/>
                        </a:ext>
                      </a:extLst>
                    </a:gridCol>
                    <a:gridCol w="1784554">
                      <a:extLst>
                        <a:ext uri="{9D8B030D-6E8A-4147-A177-3AD203B41FA5}">
                          <a16:colId xmlns:a16="http://schemas.microsoft.com/office/drawing/2014/main" val="3643336808"/>
                        </a:ext>
                      </a:extLst>
                    </a:gridCol>
                    <a:gridCol w="4041058">
                      <a:extLst>
                        <a:ext uri="{9D8B030D-6E8A-4147-A177-3AD203B41FA5}">
                          <a16:colId xmlns:a16="http://schemas.microsoft.com/office/drawing/2014/main" val="723058215"/>
                        </a:ext>
                      </a:extLst>
                    </a:gridCol>
                  </a:tblGrid>
                  <a:tr h="32899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8665459"/>
                      </a:ext>
                    </a:extLst>
                  </a:tr>
                  <a:tr h="72500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Penalize only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89705525"/>
                      </a:ext>
                    </a:extLst>
                  </a:tr>
                  <a:tr h="80951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2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Balanced weighting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0459792"/>
                      </a:ext>
                    </a:extLst>
                  </a:tr>
                  <a:tr h="76718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3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on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27183564"/>
                      </a:ext>
                    </a:extLst>
                  </a:tr>
                  <a:tr h="47775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4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Less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91704919"/>
                      </a:ext>
                    </a:extLst>
                  </a:tr>
                  <a:tr h="4777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5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493156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6F0C41E-C192-4C6D-331D-5464F1541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56272"/>
                  </p:ext>
                </p:extLst>
              </p:nvPr>
            </p:nvGraphicFramePr>
            <p:xfrm>
              <a:off x="1401097" y="1937644"/>
              <a:ext cx="9033387" cy="4491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816">
                      <a:extLst>
                        <a:ext uri="{9D8B030D-6E8A-4147-A177-3AD203B41FA5}">
                          <a16:colId xmlns:a16="http://schemas.microsoft.com/office/drawing/2014/main" val="909679999"/>
                        </a:ext>
                      </a:extLst>
                    </a:gridCol>
                    <a:gridCol w="1951959">
                      <a:extLst>
                        <a:ext uri="{9D8B030D-6E8A-4147-A177-3AD203B41FA5}">
                          <a16:colId xmlns:a16="http://schemas.microsoft.com/office/drawing/2014/main" val="2335915627"/>
                        </a:ext>
                      </a:extLst>
                    </a:gridCol>
                    <a:gridCol w="1784554">
                      <a:extLst>
                        <a:ext uri="{9D8B030D-6E8A-4147-A177-3AD203B41FA5}">
                          <a16:colId xmlns:a16="http://schemas.microsoft.com/office/drawing/2014/main" val="3643336808"/>
                        </a:ext>
                      </a:extLst>
                    </a:gridCol>
                    <a:gridCol w="4041058">
                      <a:extLst>
                        <a:ext uri="{9D8B030D-6E8A-4147-A177-3AD203B41FA5}">
                          <a16:colId xmlns:a16="http://schemas.microsoft.com/office/drawing/2014/main" val="723058215"/>
                        </a:ext>
                      </a:extLst>
                    </a:gridCol>
                  </a:tblGrid>
                  <a:tr h="493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8665459"/>
                      </a:ext>
                    </a:extLst>
                  </a:tr>
                  <a:tr h="72500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68908" r="-298442" b="-4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68908" r="-226962" b="-4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Penalize only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89705525"/>
                      </a:ext>
                    </a:extLst>
                  </a:tr>
                  <a:tr h="80951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2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151128" r="-298442" b="-3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151128" r="-226962" b="-3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Balanced weighting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0459792"/>
                      </a:ext>
                    </a:extLst>
                  </a:tr>
                  <a:tr h="76718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3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265079" r="-298442" b="-2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265079" r="-226962" b="-2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on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27183564"/>
                      </a:ext>
                    </a:extLst>
                  </a:tr>
                  <a:tr h="84810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4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328571" r="-298442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328571" r="-226962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Less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91704919"/>
                      </a:ext>
                    </a:extLst>
                  </a:tr>
                  <a:tr h="8481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5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431655" r="-298442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431655" r="-226962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49315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C5B6FE-AD06-21B5-2BBF-7C5E9247C2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8" y="938346"/>
                <a:ext cx="11620582" cy="846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4213" indent="-4572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kern="100" dirty="0">
                    <a:ea typeface="Malgun Gothic" panose="020B0503020000020004" pitchFamily="34" charset="-127"/>
                  </a:rPr>
                  <a:t>State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b="0" i="0" dirty="0">
                  <a:effectLst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br>
                  <a:rPr lang="en-US" sz="2400" dirty="0"/>
                </a:br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400" kern="100" dirty="0"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C5B6FE-AD06-21B5-2BBF-7C5E9247C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8" y="938346"/>
                <a:ext cx="11620582" cy="84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44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3D5D-9853-76FD-0E10-9FD98309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7E6E-EB07-A85B-124B-B434E77A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Different Q and R in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B0DC5-0A6A-32CE-0150-D6326525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4" name="Picture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DE244E45-8B3C-C934-F806-52ED87C4B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944" r="7926"/>
          <a:stretch>
            <a:fillRect/>
          </a:stretch>
        </p:blipFill>
        <p:spPr>
          <a:xfrm>
            <a:off x="131932" y="1641817"/>
            <a:ext cx="5699973" cy="4580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ADD27F-E8EA-C383-66F4-A4E7C2C77694}"/>
              </a:ext>
            </a:extLst>
          </p:cNvPr>
          <p:cNvSpPr/>
          <p:nvPr/>
        </p:nvSpPr>
        <p:spPr>
          <a:xfrm>
            <a:off x="669164" y="1327712"/>
            <a:ext cx="5008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Responses for LQR Controllers with Various Q/R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9959A2-5877-B3B5-18A6-B3210E1863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59241" y="1392560"/>
                <a:ext cx="6432759" cy="4943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6991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LQR control law:</a:t>
                </a:r>
              </a:p>
              <a:p>
                <a:pPr marL="1027113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So, the closed-loop system becomes:</a:t>
                </a:r>
              </a:p>
              <a:p>
                <a:pPr marL="1027113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b="0" i="0" dirty="0">
                    <a:effectLst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0" i="0" dirty="0">
                    <a:effectLst/>
                  </a:rPr>
                  <a:t> (</a:t>
                </a:r>
                <a:r>
                  <a:rPr lang="en-US" sz="2400" b="0" i="0" dirty="0">
                    <a:solidFill>
                      <a:srgbClr val="0000FF"/>
                    </a:solidFill>
                    <a:effectLst/>
                  </a:rPr>
                  <a:t>stable</a:t>
                </a:r>
                <a:r>
                  <a:rPr lang="en-US" sz="2400" b="0" i="0" dirty="0">
                    <a:effectLst/>
                  </a:rPr>
                  <a:t>)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This yields to the result: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b="0" i="0" dirty="0">
                    <a:effectLst/>
                  </a:rPr>
                  <a:t> (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non-tracking</a:t>
                </a:r>
                <a:r>
                  <a:rPr lang="en-US" sz="2400" b="0" i="0" dirty="0">
                    <a:effectLst/>
                  </a:rPr>
                  <a:t>)</a:t>
                </a:r>
                <a:endParaRPr lang="en-US" sz="2400" dirty="0"/>
              </a:p>
              <a:p>
                <a:pPr marL="56991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effectLst/>
                  </a:rPr>
                  <a:t>What if the goal is to track the desired output?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b="0" i="0" dirty="0">
                    <a:effectLst/>
                  </a:rPr>
                  <a:t>	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9959A2-5877-B3B5-18A6-B3210E18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9241" y="1392560"/>
                <a:ext cx="6432759" cy="4943954"/>
              </a:xfrm>
              <a:prstGeom prst="rect">
                <a:avLst/>
              </a:prstGeom>
              <a:blipFill>
                <a:blip r:embed="rId4"/>
                <a:stretch>
                  <a:fillRect t="-986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3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81185-610A-8F2B-1DA2-0029FA3DD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04C0-B15E-7480-D64C-D063CAD4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LQR with reference tracking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8F7C0-69CB-EC10-86AE-D8CDA28E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6D36D-645D-90B6-DE49-7DDC497832D8}"/>
              </a:ext>
            </a:extLst>
          </p:cNvPr>
          <p:cNvSpPr/>
          <p:nvPr/>
        </p:nvSpPr>
        <p:spPr>
          <a:xfrm>
            <a:off x="5949088" y="968700"/>
            <a:ext cx="5222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Responses for LQR Tracking with Various Q/R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16302F2-7001-043B-7BDD-C36BBBE730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1485442"/>
                <a:ext cx="5008964" cy="4943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6991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Modified LQR control law:</a:t>
                </a:r>
              </a:p>
              <a:p>
                <a:pPr marL="1027113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400" dirty="0"/>
                  <a:t> is feedforward gain,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  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reference output</a:t>
                </a:r>
              </a:p>
              <a:p>
                <a:pPr marL="56991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56991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Computation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400" dirty="0"/>
                  <a:t>: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1027113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        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16302F2-7001-043B-7BDD-C36BBBE73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1485442"/>
                <a:ext cx="5008964" cy="4943954"/>
              </a:xfrm>
              <a:prstGeom prst="rect">
                <a:avLst/>
              </a:prstGeom>
              <a:blipFill>
                <a:blip r:embed="rId3"/>
                <a:stretch>
                  <a:fillRect t="-9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speed and speed&#10;&#10;AI-generated content may be incorrect.">
            <a:extLst>
              <a:ext uri="{FF2B5EF4-FFF2-40B4-BE49-F238E27FC236}">
                <a16:creationId xmlns:a16="http://schemas.microsoft.com/office/drawing/2014/main" id="{2F9263A1-5ADB-821D-6DB9-B8CF375FA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6117" r="7788"/>
          <a:stretch>
            <a:fillRect/>
          </a:stretch>
        </p:blipFill>
        <p:spPr>
          <a:xfrm>
            <a:off x="5353664" y="1336748"/>
            <a:ext cx="5924534" cy="47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C2C2-59D3-D005-DE18-72C8ADD7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860-3A86-4D5B-D62C-244E4A2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1127D-68C4-8498-087B-BF2CC13B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77EC4B-1C74-68A8-42C2-527EFDFC98EE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Let V be a </a:t>
            </a:r>
            <a:r>
              <a:rPr lang="en-US" sz="2000" b="1" dirty="0"/>
              <a:t>value function </a:t>
            </a:r>
            <a:r>
              <a:rPr lang="en-US" sz="2000" dirty="0"/>
              <a:t>representing the minimum cost from state x onward: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From optimal control theory, the Hamilton-Jacobi-Bellman (HJB) equation says: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Derivation of </a:t>
            </a:r>
            <a:r>
              <a:rPr lang="en-US" sz="2000" dirty="0" err="1"/>
              <a:t>dV</a:t>
            </a:r>
            <a:r>
              <a:rPr lang="en-US" sz="2000" dirty="0"/>
              <a:t>/dt as follows: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Plugging this equation into HJB yields to: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93D0-77B6-7628-C7B1-214FE4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46" y="1472644"/>
            <a:ext cx="1486107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7F3EB-F0E7-B08A-BC50-7BE05AFF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83" y="2630229"/>
            <a:ext cx="3362794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E529A-9B45-9B85-8BCC-3C63A6F3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6" y="3841388"/>
            <a:ext cx="3553321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EE4F1-A342-0F31-8861-3D7CCB9C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109"/>
          <a:stretch/>
        </p:blipFill>
        <p:spPr>
          <a:xfrm>
            <a:off x="5878816" y="4539996"/>
            <a:ext cx="3647935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99A17-D736-C474-6CF2-43A5B2C08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299" y="5638767"/>
            <a:ext cx="5039428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05C6E-D366-678A-39E7-9ADD0923D5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82" r="-1"/>
          <a:stretch/>
        </p:blipFill>
        <p:spPr>
          <a:xfrm>
            <a:off x="3434080" y="6072206"/>
            <a:ext cx="484720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7E3ED-B346-B22E-542D-3A52D360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8589-141E-C0D3-2F3F-30B5119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5CD10-405B-BA3F-2678-736A8B6A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B855C9-58EA-D189-CBC6-199C970E2378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Minimize </a:t>
            </a:r>
            <a:r>
              <a:rPr lang="en-US" sz="2000" dirty="0" err="1"/>
              <a:t>w.r.t.</a:t>
            </a:r>
            <a:r>
              <a:rPr lang="en-US" sz="2000" dirty="0"/>
              <a:t> u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Take derivative of the expression with respect to u, and set to zero: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 this u back into the HJB equation and simplify to get: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Since this must hold for all x, the matrix itself must be zero.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Algebraic </a:t>
            </a:r>
            <a:r>
              <a:rPr lang="en-US" sz="2000" dirty="0" err="1"/>
              <a:t>Riccati</a:t>
            </a:r>
            <a:r>
              <a:rPr lang="en-US" sz="2000" dirty="0"/>
              <a:t> Equation: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8D72A-0EF5-D172-1AFE-DD0592A7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23" y="2075034"/>
            <a:ext cx="454405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F25EC-525F-7747-8ED2-14D01600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23" y="2866814"/>
            <a:ext cx="1819529" cy="333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9BA-A4CE-0D4E-3A9D-4B776854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33" y="3949413"/>
            <a:ext cx="4315427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9AD49-2BF7-C249-BF8C-D966F9780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98" y="5691172"/>
            <a:ext cx="367716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Goal: control the angular velocity of an armature-controlled DC motor using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Linear Quadratic Regulator 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The result is then compared with </a:t>
            </a:r>
            <a:r>
              <a:rPr lang="en-US" sz="2600" dirty="0"/>
              <a:t>that obtained using</a:t>
            </a:r>
            <a:r>
              <a:rPr lang="en-US" sz="2600" b="0" i="0" dirty="0">
                <a:effectLst/>
              </a:rPr>
              <a:t> a simple closed-loop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technique.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LQR problem considers a linear time-invariant system given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dirty="0"/>
                  <a:t>The goal is to choose a control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/>
                  <a:t>(t) that minimizes the cost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: state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control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5C31-59C7-01BC-6590-468D573F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336-C127-A0F9-4134-CBFB05D3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Q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These two matrices define the performance objective: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penalizes state deviation (e.g., position, speed and current)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penalizes control effort </a:t>
                </a:r>
                <a:r>
                  <a:rPr lang="fr-FR" sz="2400" dirty="0"/>
                  <a:t>(</a:t>
                </a:r>
                <a:r>
                  <a:rPr lang="en-US" sz="2400" dirty="0"/>
                  <a:t>e.g.,</a:t>
                </a:r>
                <a:r>
                  <a:rPr lang="fr-FR" sz="2400" dirty="0"/>
                  <a:t> input voltage, force and torque)</a:t>
                </a:r>
                <a:endParaRPr lang="en-US" sz="2400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Choosing Q and R is based on the design priorities: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→ more aggressive correction of state errors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→ less control effort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735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45E1-1ADB-DF3A-709D-F208D0D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AE9-EECA-83A0-A9D0-50A9ADC9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Solution: the optimal control law that minimizes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is a state-feedback law: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is the LQR gain matrix, computed by solving the continuous-time algebraic </a:t>
                </a:r>
                <a:r>
                  <a:rPr lang="en-US" sz="2400" b="0" dirty="0" err="1"/>
                  <a:t>Riccati</a:t>
                </a:r>
                <a:r>
                  <a:rPr lang="en-US" sz="2400" b="0" dirty="0"/>
                  <a:t> equation (ARE):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the solution of the ARE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 t="-87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25E571-400D-EE34-52C2-A66EEEA960F1}"/>
              </a:ext>
            </a:extLst>
          </p:cNvPr>
          <p:cNvSpPr/>
          <p:nvPr/>
        </p:nvSpPr>
        <p:spPr>
          <a:xfrm rot="16200000">
            <a:off x="6424139" y="4908737"/>
            <a:ext cx="207818" cy="10460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/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1E11B4E-0A5B-9610-B298-64314B6FBBD5}"/>
              </a:ext>
            </a:extLst>
          </p:cNvPr>
          <p:cNvGrpSpPr/>
          <p:nvPr/>
        </p:nvGrpSpPr>
        <p:grpSpPr>
          <a:xfrm>
            <a:off x="1816100" y="2063430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7E0AF0-075E-2549-5D13-4BC5EF061707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831025-C9E1-A089-FA14-208895370BEB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3B6454-390E-2CED-9451-DA68B4A31F40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48249B-9AAD-3E34-C1CE-295F105FA4A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8242BA4-4721-A7C9-67D7-F437471A12C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C9A0-2806-82F5-2024-C7F65166C17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A0A32C-72E9-31AC-B38D-9E57CBED3440}"/>
                </a:ext>
              </a:extLst>
            </p:cNvPr>
            <p:cNvCxnSpPr>
              <a:endCxn id="9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CA9525-DC8F-BE4C-09FB-BDA8A069763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C799F5-97BC-DE05-CA02-F4EFC335E5A8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C6C6DB-EAAF-9D45-1F6C-ADD0EE0DD8E9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10F294-8B65-08B0-736F-6BA27B5A963B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771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The armature circuit consist of a resistance </a:t>
            </a:r>
            <a:r>
              <a:rPr lang="en-US" sz="2200" b="1" dirty="0"/>
              <a:t>R</a:t>
            </a:r>
            <a:r>
              <a:rPr lang="en-US" sz="2200" dirty="0"/>
              <a:t>, an inductance </a:t>
            </a:r>
            <a:r>
              <a:rPr lang="en-US" sz="2200" b="1" dirty="0"/>
              <a:t>L</a:t>
            </a:r>
            <a:r>
              <a:rPr lang="en-US" sz="2200" dirty="0"/>
              <a:t>, and a voltage source </a:t>
            </a:r>
            <a:r>
              <a:rPr lang="en-US" sz="2200" b="1" dirty="0"/>
              <a:t>V</a:t>
            </a:r>
            <a:r>
              <a:rPr lang="en-US" sz="2200" dirty="0"/>
              <a:t>, which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represents the back emf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986993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 –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By applying the Newton’s law and Kirchhoff’s law, we have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from the equations above, the state-space model is: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3643208" y="54593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5576005" y="5104470"/>
            <a:ext cx="180162" cy="349937"/>
          </a:xfrm>
          <a:prstGeom prst="leftBrace">
            <a:avLst>
              <a:gd name="adj1" fmla="val 8333"/>
              <a:gd name="adj2" fmla="val 561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5513877" y="5284506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8504567" y="4796500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8452079" y="514847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84490CE-D18C-4BD5-8214-CEE535048E10}"/>
              </a:ext>
            </a:extLst>
          </p:cNvPr>
          <p:cNvSpPr/>
          <p:nvPr/>
        </p:nvSpPr>
        <p:spPr>
          <a:xfrm rot="16200000">
            <a:off x="3723731" y="4845465"/>
            <a:ext cx="180161" cy="120480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 –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Using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Then,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31203</TotalTime>
  <Words>1116</Words>
  <Application>Microsoft Office PowerPoint</Application>
  <PresentationFormat>Widescreen</PresentationFormat>
  <Paragraphs>229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Optimal Speed Control of DC Motor using Linear Quadratic Regulator</vt:lpstr>
      <vt:lpstr>Outline</vt:lpstr>
      <vt:lpstr>Introduction</vt:lpstr>
      <vt:lpstr>Linear Quadratic Regulator (LQR)</vt:lpstr>
      <vt:lpstr>Determining Q and R</vt:lpstr>
      <vt:lpstr>Linear Quadratic Regulator</vt:lpstr>
      <vt:lpstr>DC motor model</vt:lpstr>
      <vt:lpstr>DC motor model – State space</vt:lpstr>
      <vt:lpstr>DC motor model – Transfer function</vt:lpstr>
      <vt:lpstr>DC motor model</vt:lpstr>
      <vt:lpstr>Simulation - Goal</vt:lpstr>
      <vt:lpstr>Simulation – DC motor parameters</vt:lpstr>
      <vt:lpstr>Simulation – P controller vs LQR controller</vt:lpstr>
      <vt:lpstr>Simulation – P controller vs LQR controller</vt:lpstr>
      <vt:lpstr>Simulation – P controller vs LQR controller</vt:lpstr>
      <vt:lpstr>Simulation – Different Q and R in LQR controller</vt:lpstr>
      <vt:lpstr>Simulation – Different Q and R in LQR controller</vt:lpstr>
      <vt:lpstr>Simulation – LQR with reference tracking</vt:lpstr>
      <vt:lpstr>Appendices - Derivation of the ARE</vt:lpstr>
      <vt:lpstr>Appendices - Derivation of the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3268</cp:revision>
  <dcterms:created xsi:type="dcterms:W3CDTF">2017-04-30T11:37:21Z</dcterms:created>
  <dcterms:modified xsi:type="dcterms:W3CDTF">2025-06-04T07:46:39Z</dcterms:modified>
</cp:coreProperties>
</file>