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2" r:id="rId2"/>
    <p:sldId id="398" r:id="rId3"/>
    <p:sldId id="420" r:id="rId4"/>
    <p:sldId id="423" r:id="rId5"/>
    <p:sldId id="424" r:id="rId6"/>
    <p:sldId id="425" r:id="rId7"/>
    <p:sldId id="426" r:id="rId8"/>
    <p:sldId id="427" r:id="rId9"/>
    <p:sldId id="429" r:id="rId10"/>
    <p:sldId id="428" r:id="rId11"/>
    <p:sldId id="431" r:id="rId12"/>
    <p:sldId id="430" r:id="rId13"/>
    <p:sldId id="4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398"/>
            <p14:sldId id="420"/>
            <p14:sldId id="423"/>
            <p14:sldId id="424"/>
            <p14:sldId id="425"/>
            <p14:sldId id="426"/>
            <p14:sldId id="427"/>
            <p14:sldId id="429"/>
            <p14:sldId id="428"/>
            <p14:sldId id="431"/>
            <p14:sldId id="430"/>
            <p14:sldId id="4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1247" autoAdjust="0"/>
  </p:normalViewPr>
  <p:slideViewPr>
    <p:cSldViewPr snapToGrid="0">
      <p:cViewPr varScale="1">
        <p:scale>
          <a:sx n="138" d="100"/>
          <a:sy n="138" d="100"/>
        </p:scale>
        <p:origin x="108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2024-11-28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854BB-F73E-6E80-AA0F-085E0652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EFD8D-5193-3DC8-E7A6-C95EEB833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404ED4-28CC-7C51-AD35-898C04A09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2F5D5-A731-063F-461E-BC81A0078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F0AAE-4BBE-04A5-70BE-E59C75466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1B920-45CA-B8AD-5E85-A7F467DE4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0CDBF0-F611-7547-4FC5-DF5844E58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36BFD-8E53-4C2C-47BA-D2AA9C7D0A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1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EE05-93BA-DFBD-656C-B44EA29A2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68846-E1AF-0337-6D98-2FC9B16BD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E92DC-061B-7FBF-1CC9-E46975940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D19E-F20E-03F5-D344-847DA5EFC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8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3BBFA-84F4-675B-7C1F-C6BDD5B81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9DA45-D76B-5EC1-F7C2-CFFE69A68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BFBAB4-107A-8996-BDC6-C56F33447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CCB3-E943-666A-D16F-F4821265C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C199-1C57-F5A7-7782-5B677C9C1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6ECBA-E29C-A673-80AB-B756F5FB7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F5DD6-7F8A-1F90-9B3C-D1F60143F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4E3B-8DC8-EE42-5055-2A8E55EA0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F5000-B803-1377-CD3D-52A131F1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C21EF8-6D63-3402-812E-047F5B236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31B3E-7A2A-57BD-3F68-48878FE19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39157-2EFC-3587-1C88-4E4D56D6A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57869-35C6-B936-400C-9B9F5170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4F2DD-EAA4-4CB3-DB1C-2D0A2F2A5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6B8AC-5DD6-D49B-4F39-4CB71E4B9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6DBF0-A79E-472F-0CBD-4C762A46C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A974E-B7D7-6147-8869-B38015B2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5EC002-5124-54DE-B793-90E677988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FCBE0-49AF-CC31-1A06-BCC468387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A8D4D-0DFC-81FB-3713-5E499DC0B4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E4665-2284-CFC0-EEBA-D076DE6E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10CD90-6CA0-0DBA-4914-EA5B7E132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4E2AF6-7A1F-7155-3D26-A17D5BE5C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C1488-38FC-C256-1E0F-5B4A7B6D3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33BE-B177-6E85-143A-459E6B0C3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BB7C8-04E9-3DAB-EC71-5A70ECE3AD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C4EEB-B7BB-276A-BD6D-F41CF69B8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DAE02-7BE5-C79F-2968-ABF7DD816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0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C6F8-0480-595C-F398-CEA68D2A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50955-EE40-2730-A15A-D9F71914B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1DB71-4AC1-F197-C861-F520D0498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7CBA5-BC86-50BB-9EE9-256E37702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1962641"/>
            <a:ext cx="9559637" cy="1464772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 i="0" dirty="0">
                <a:solidFill>
                  <a:srgbClr val="333333"/>
                </a:solidFill>
                <a:effectLst/>
                <a:latin typeface="HelveticaNeue Regular"/>
              </a:rPr>
              <a:t>Human motion prediction from Monocular Video</a:t>
            </a:r>
            <a:endParaRPr lang="ko-KR" altLang="en-US" sz="32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09739C9-1908-3193-43C3-447D749C4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4968F-CAB3-4FF2-A451-9F1D27199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7B69-71A3-CF02-7DD2-EE139671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5D181-DE73-77B2-3A05-0249BBA68E8D}"/>
              </a:ext>
            </a:extLst>
          </p:cNvPr>
          <p:cNvSpPr txBox="1"/>
          <p:nvPr/>
        </p:nvSpPr>
        <p:spPr>
          <a:xfrm>
            <a:off x="285710" y="927804"/>
            <a:ext cx="11620580" cy="24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Kinematic Pose Estimation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 Foot contact and Motion State Prediction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3: Physics-Based Optimization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D8957-BCEC-D0E7-752A-7CC657A6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3" t="5312" r="-1523" b="1949"/>
          <a:stretch/>
        </p:blipFill>
        <p:spPr>
          <a:xfrm>
            <a:off x="1191572" y="2840182"/>
            <a:ext cx="9483355" cy="3214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C1B63-500C-D82F-4A9A-B2304C9780E8}"/>
              </a:ext>
            </a:extLst>
          </p:cNvPr>
          <p:cNvSpPr txBox="1"/>
          <p:nvPr/>
        </p:nvSpPr>
        <p:spPr>
          <a:xfrm>
            <a:off x="3026371" y="6158905"/>
            <a:ext cx="5203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Dynamics, Davis Rempe et al., 2020</a:t>
            </a:r>
          </a:p>
        </p:txBody>
      </p:sp>
    </p:spTree>
    <p:extLst>
      <p:ext uri="{BB962C8B-B14F-4D97-AF65-F5344CB8AC3E}">
        <p14:creationId xmlns:p14="http://schemas.microsoft.com/office/powerpoint/2010/main" val="357010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072AA-BF76-9B33-33CD-3C072E59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BD49-5601-564F-4558-285BFEBD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 Pose Estimation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92618-34FD-8C71-08DF-41BCD715E98E}"/>
              </a:ext>
            </a:extLst>
          </p:cNvPr>
          <p:cNvSpPr txBox="1"/>
          <p:nvPr/>
        </p:nvSpPr>
        <p:spPr>
          <a:xfrm>
            <a:off x="285710" y="927804"/>
            <a:ext cx="11620580" cy="122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09F1EB-429E-5A2E-438F-62618D0F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36451"/>
            <a:ext cx="11620580" cy="5599552"/>
          </a:xfrm>
        </p:spPr>
        <p:txBody>
          <a:bodyPr/>
          <a:lstStyle/>
          <a:p>
            <a:pPr marL="684213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In the context of human motion, it involves </a:t>
            </a:r>
            <a:r>
              <a:rPr lang="en-US" sz="2600" dirty="0"/>
              <a:t>determining the positions and</a:t>
            </a: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/>
              <a:t>orientations of the body’s joints and limbs as they move over time.</a:t>
            </a:r>
          </a:p>
          <a:p>
            <a:pPr marL="684213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Method:</a:t>
            </a:r>
          </a:p>
          <a:p>
            <a:pPr marL="1084263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Step 1: predict 2D and 3D joint positions</a:t>
            </a:r>
          </a:p>
          <a:p>
            <a:pPr marL="1084263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Step 2: using IK to compute joint angles </a:t>
            </a:r>
          </a:p>
          <a:p>
            <a:pPr marL="684213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The result of stage 1 is a temporally-consistent joint angle sequence, but captured poses can exhibit artefacts and contradict physical plausibility:</a:t>
            </a:r>
          </a:p>
          <a:p>
            <a:pPr marL="1084263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evince floor penetration</a:t>
            </a:r>
          </a:p>
          <a:p>
            <a:pPr marL="1084263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incorrect body leaning</a:t>
            </a:r>
          </a:p>
          <a:p>
            <a:pPr marL="1084263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temporal jitter</a:t>
            </a:r>
          </a:p>
          <a:p>
            <a:pPr marL="684213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7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C9F6F-D38C-0B10-C5E7-4E16A550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6AF5-21AE-0B79-50B7-52F7DBBF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 contact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1CB51-7B5E-F7F9-FF00-765E0084ECB6}"/>
              </a:ext>
            </a:extLst>
          </p:cNvPr>
          <p:cNvSpPr txBox="1"/>
          <p:nvPr/>
        </p:nvSpPr>
        <p:spPr>
          <a:xfrm>
            <a:off x="285710" y="927804"/>
            <a:ext cx="11620580" cy="122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0F7221-AF46-69BE-EA50-8A345FD9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684213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CE72A-0E5B-CAD0-655D-63084F09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9" y="994064"/>
            <a:ext cx="6204084" cy="4869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857700-8E76-61DE-67F4-6ADD7548721C}"/>
              </a:ext>
            </a:extLst>
          </p:cNvPr>
          <p:cNvSpPr txBox="1"/>
          <p:nvPr/>
        </p:nvSpPr>
        <p:spPr>
          <a:xfrm>
            <a:off x="6510790" y="1142550"/>
            <a:ext cx="55418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need to infer when the subject’s feet are in contact with the ground, given a video frame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0B41B-C3F8-0B18-DD51-B4F48E0D8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40" y="2530780"/>
            <a:ext cx="4839147" cy="232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55E2DE-02F7-F8C1-EF8A-C37A122FC5C2}"/>
              </a:ext>
            </a:extLst>
          </p:cNvPr>
          <p:cNvSpPr txBox="1"/>
          <p:nvPr/>
        </p:nvSpPr>
        <p:spPr>
          <a:xfrm>
            <a:off x="6489793" y="5011846"/>
            <a:ext cx="5541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Classifies whether the toe and heel of each foot are in contact with the ground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04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E6205-B772-A01F-1775-048049DD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F566-8924-0870-A08A-3D824C88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Physics-Based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1B72-53D2-A26B-5597-56C4778AE114}"/>
              </a:ext>
            </a:extLst>
          </p:cNvPr>
          <p:cNvSpPr txBox="1"/>
          <p:nvPr/>
        </p:nvSpPr>
        <p:spPr>
          <a:xfrm>
            <a:off x="285710" y="927804"/>
            <a:ext cx="11620580" cy="122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55579-676E-8365-5E83-5059AC69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684213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There are two common types of controllers in existing RL-bases animation</a:t>
            </a: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algorithms: the proportional-derivative (PD) controller and torque-based controller.</a:t>
            </a:r>
          </a:p>
          <a:p>
            <a:pPr marL="684213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1C397B-9966-27D6-A823-A845B155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51" y="2523595"/>
            <a:ext cx="10228498" cy="20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2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0D7D-F94B-4CAE-84B2-D607A544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512763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 Vision : Train computers to “see” us</a:t>
            </a:r>
          </a:p>
          <a:p>
            <a:pPr marL="1084263" lvl="1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kern="100" dirty="0">
                <a:ea typeface="Malgun Gothic" panose="020B0503020000020004" pitchFamily="34" charset="-127"/>
              </a:rPr>
              <a:t>Understand our behaviors, emotion, actions</a:t>
            </a:r>
          </a:p>
          <a:p>
            <a:pPr marL="1084263" lvl="1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kern="100" dirty="0">
                <a:ea typeface="Malgun Gothic" panose="020B0503020000020004" pitchFamily="34" charset="-127"/>
              </a:rPr>
              <a:t>Understand our interactions with each other and the world</a:t>
            </a:r>
          </a:p>
          <a:p>
            <a:pPr marL="684213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AR/VR/Graphics: Train avatars to mimic us</a:t>
            </a:r>
          </a:p>
          <a:p>
            <a:pPr marL="1084263" lvl="1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kern="100" dirty="0">
                <a:ea typeface="Malgun Gothic" panose="020B0503020000020004" pitchFamily="34" charset="-127"/>
              </a:rPr>
              <a:t>By watching us, learn to behave like us</a:t>
            </a:r>
          </a:p>
          <a:p>
            <a:pPr marL="1084263" lvl="1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kern="100" dirty="0">
                <a:ea typeface="Malgun Gothic" panose="020B0503020000020004" pitchFamily="34" charset="-127"/>
              </a:rPr>
              <a:t>If we can reproduce human-like behavior, then we have understood it at some level</a:t>
            </a:r>
          </a:p>
          <a:p>
            <a:pPr marL="1084263" lvl="1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11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43C83-3465-DA64-1806-1789C175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C621-22F7-9D41-4732-7207FBA4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07672-E3F3-F322-4F5A-918DDAE5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94" y="841382"/>
            <a:ext cx="4139498" cy="6016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593AD-6EF9-B1E4-AB2D-AF0B714240A4}"/>
              </a:ext>
            </a:extLst>
          </p:cNvPr>
          <p:cNvSpPr txBox="1"/>
          <p:nvPr/>
        </p:nvSpPr>
        <p:spPr>
          <a:xfrm>
            <a:off x="6219845" y="1142550"/>
            <a:ext cx="5541818" cy="30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3D in 2D projection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Unusual poses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occlusion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contrast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E48E7-DCBE-6023-38FA-75BD62CA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4ED-D63B-6AF9-12F4-D5D57E3E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key influence on the field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58189-B03F-2698-A690-D658E278107F}"/>
              </a:ext>
            </a:extLst>
          </p:cNvPr>
          <p:cNvSpPr txBox="1"/>
          <p:nvPr/>
        </p:nvSpPr>
        <p:spPr>
          <a:xfrm>
            <a:off x="6510790" y="1142550"/>
            <a:ext cx="5541818" cy="382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 the motion of the living body was represented by a few bright spots describing the motions of the main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evoke a compelling impression of human walking, running, dancing, etc. “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Gunnar Johansson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Screen Recording 2024-11-28 095055">
            <a:hlinkClick r:id="" action="ppaction://media"/>
            <a:extLst>
              <a:ext uri="{FF2B5EF4-FFF2-40B4-BE49-F238E27FC236}">
                <a16:creationId xmlns:a16="http://schemas.microsoft.com/office/drawing/2014/main" id="{968717C8-0E77-9732-1273-1E6F075406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5709" y="1202846"/>
            <a:ext cx="5856827" cy="4782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0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28E78-C414-AB1E-9F2F-09EF4ABB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B4BB-D679-F114-54C1-823EAA84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Dominant paradigm: 2D joints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729EB-48A7-053E-17F1-9DCEBF4EB737}"/>
              </a:ext>
            </a:extLst>
          </p:cNvPr>
          <p:cNvSpPr txBox="1"/>
          <p:nvPr/>
        </p:nvSpPr>
        <p:spPr>
          <a:xfrm>
            <a:off x="3670608" y="5929296"/>
            <a:ext cx="5541818" cy="102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Cao et al., 2017, 2018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0E38F5E5-6306-ED2F-F9C4-7E3727F0F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81" y="2206336"/>
            <a:ext cx="4601717" cy="2548361"/>
          </a:xfrm>
          <a:prstGeom prst="rect">
            <a:avLst/>
          </a:prstGeom>
        </p:spPr>
      </p:pic>
      <p:pic>
        <p:nvPicPr>
          <p:cNvPr id="8" name="Picture 7" descr="A hand showing the ok sign&#10;&#10;Description automatically generated">
            <a:extLst>
              <a:ext uri="{FF2B5EF4-FFF2-40B4-BE49-F238E27FC236}">
                <a16:creationId xmlns:a16="http://schemas.microsoft.com/office/drawing/2014/main" id="{63D49CB5-C495-9170-430A-F0FC9AE35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8" t="7334" r="12947" b="2145"/>
          <a:stretch/>
        </p:blipFill>
        <p:spPr>
          <a:xfrm>
            <a:off x="8790708" y="890130"/>
            <a:ext cx="2995277" cy="4551218"/>
          </a:xfrm>
          <a:prstGeom prst="rect">
            <a:avLst/>
          </a:prstGeom>
        </p:spPr>
      </p:pic>
      <p:pic>
        <p:nvPicPr>
          <p:cNvPr id="10" name="Picture 9" descr="A colorful lines and numbers on a black background&#10;&#10;Description automatically generated">
            <a:extLst>
              <a:ext uri="{FF2B5EF4-FFF2-40B4-BE49-F238E27FC236}">
                <a16:creationId xmlns:a16="http://schemas.microsoft.com/office/drawing/2014/main" id="{0D63C321-9F35-8FBE-EBEA-B01AFF9AB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6665" r="9440" b="4165"/>
          <a:stretch/>
        </p:blipFill>
        <p:spPr>
          <a:xfrm>
            <a:off x="285710" y="1000990"/>
            <a:ext cx="2817708" cy="54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0320-DC75-BE79-EC83-8FAB94B3B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4289-6309-0D79-F448-CDEE4676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joints enough?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48B60-E7B6-5C62-5B34-7F4DDCFC3D12}"/>
              </a:ext>
            </a:extLst>
          </p:cNvPr>
          <p:cNvSpPr txBox="1"/>
          <p:nvPr/>
        </p:nvSpPr>
        <p:spPr>
          <a:xfrm>
            <a:off x="285710" y="681724"/>
            <a:ext cx="11620580" cy="24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joints are unobserved.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key. Joints don’t touch the world; the skin does.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model the surface of the body to reason about contact and expression.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related to our health and how the world perceives 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77D00-609A-3472-D4F9-783D772566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970"/>
          <a:stretch/>
        </p:blipFill>
        <p:spPr>
          <a:xfrm>
            <a:off x="1885994" y="3129729"/>
            <a:ext cx="3863641" cy="3346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A4976-3A26-DBEC-6EDD-4E16FF89C7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16" t="53908"/>
          <a:stretch/>
        </p:blipFill>
        <p:spPr>
          <a:xfrm>
            <a:off x="5749635" y="3388572"/>
            <a:ext cx="3791591" cy="2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6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14864-3282-8FA7-8D49-A0266E309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6607-9785-B2B0-093B-6BFBDD59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DDA87-1CC0-BCA3-A15E-90C633A4C474}"/>
              </a:ext>
            </a:extLst>
          </p:cNvPr>
          <p:cNvSpPr txBox="1"/>
          <p:nvPr/>
        </p:nvSpPr>
        <p:spPr>
          <a:xfrm>
            <a:off x="285710" y="927804"/>
            <a:ext cx="116205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has about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muscles,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bones,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joints, and many types of joints.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bulge, breath, flex, and jiggle.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with our age, our fitness level, and what we had for lunch.</a:t>
            </a:r>
          </a:p>
        </p:txBody>
      </p:sp>
    </p:spTree>
    <p:extLst>
      <p:ext uri="{BB962C8B-B14F-4D97-AF65-F5344CB8AC3E}">
        <p14:creationId xmlns:p14="http://schemas.microsoft.com/office/powerpoint/2010/main" val="387863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1AE38-FC30-E6AF-2C31-F08C29537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B38-BA1D-36DD-3CB6-EB4E4C9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9705-5052-C0D1-2CED-251144CB361C}"/>
              </a:ext>
            </a:extLst>
          </p:cNvPr>
          <p:cNvSpPr txBox="1"/>
          <p:nvPr/>
        </p:nvSpPr>
        <p:spPr>
          <a:xfrm>
            <a:off x="285710" y="927804"/>
            <a:ext cx="11620580" cy="30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is important for various fields, including: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(for collaborative robots)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safety (detecting falls, accidents)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and gaming (gesture and interaction analysis)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4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8CAA2-D976-6A23-5ACC-FBF4D448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AC6D-D8A8-B7A6-146F-61D849B6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motion prediction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F7861-1D3F-64DB-5E62-21145048EDBC}"/>
              </a:ext>
            </a:extLst>
          </p:cNvPr>
          <p:cNvSpPr txBox="1"/>
          <p:nvPr/>
        </p:nvSpPr>
        <p:spPr>
          <a:xfrm>
            <a:off x="285710" y="927804"/>
            <a:ext cx="11620580" cy="30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detecting human contact often rely on multi-camera setups, depth sensors, or markers.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only a single camera (monocular video)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9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29585</TotalTime>
  <Words>493</Words>
  <Application>Microsoft Office PowerPoint</Application>
  <PresentationFormat>Widescreen</PresentationFormat>
  <Paragraphs>80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Malgun Gothic</vt:lpstr>
      <vt:lpstr>Malgun Gothic</vt:lpstr>
      <vt:lpstr>Arial</vt:lpstr>
      <vt:lpstr>Calibri</vt:lpstr>
      <vt:lpstr>HelveticaNeue Regular</vt:lpstr>
      <vt:lpstr>Tahoma</vt:lpstr>
      <vt:lpstr>Times New Roman</vt:lpstr>
      <vt:lpstr>TimesNewRoman</vt:lpstr>
      <vt:lpstr>Wingdings</vt:lpstr>
      <vt:lpstr>Office 테마</vt:lpstr>
      <vt:lpstr>Human motion prediction from Monocular Video</vt:lpstr>
      <vt:lpstr>Goal</vt:lpstr>
      <vt:lpstr>Challenge</vt:lpstr>
      <vt:lpstr>A key influence on the field</vt:lpstr>
      <vt:lpstr>Dominant paradigm: 2D joints</vt:lpstr>
      <vt:lpstr>Are joints enough?</vt:lpstr>
      <vt:lpstr>Challenge</vt:lpstr>
      <vt:lpstr>Contact</vt:lpstr>
      <vt:lpstr>Human motion prediction</vt:lpstr>
      <vt:lpstr>Methodology</vt:lpstr>
      <vt:lpstr>Kinematic Pose Estimation</vt:lpstr>
      <vt:lpstr>Foot contact</vt:lpstr>
      <vt:lpstr>Physics-Based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3121</cp:revision>
  <dcterms:created xsi:type="dcterms:W3CDTF">2017-04-30T11:37:21Z</dcterms:created>
  <dcterms:modified xsi:type="dcterms:W3CDTF">2024-11-28T05:29:08Z</dcterms:modified>
</cp:coreProperties>
</file>