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302" r:id="rId4"/>
    <p:sldId id="257" r:id="rId5"/>
    <p:sldId id="258" r:id="rId6"/>
    <p:sldId id="259" r:id="rId7"/>
    <p:sldId id="301" r:id="rId8"/>
  </p:sldIdLst>
  <p:sldSz cx="9144000" cy="5143500" type="screen16x9"/>
  <p:notesSz cx="6858000" cy="9144000"/>
  <p:embeddedFontLst>
    <p:embeddedFont>
      <p:font typeface="Bodoni MT Black" panose="02070A03080606020203" pitchFamily="18" charset="0"/>
      <p:bold r:id="rId10"/>
      <p:boldItalic r:id="rId11"/>
    </p:embeddedFont>
    <p:embeddedFont>
      <p:font typeface="Proxima Nova" panose="020B0604020202020204" charset="0"/>
      <p:regular r:id="rId12"/>
      <p:bold r:id="rId13"/>
      <p:italic r:id="rId14"/>
      <p:boldItalic r:id="rId15"/>
    </p:embeddedFont>
    <p:embeddedFont>
      <p:font typeface="Proxima Nova Semibold" panose="020B0604020202020204" charset="0"/>
      <p:regular r:id="rId16"/>
      <p:bold r:id="rId17"/>
      <p:boldItalic r:id="rId18"/>
    </p:embeddedFont>
    <p:embeddedFont>
      <p:font typeface="Manrope" panose="020B0604020202020204" charset="0"/>
      <p:regular r:id="rId19"/>
      <p:bold r:id="rId20"/>
    </p:embeddedFont>
    <p:embeddedFont>
      <p:font typeface="Archivo Black" panose="020B0604020202020204" charset="0"/>
      <p:bold r:id="rId21"/>
      <p:boldItalic r:id="rId22"/>
    </p:embeddedFont>
    <p:embeddedFont>
      <p:font typeface="DM Sans" panose="020B0604020202020204" charset="0"/>
      <p:regular r:id="rId23"/>
      <p:bold r:id="rId24"/>
      <p:italic r:id="rId25"/>
      <p:boldItalic r:id="rId26"/>
    </p:embeddedFont>
    <p:embeddedFont>
      <p:font typeface="Archiv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F7BF4B-A8F1-4393-AD80-05840BFA92AC}">
  <a:tblStyle styleId="{79F7BF4B-A8F1-4393-AD80-05840BFA9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78703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789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e478d988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2e478d988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11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e478d988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2e478d988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60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27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57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5" name="Google Shape;8175;g277303276c8_0_17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6" name="Google Shape;8176;g277303276c8_0_17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40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617000" cy="2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733950"/>
            <a:ext cx="22374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654925" y="1312525"/>
            <a:ext cx="2852100" cy="28521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>
            <a:off x="7267300" y="387525"/>
            <a:ext cx="2456449" cy="5138686"/>
            <a:chOff x="7267300" y="387525"/>
            <a:chExt cx="2456449" cy="5138686"/>
          </a:xfrm>
        </p:grpSpPr>
        <p:grpSp>
          <p:nvGrpSpPr>
            <p:cNvPr id="66" name="Google Shape;66;p6"/>
            <p:cNvGrpSpPr/>
            <p:nvPr/>
          </p:nvGrpSpPr>
          <p:grpSpPr>
            <a:xfrm rot="10800000" flipH="1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67" name="Google Shape;67;p6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6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6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10800000" flipH="1">
              <a:off x="7267300" y="3608800"/>
              <a:ext cx="2456449" cy="1917411"/>
              <a:chOff x="7267300" y="-366311"/>
              <a:chExt cx="2456449" cy="1917411"/>
            </a:xfrm>
          </p:grpSpPr>
          <p:sp>
            <p:nvSpPr>
              <p:cNvPr id="78" name="Google Shape;78;p6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6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6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4255610" y="1667625"/>
            <a:ext cx="3030900" cy="24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2"/>
          </p:nvPr>
        </p:nvSpPr>
        <p:spPr>
          <a:xfrm>
            <a:off x="720000" y="1667625"/>
            <a:ext cx="3030900" cy="24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2212504" y="2617594"/>
            <a:ext cx="7422682" cy="2776688"/>
            <a:chOff x="2212504" y="2617594"/>
            <a:chExt cx="7422682" cy="2776688"/>
          </a:xfrm>
        </p:grpSpPr>
        <p:grpSp>
          <p:nvGrpSpPr>
            <p:cNvPr id="87" name="Google Shape;87;p7"/>
            <p:cNvGrpSpPr/>
            <p:nvPr/>
          </p:nvGrpSpPr>
          <p:grpSpPr>
            <a:xfrm>
              <a:off x="2212504" y="4514625"/>
              <a:ext cx="1309796" cy="257750"/>
              <a:chOff x="-6337521" y="4362225"/>
              <a:chExt cx="1309796" cy="257750"/>
            </a:xfrm>
          </p:grpSpPr>
          <p:sp>
            <p:nvSpPr>
              <p:cNvPr id="88" name="Google Shape;88;p7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7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7"/>
            <p:cNvGrpSpPr/>
            <p:nvPr/>
          </p:nvGrpSpPr>
          <p:grpSpPr>
            <a:xfrm>
              <a:off x="6687000" y="2617594"/>
              <a:ext cx="2948185" cy="2776688"/>
              <a:chOff x="6687000" y="2617594"/>
              <a:chExt cx="2948185" cy="2776688"/>
            </a:xfrm>
          </p:grpSpPr>
          <p:sp>
            <p:nvSpPr>
              <p:cNvPr id="99" name="Google Shape;99;p7"/>
              <p:cNvSpPr/>
              <p:nvPr/>
            </p:nvSpPr>
            <p:spPr>
              <a:xfrm flipH="1">
                <a:off x="6687000" y="2703525"/>
                <a:ext cx="2457000" cy="24471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 rot="-2699590">
                <a:off x="7946885" y="3849460"/>
                <a:ext cx="1780000" cy="477721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 rot="-2700000">
                <a:off x="6857259" y="4943944"/>
                <a:ext cx="996172" cy="11497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6962498" y="355377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7"/>
              <p:cNvSpPr/>
              <p:nvPr/>
            </p:nvSpPr>
            <p:spPr>
              <a:xfrm rot="-2699590">
                <a:off x="7651509" y="3199003"/>
                <a:ext cx="1780000" cy="32668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1578601" y="229697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"/>
          </p:nvPr>
        </p:nvSpPr>
        <p:spPr>
          <a:xfrm>
            <a:off x="1578601" y="3954230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3"/>
          </p:nvPr>
        </p:nvSpPr>
        <p:spPr>
          <a:xfrm>
            <a:off x="5534500" y="3954200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534500" y="229697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 hasCustomPrompt="1"/>
          </p:nvPr>
        </p:nvSpPr>
        <p:spPr>
          <a:xfrm>
            <a:off x="796200" y="1633675"/>
            <a:ext cx="707400" cy="123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 hasCustomPrompt="1"/>
          </p:nvPr>
        </p:nvSpPr>
        <p:spPr>
          <a:xfrm>
            <a:off x="4750950" y="3290775"/>
            <a:ext cx="707400" cy="123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 hasCustomPrompt="1"/>
          </p:nvPr>
        </p:nvSpPr>
        <p:spPr>
          <a:xfrm>
            <a:off x="796200" y="3290900"/>
            <a:ext cx="707400" cy="123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 hasCustomPrompt="1"/>
          </p:nvPr>
        </p:nvSpPr>
        <p:spPr>
          <a:xfrm>
            <a:off x="4750950" y="1633575"/>
            <a:ext cx="707400" cy="123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1578600" y="1633675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1578600" y="3290939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4"/>
          </p:nvPr>
        </p:nvSpPr>
        <p:spPr>
          <a:xfrm>
            <a:off x="5534500" y="3290901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534500" y="1633675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7527475" y="-437123"/>
            <a:ext cx="2304049" cy="2076084"/>
            <a:chOff x="7527475" y="-437123"/>
            <a:chExt cx="2304049" cy="2076084"/>
          </a:xfrm>
        </p:grpSpPr>
        <p:sp>
          <p:nvSpPr>
            <p:cNvPr id="173" name="Google Shape;173;p13"/>
            <p:cNvSpPr/>
            <p:nvPr/>
          </p:nvSpPr>
          <p:spPr>
            <a:xfrm rot="-5400000" flipH="1">
              <a:off x="7653475" y="-58150"/>
              <a:ext cx="1554600" cy="15486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7527475" y="-190576"/>
              <a:ext cx="2304049" cy="1829537"/>
              <a:chOff x="7267300" y="-366311"/>
              <a:chExt cx="2304049" cy="1829537"/>
            </a:xfrm>
          </p:grpSpPr>
          <p:sp>
            <p:nvSpPr>
              <p:cNvPr id="175" name="Google Shape;175;p13"/>
              <p:cNvSpPr/>
              <p:nvPr/>
            </p:nvSpPr>
            <p:spPr>
              <a:xfrm rot="2699366" flipH="1">
                <a:off x="8496503" y="4900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" name="Google Shape;178;p13"/>
            <p:cNvSpPr/>
            <p:nvPr/>
          </p:nvSpPr>
          <p:spPr>
            <a:xfrm rot="2700000">
              <a:off x="7775558" y="-183425"/>
              <a:ext cx="770464" cy="127703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5"/>
          <p:cNvGrpSpPr/>
          <p:nvPr/>
        </p:nvGrpSpPr>
        <p:grpSpPr>
          <a:xfrm>
            <a:off x="7267300" y="-374475"/>
            <a:ext cx="2456449" cy="5138686"/>
            <a:chOff x="7267300" y="-374475"/>
            <a:chExt cx="2456449" cy="5138686"/>
          </a:xfrm>
        </p:grpSpPr>
        <p:grpSp>
          <p:nvGrpSpPr>
            <p:cNvPr id="410" name="Google Shape;410;p25"/>
            <p:cNvGrpSpPr/>
            <p:nvPr/>
          </p:nvGrpSpPr>
          <p:grpSpPr>
            <a:xfrm>
              <a:off x="7432804" y="4506461"/>
              <a:ext cx="1309796" cy="257750"/>
              <a:chOff x="-6337521" y="4362225"/>
              <a:chExt cx="1309796" cy="257750"/>
            </a:xfrm>
          </p:grpSpPr>
          <p:sp>
            <p:nvSpPr>
              <p:cNvPr id="411" name="Google Shape;411;p25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25"/>
            <p:cNvGrpSpPr/>
            <p:nvPr/>
          </p:nvGrpSpPr>
          <p:grpSpPr>
            <a:xfrm>
              <a:off x="7267300" y="-374475"/>
              <a:ext cx="2456449" cy="1917411"/>
              <a:chOff x="7267300" y="-366311"/>
              <a:chExt cx="2456449" cy="1917411"/>
            </a:xfrm>
          </p:grpSpPr>
          <p:sp>
            <p:nvSpPr>
              <p:cNvPr id="422" name="Google Shape;422;p25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26"/>
          <p:cNvGrpSpPr/>
          <p:nvPr/>
        </p:nvGrpSpPr>
        <p:grpSpPr>
          <a:xfrm>
            <a:off x="7267300" y="387525"/>
            <a:ext cx="2456449" cy="5138686"/>
            <a:chOff x="7267300" y="387525"/>
            <a:chExt cx="2456449" cy="5138686"/>
          </a:xfrm>
        </p:grpSpPr>
        <p:grpSp>
          <p:nvGrpSpPr>
            <p:cNvPr id="428" name="Google Shape;428;p26"/>
            <p:cNvGrpSpPr/>
            <p:nvPr/>
          </p:nvGrpSpPr>
          <p:grpSpPr>
            <a:xfrm rot="10800000" flipH="1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429" name="Google Shape;429;p26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6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6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6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6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6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6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6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26"/>
            <p:cNvGrpSpPr/>
            <p:nvPr/>
          </p:nvGrpSpPr>
          <p:grpSpPr>
            <a:xfrm rot="10800000" flipH="1">
              <a:off x="7267300" y="3608800"/>
              <a:ext cx="2456449" cy="1917411"/>
              <a:chOff x="7267300" y="-366311"/>
              <a:chExt cx="2456449" cy="1917411"/>
            </a:xfrm>
          </p:grpSpPr>
          <p:sp>
            <p:nvSpPr>
              <p:cNvPr id="440" name="Google Shape;440;p26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6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6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71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6" name="Google Shape;446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einaldo.urquijo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enurya-hub/portfolio" TargetMode="External"/><Relationship Id="rId4" Type="http://schemas.openxmlformats.org/officeDocument/2006/relationships/hyperlink" Target="https://www.linkedin.com/in/reenury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/>
          <p:nvPr/>
        </p:nvSpPr>
        <p:spPr>
          <a:xfrm flipH="1">
            <a:off x="4714200" y="783325"/>
            <a:ext cx="4429800" cy="4367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0"/>
          <p:cNvSpPr/>
          <p:nvPr/>
        </p:nvSpPr>
        <p:spPr>
          <a:xfrm rot="-2700000">
            <a:off x="7675121" y="1303413"/>
            <a:ext cx="996172" cy="11497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617000" cy="2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SOLUCIÓN DE SOFTWARE</a:t>
            </a:r>
            <a:r>
              <a:rPr lang="en" b="0" dirty="0" smtClean="0"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dirty="0" smtClean="0">
                <a:latin typeface="Archivo"/>
                <a:cs typeface="Archivo"/>
                <a:sym typeface="Archivo"/>
              </a:rPr>
              <a:t>Aplicación empresarial</a:t>
            </a: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7" name="Google Shape;457;p30"/>
          <p:cNvSpPr txBox="1">
            <a:spLocks noGrp="1"/>
          </p:cNvSpPr>
          <p:nvPr>
            <p:ph type="subTitle" idx="1"/>
          </p:nvPr>
        </p:nvSpPr>
        <p:spPr>
          <a:xfrm>
            <a:off x="710216" y="3107663"/>
            <a:ext cx="3296498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Reinaldo Enrique Urquijo Yáñez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Desarrollador de software</a:t>
            </a:r>
            <a:endParaRPr dirty="0"/>
          </a:p>
        </p:txBody>
      </p:sp>
      <p:sp>
        <p:nvSpPr>
          <p:cNvPr id="458" name="Google Shape;458;p30"/>
          <p:cNvSpPr/>
          <p:nvPr/>
        </p:nvSpPr>
        <p:spPr>
          <a:xfrm rot="-2699590">
            <a:off x="4984509" y="3275203"/>
            <a:ext cx="1780000" cy="32668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0"/>
          <p:cNvSpPr/>
          <p:nvPr/>
        </p:nvSpPr>
        <p:spPr>
          <a:xfrm rot="-2699590">
            <a:off x="7108289" y="2092651"/>
            <a:ext cx="1780000" cy="32668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0"/>
          <p:cNvSpPr/>
          <p:nvPr/>
        </p:nvSpPr>
        <p:spPr>
          <a:xfrm rot="-2699590">
            <a:off x="6792716" y="1243005"/>
            <a:ext cx="1780000" cy="477721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0"/>
          <p:cNvSpPr/>
          <p:nvPr/>
        </p:nvSpPr>
        <p:spPr>
          <a:xfrm rot="-2699590">
            <a:off x="5127485" y="3849460"/>
            <a:ext cx="1780000" cy="477721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30"/>
          <p:cNvGrpSpPr/>
          <p:nvPr/>
        </p:nvGrpSpPr>
        <p:grpSpPr>
          <a:xfrm>
            <a:off x="2669704" y="4362225"/>
            <a:ext cx="1309796" cy="257750"/>
            <a:chOff x="-6337521" y="4362225"/>
            <a:chExt cx="1309796" cy="257750"/>
          </a:xfrm>
        </p:grpSpPr>
        <p:sp>
          <p:nvSpPr>
            <p:cNvPr id="463" name="Google Shape;463;p30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30"/>
          <p:cNvSpPr/>
          <p:nvPr/>
        </p:nvSpPr>
        <p:spPr>
          <a:xfrm rot="-2700000">
            <a:off x="5941284" y="4227394"/>
            <a:ext cx="996172" cy="11497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4643689" y="2814981"/>
            <a:ext cx="1596600" cy="1596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Marcador de posición de imagen 3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2" r="1813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Reinaldo Enrique Urquijo Yáñez</a:t>
            </a:r>
            <a:endParaRPr dirty="0"/>
          </a:p>
        </p:txBody>
      </p:sp>
      <p:sp>
        <p:nvSpPr>
          <p:cNvPr id="482" name="Google Shape;482;p31"/>
          <p:cNvSpPr txBox="1"/>
          <p:nvPr/>
        </p:nvSpPr>
        <p:spPr>
          <a:xfrm>
            <a:off x="720000" y="1017725"/>
            <a:ext cx="7704000" cy="31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s-ES" sz="16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Soy un desarrollador </a:t>
            </a:r>
            <a:r>
              <a:rPr lang="es-ES" sz="1600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Fullstack</a:t>
            </a:r>
            <a:r>
              <a:rPr lang="es-ES" sz="16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(</a:t>
            </a:r>
            <a:r>
              <a:rPr lang="es-ES" sz="1600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Backend</a:t>
            </a:r>
            <a:r>
              <a:rPr lang="es-ES" sz="16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Base de datos - </a:t>
            </a:r>
            <a:r>
              <a:rPr lang="es-ES" sz="1600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Frontend</a:t>
            </a:r>
            <a:r>
              <a:rPr lang="es-ES" sz="16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</a:t>
            </a:r>
            <a:r>
              <a:rPr lang="es-ES" sz="1600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Páginas </a:t>
            </a:r>
            <a:r>
              <a:rPr lang="es-ES" sz="16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web) con más de diez años de experiencia en Sistemas y cinco años en desarrollo de software empresarial para el sector de banca y seguros.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600" dirty="0" smtClean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Empresas en las que he trabajado en la </a:t>
            </a:r>
            <a:r>
              <a:rPr lang="es-CO" sz="1600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región del eje cafetero: </a:t>
            </a:r>
            <a:r>
              <a:rPr lang="es-CO" sz="1600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Fondo de Empleados de la Salud en Risaralda – FESER; INFORCOL S.A.; INDRA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6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Sectores de labor: Desarrollo de software, administración de sistemas.</a:t>
            </a:r>
            <a:endParaRPr lang="es-CO" sz="1800" dirty="0" smtClean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6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Actualmente me encuentro  laborando de tiempo completo para una empresa  del sector de las tecnologías y también ofrezco servicios como desarrollador de software independiente o </a:t>
            </a:r>
            <a:r>
              <a:rPr lang="es-CO" sz="1600" dirty="0" err="1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freelance</a:t>
            </a:r>
            <a:r>
              <a:rPr lang="es-CO" sz="1600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en mis tiempos libres.</a:t>
            </a:r>
          </a:p>
        </p:txBody>
      </p:sp>
      <p:sp>
        <p:nvSpPr>
          <p:cNvPr id="483" name="Google Shape;483;p31"/>
          <p:cNvSpPr txBox="1"/>
          <p:nvPr/>
        </p:nvSpPr>
        <p:spPr>
          <a:xfrm>
            <a:off x="720000" y="4252664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Celular:</a:t>
            </a:r>
            <a:r>
              <a:rPr lang="en" sz="16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/>
            </a:r>
            <a:br>
              <a:rPr lang="en" sz="16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" sz="1600" b="1" u="sng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3052398156</a:t>
            </a:r>
            <a:endParaRPr sz="1600" b="1" u="sng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84" name="Google Shape;484;p31"/>
          <p:cNvSpPr txBox="1"/>
          <p:nvPr/>
        </p:nvSpPr>
        <p:spPr>
          <a:xfrm>
            <a:off x="3596406" y="4263549"/>
            <a:ext cx="4012707" cy="66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E-mail: </a:t>
            </a:r>
            <a:r>
              <a:rPr lang="en" sz="1200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reinaldo.urquijo@gmail.com</a:t>
            </a:r>
            <a:endParaRPr lang="en" sz="1200" b="1" dirty="0" smtClean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lvl="0"/>
            <a:r>
              <a:rPr lang="en" sz="1200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Linkedin: </a:t>
            </a:r>
            <a:r>
              <a:rPr lang="es-CO" sz="12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4"/>
              </a:rPr>
              <a:t>https://www.linkedin.com/in/reenurya</a:t>
            </a:r>
            <a:r>
              <a:rPr lang="es-CO" sz="1200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4"/>
              </a:rPr>
              <a:t>/</a:t>
            </a:r>
            <a:endParaRPr lang="es-CO" sz="1200" b="1" dirty="0" smtClean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lvl="0"/>
            <a:r>
              <a:rPr lang="es-CO" sz="1200" b="1" dirty="0" err="1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Github</a:t>
            </a:r>
            <a:r>
              <a:rPr lang="es-CO" sz="12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</a:t>
            </a:r>
            <a:r>
              <a:rPr lang="es-CO" sz="12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5"/>
              </a:rPr>
              <a:t>https://</a:t>
            </a:r>
            <a:r>
              <a:rPr lang="es-CO" sz="1200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5"/>
              </a:rPr>
              <a:t>github.com/reenurya-hub/portfolio</a:t>
            </a:r>
            <a:endParaRPr lang="es-CO" sz="1200" b="1" dirty="0" smtClean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lvl="0"/>
            <a:r>
              <a:rPr lang="en" sz="12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/>
            </a:r>
            <a:br>
              <a:rPr lang="en" sz="12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</a:br>
            <a:endParaRPr sz="1200"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25348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"/>
          <p:cNvSpPr txBox="1">
            <a:spLocks noGrp="1"/>
          </p:cNvSpPr>
          <p:nvPr>
            <p:ph type="title"/>
          </p:nvPr>
        </p:nvSpPr>
        <p:spPr>
          <a:xfrm>
            <a:off x="719988" y="2283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¿Qué ofrezco como labor?</a:t>
            </a:r>
            <a:endParaRPr dirty="0"/>
          </a:p>
        </p:txBody>
      </p:sp>
      <p:graphicFrame>
        <p:nvGraphicFramePr>
          <p:cNvPr id="481" name="Google Shape;481;p31"/>
          <p:cNvGraphicFramePr/>
          <p:nvPr>
            <p:extLst>
              <p:ext uri="{D42A27DB-BD31-4B8C-83A1-F6EECF244321}">
                <p14:modId xmlns:p14="http://schemas.microsoft.com/office/powerpoint/2010/main" val="1325925545"/>
              </p:ext>
            </p:extLst>
          </p:nvPr>
        </p:nvGraphicFramePr>
        <p:xfrm>
          <a:off x="796200" y="2661383"/>
          <a:ext cx="7704000" cy="2377440"/>
        </p:xfrm>
        <a:graphic>
          <a:graphicData uri="http://schemas.openxmlformats.org/drawingml/2006/table">
            <a:tbl>
              <a:tblPr>
                <a:noFill/>
                <a:tableStyleId>{79F7BF4B-A8F1-4393-AD80-05840BFA92AC}</a:tableStyleId>
              </a:tblPr>
              <a:tblGrid>
                <a:gridCol w="2262686"/>
                <a:gridCol w="5441314"/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 smtClean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Analizar</a:t>
                      </a:r>
                      <a:endParaRPr sz="1600" b="1" u="none" dirty="0">
                        <a:solidFill>
                          <a:schemeClr val="lt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Análisis</a:t>
                      </a:r>
                      <a:r>
                        <a:rPr lang="en" sz="1200" baseline="0" dirty="0" smtClean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de la situación actual del problema o situación a abordar desde el desarrollo de software (levantamiento de la información, requerimientos, restricciones, etc.) por módulos o funcionalidad</a:t>
                      </a:r>
                      <a:endParaRPr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Planificar</a:t>
                      </a:r>
                      <a:r>
                        <a:rPr lang="en" sz="1200" b="1" u="sng" dirty="0" smtClean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  <a:hlinkClick r:id="" action="ppaction://noaction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urces</a:t>
                      </a:r>
                      <a:endParaRPr sz="1200" b="1" u="sng" dirty="0">
                        <a:solidFill>
                          <a:schemeClr val="lt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Planteamiento</a:t>
                      </a:r>
                      <a:r>
                        <a:rPr lang="en" sz="1200" baseline="0" dirty="0" smtClean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de diagramas UML, diseño de un prototipo o maquetado de la solución.</a:t>
                      </a:r>
                      <a:endParaRPr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1" dirty="0" smtClean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Desarrollar</a:t>
                      </a:r>
                      <a:endParaRPr lang="es-CO" sz="1400" b="1" u="sng" dirty="0">
                        <a:solidFill>
                          <a:schemeClr val="lt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Desarrollo</a:t>
                      </a:r>
                      <a:r>
                        <a:rPr lang="en" sz="1200" baseline="0" dirty="0" smtClean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de la solución o parte de la solución a partir de la aplicación de las tecnologías que sean viables para la labor.</a:t>
                      </a:r>
                      <a:endParaRPr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dirty="0" smtClean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Probar</a:t>
                      </a:r>
                      <a:endParaRPr sz="1400" b="1" u="none" dirty="0">
                        <a:solidFill>
                          <a:schemeClr val="lt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Testeo</a:t>
                      </a:r>
                      <a:r>
                        <a:rPr lang="en" sz="1200" baseline="0" dirty="0" smtClean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de los desarrollos para garantizar que cumpla los criterios de aceptación de las historias de usuario.</a:t>
                      </a:r>
                      <a:endParaRPr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1" u="none" dirty="0" smtClean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Implementar</a:t>
                      </a:r>
                      <a:endParaRPr sz="1400" b="1" u="none" dirty="0">
                        <a:solidFill>
                          <a:schemeClr val="lt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dirty="0" smtClean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Instalación y comprobación de la funcionalidad de las</a:t>
                      </a:r>
                      <a:r>
                        <a:rPr lang="es-CO" sz="1200" baseline="0" dirty="0" smtClean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soluciones de software.</a:t>
                      </a:r>
                      <a:endParaRPr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Soporte</a:t>
                      </a:r>
                      <a:endParaRPr sz="1400" b="1" dirty="0">
                        <a:solidFill>
                          <a:schemeClr val="lt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Soporte</a:t>
                      </a:r>
                      <a:r>
                        <a:rPr lang="en" sz="1200" baseline="0" dirty="0" smtClean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 del software en cuanto a fallos o nuevas funcionalidades a desarrollar.</a:t>
                      </a:r>
                      <a:endParaRPr sz="12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82" name="Google Shape;482;p31"/>
          <p:cNvSpPr txBox="1"/>
          <p:nvPr/>
        </p:nvSpPr>
        <p:spPr>
          <a:xfrm>
            <a:off x="719988" y="80107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Desarrollo de software  a la medida, soporte de software y distribución de software por demanda.</a:t>
            </a:r>
            <a:endParaRPr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" name="Google Shape;480;p31"/>
          <p:cNvSpPr txBox="1">
            <a:spLocks/>
          </p:cNvSpPr>
          <p:nvPr/>
        </p:nvSpPr>
        <p:spPr>
          <a:xfrm>
            <a:off x="719988" y="1277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s-CO" sz="2400" dirty="0" smtClean="0"/>
              <a:t>Objetivos principales a cumplir en Tejidos de Risaralda:</a:t>
            </a:r>
            <a:endParaRPr lang="es-CO" sz="2400" dirty="0"/>
          </a:p>
        </p:txBody>
      </p:sp>
      <p:sp>
        <p:nvSpPr>
          <p:cNvPr id="8" name="Google Shape;482;p31"/>
          <p:cNvSpPr txBox="1"/>
          <p:nvPr/>
        </p:nvSpPr>
        <p:spPr>
          <a:xfrm>
            <a:off x="796200" y="21593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 podrá brindar colaboración en cualquiera de estos objetivos planteados :</a:t>
            </a:r>
            <a:endParaRPr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¿Cómo se realizaría la labor?</a:t>
            </a:r>
            <a:endParaRPr dirty="0"/>
          </a:p>
        </p:txBody>
      </p:sp>
      <p:sp>
        <p:nvSpPr>
          <p:cNvPr id="492" name="Google Shape;492;p32"/>
          <p:cNvSpPr txBox="1">
            <a:spLocks noGrp="1"/>
          </p:cNvSpPr>
          <p:nvPr>
            <p:ph type="subTitle" idx="2"/>
          </p:nvPr>
        </p:nvSpPr>
        <p:spPr>
          <a:xfrm>
            <a:off x="1578600" y="4131215"/>
            <a:ext cx="27756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Anteponiendo la funcionalidad a la estética</a:t>
            </a:r>
            <a:endParaRPr dirty="0"/>
          </a:p>
        </p:txBody>
      </p:sp>
      <p:sp>
        <p:nvSpPr>
          <p:cNvPr id="493" name="Google Shape;493;p32"/>
          <p:cNvSpPr txBox="1">
            <a:spLocks noGrp="1"/>
          </p:cNvSpPr>
          <p:nvPr>
            <p:ph type="subTitle" idx="4"/>
          </p:nvPr>
        </p:nvSpPr>
        <p:spPr>
          <a:xfrm>
            <a:off x="1653600" y="2476812"/>
            <a:ext cx="27006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Dependiendo de disponibilidad de tiempo.</a:t>
            </a:r>
            <a:endParaRPr dirty="0"/>
          </a:p>
        </p:txBody>
      </p:sp>
      <p:sp>
        <p:nvSpPr>
          <p:cNvPr id="494" name="Google Shape;494;p32"/>
          <p:cNvSpPr txBox="1">
            <a:spLocks noGrp="1"/>
          </p:cNvSpPr>
          <p:nvPr>
            <p:ph type="title" idx="5"/>
          </p:nvPr>
        </p:nvSpPr>
        <p:spPr>
          <a:xfrm>
            <a:off x="796200" y="1633675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6"/>
          </p:nvPr>
        </p:nvSpPr>
        <p:spPr>
          <a:xfrm>
            <a:off x="4750950" y="3290775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6" name="Google Shape;496;p32"/>
          <p:cNvSpPr txBox="1">
            <a:spLocks noGrp="1"/>
          </p:cNvSpPr>
          <p:nvPr>
            <p:ph type="title" idx="7"/>
          </p:nvPr>
        </p:nvSpPr>
        <p:spPr>
          <a:xfrm>
            <a:off x="796200" y="3290900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7" name="Google Shape;497;p32"/>
          <p:cNvSpPr txBox="1">
            <a:spLocks noGrp="1"/>
          </p:cNvSpPr>
          <p:nvPr>
            <p:ph type="title" idx="8"/>
          </p:nvPr>
        </p:nvSpPr>
        <p:spPr>
          <a:xfrm>
            <a:off x="4750950" y="1633575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8" name="Google Shape;498;p32"/>
          <p:cNvSpPr txBox="1">
            <a:spLocks noGrp="1"/>
          </p:cNvSpPr>
          <p:nvPr>
            <p:ph type="subTitle" idx="9"/>
          </p:nvPr>
        </p:nvSpPr>
        <p:spPr>
          <a:xfrm>
            <a:off x="1578600" y="1633675"/>
            <a:ext cx="2775686" cy="968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Análisis y desarrollo de software de forma remota y eventualmente en sitio</a:t>
            </a:r>
            <a:endParaRPr sz="1400" dirty="0"/>
          </a:p>
        </p:txBody>
      </p:sp>
      <p:sp>
        <p:nvSpPr>
          <p:cNvPr id="16" name="Google Shape;498;p32"/>
          <p:cNvSpPr txBox="1">
            <a:spLocks noGrp="1"/>
          </p:cNvSpPr>
          <p:nvPr>
            <p:ph type="subTitle" idx="9"/>
          </p:nvPr>
        </p:nvSpPr>
        <p:spPr>
          <a:xfrm>
            <a:off x="1578600" y="3272539"/>
            <a:ext cx="2775686" cy="968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Uso de tecnologías y lenguajes de programación actuales, y viables para su instalación </a:t>
            </a:r>
            <a:endParaRPr sz="1400" dirty="0"/>
          </a:p>
        </p:txBody>
      </p:sp>
      <p:sp>
        <p:nvSpPr>
          <p:cNvPr id="18" name="Google Shape;498;p32"/>
          <p:cNvSpPr txBox="1">
            <a:spLocks noGrp="1"/>
          </p:cNvSpPr>
          <p:nvPr>
            <p:ph type="subTitle" idx="9"/>
          </p:nvPr>
        </p:nvSpPr>
        <p:spPr>
          <a:xfrm>
            <a:off x="5534500" y="1633675"/>
            <a:ext cx="2775686" cy="968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Entrega de la solución de software con su debido licenciamiento y documentación.</a:t>
            </a:r>
            <a:endParaRPr sz="1400" dirty="0"/>
          </a:p>
        </p:txBody>
      </p:sp>
      <p:sp>
        <p:nvSpPr>
          <p:cNvPr id="19" name="Google Shape;493;p32"/>
          <p:cNvSpPr txBox="1">
            <a:spLocks noGrp="1"/>
          </p:cNvSpPr>
          <p:nvPr>
            <p:ph type="subTitle" idx="4"/>
          </p:nvPr>
        </p:nvSpPr>
        <p:spPr>
          <a:xfrm>
            <a:off x="5647000" y="4137222"/>
            <a:ext cx="28143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Bajo la modalidad similar a la de un consultor externo amparado por un contrato legítimo.</a:t>
            </a:r>
            <a:endParaRPr dirty="0"/>
          </a:p>
        </p:txBody>
      </p:sp>
      <p:sp>
        <p:nvSpPr>
          <p:cNvPr id="22" name="Google Shape;498;p32"/>
          <p:cNvSpPr txBox="1">
            <a:spLocks noGrp="1"/>
          </p:cNvSpPr>
          <p:nvPr>
            <p:ph type="subTitle" idx="9"/>
          </p:nvPr>
        </p:nvSpPr>
        <p:spPr>
          <a:xfrm>
            <a:off x="5572000" y="3290775"/>
            <a:ext cx="2775686" cy="968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Contrato de prestación de servicios para legalizar la actividad a realizar. </a:t>
            </a:r>
            <a:endParaRPr sz="1400" dirty="0"/>
          </a:p>
        </p:txBody>
      </p:sp>
      <p:sp>
        <p:nvSpPr>
          <p:cNvPr id="23" name="Google Shape;493;p32"/>
          <p:cNvSpPr txBox="1">
            <a:spLocks noGrp="1"/>
          </p:cNvSpPr>
          <p:nvPr>
            <p:ph type="subTitle" idx="4"/>
          </p:nvPr>
        </p:nvSpPr>
        <p:spPr>
          <a:xfrm>
            <a:off x="5724400" y="2629212"/>
            <a:ext cx="27006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 acuerdo a lo convenido por las partes involucradas.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Preguntas iniciales</a:t>
            </a:r>
            <a:endParaRPr dirty="0"/>
          </a:p>
        </p:txBody>
      </p:sp>
      <p:sp>
        <p:nvSpPr>
          <p:cNvPr id="7" name="Google Shape;482;p31"/>
          <p:cNvSpPr txBox="1"/>
          <p:nvPr/>
        </p:nvSpPr>
        <p:spPr>
          <a:xfrm>
            <a:off x="163286" y="1017725"/>
            <a:ext cx="8260714" cy="338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1.  ¿Qué objetivo general y específicos se esperan obtener con la prestación del servicio?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2. ¿Qué personas y cargos están involucradas en el proyecto?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3. ¿Q</a:t>
            </a:r>
            <a:r>
              <a:rPr lang="es-CO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</a:t>
            </a:r>
            <a:r>
              <a:rPr lang="en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ién va a ser el intermediario entre los usuarios y el o los desarrolladores?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4. ¿Quién va a ser el líder de proyecto a nivel interno en la empresa?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5. ¿Quién va a tomar el rol de desarrollador, diseñador, instalador, tester?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6. ¿Cómo consideran documentar los pasos del proyecto (diagramas, esquemas, etc.)?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7</a:t>
            </a:r>
            <a:r>
              <a:rPr lang="en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 ¿Qué módulos son los que se van a desarrollar-automatizar-sistematizar?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8</a:t>
            </a:r>
            <a:r>
              <a:rPr lang="en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 ¿Cuánto tiempo mínimo y máximo se tiene contemplado para entregar el producto?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9</a:t>
            </a:r>
            <a:r>
              <a:rPr lang="en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 ¿Se ha levantado los datos mínimos que se requieren para el desarrollo del módulo?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10. ¿Qué restricciones tienen en cuanto a infraestructura o tecnología a utilizar?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11. ¿Qué tecnologías o lenguajes han considerado utilizar para el desarrollo del software?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12. ¿Han contemplado la idea de implementar un software que ya exista previamente?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13. ¿Qué importancia le dan al diseño de la interfaz (estética-UI/UX) de usuario?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14. ¿Cómo se medirá el éxito del proyecto?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15. ¿Hasta dónde consideran necesario que les brinde soporte a futuro del producto?</a:t>
            </a:r>
          </a:p>
          <a:p>
            <a:r>
              <a:rPr lang="en" b="1" dirty="0" smtClean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16. </a:t>
            </a:r>
            <a:r>
              <a:rPr lang="en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¿Hasta donde van mis responsabilidades en el proyecto?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9405" y="1733107"/>
            <a:ext cx="3678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Bodoni MT Black" panose="02070A03080606020203" pitchFamily="18" charset="0"/>
              </a:rPr>
              <a:t>¡</a:t>
            </a:r>
            <a:r>
              <a:rPr lang="es-CO" sz="36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GRACIAS POR SU ATENCIÓN!</a:t>
            </a:r>
            <a:endParaRPr lang="es-CO" sz="3600" dirty="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669</Words>
  <Application>Microsoft Office PowerPoint</Application>
  <PresentationFormat>Presentación en pantalla (16:9)</PresentationFormat>
  <Paragraphs>63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Bodoni MT Black</vt:lpstr>
      <vt:lpstr>Proxima Nova</vt:lpstr>
      <vt:lpstr>Proxima Nova Semibold</vt:lpstr>
      <vt:lpstr>Arial</vt:lpstr>
      <vt:lpstr>Manrope</vt:lpstr>
      <vt:lpstr>Archivo Black</vt:lpstr>
      <vt:lpstr>DM Sans</vt:lpstr>
      <vt:lpstr>Archivo</vt:lpstr>
      <vt:lpstr>Business Administration School Center by Slidesgo</vt:lpstr>
      <vt:lpstr>Slidesgo Final Pages</vt:lpstr>
      <vt:lpstr>SOLUCIÓN DE SOFTWARE Aplicación empresarial</vt:lpstr>
      <vt:lpstr>Reinaldo Enrique Urquijo Yáñez</vt:lpstr>
      <vt:lpstr>¿Qué ofrezco como labor?</vt:lpstr>
      <vt:lpstr>¿Cómo se realizaría la labor?</vt:lpstr>
      <vt:lpstr>Preguntas iniciales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SOLUCIONES DE SOFTWARE Tejidos del  Risaralda</dc:title>
  <dc:creator>User</dc:creator>
  <cp:lastModifiedBy>Cuenta Microsoft</cp:lastModifiedBy>
  <cp:revision>20</cp:revision>
  <dcterms:modified xsi:type="dcterms:W3CDTF">2025-03-09T04:37:01Z</dcterms:modified>
</cp:coreProperties>
</file>