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tags/tag7.xml" ContentType="application/vnd.openxmlformats-officedocument.presentationml.tags+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2"/>
    <p:sldId id="316" r:id="rId3"/>
    <p:sldId id="318" r:id="rId4"/>
    <p:sldId id="319" r:id="rId5"/>
    <p:sldId id="320" r:id="rId6"/>
    <p:sldId id="322" r:id="rId7"/>
    <p:sldId id="323" r:id="rId8"/>
    <p:sldId id="324" r:id="rId9"/>
    <p:sldId id="325" r:id="rId10"/>
    <p:sldId id="326" r:id="rId11"/>
    <p:sldId id="327" r:id="rId12"/>
    <p:sldId id="328" r:id="rId13"/>
    <p:sldId id="329" r:id="rId14"/>
    <p:sldId id="330" r:id="rId15"/>
    <p:sldId id="331" r:id="rId16"/>
    <p:sldId id="332" r:id="rId17"/>
    <p:sldId id="333" r:id="rId18"/>
    <p:sldId id="334" r:id="rId19"/>
    <p:sldId id="335" r:id="rId20"/>
    <p:sldId id="336" r:id="rId21"/>
    <p:sldId id="337" r:id="rId22"/>
    <p:sldId id="338" r:id="rId23"/>
    <p:sldId id="339" r:id="rId24"/>
    <p:sldId id="340" r:id="rId25"/>
    <p:sldId id="315" r:id="rId26"/>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976" autoAdjust="0"/>
    <p:restoredTop sz="94620" autoAdjust="0"/>
  </p:normalViewPr>
  <p:slideViewPr>
    <p:cSldViewPr snapToGrid="0">
      <p:cViewPr varScale="1">
        <p:scale>
          <a:sx n="95" d="100"/>
          <a:sy n="95" d="100"/>
        </p:scale>
        <p:origin x="-652" y="-7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2017/11/23</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5CC64D-03BC-4C3B-9520-14206764F76A}" type="slidenum">
              <a:rPr lang="zh-CN" altLang="en-US" smtClean="0"/>
              <a:pPr/>
              <a:t>25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2" cstate="print">
            <a:extLst>
              <a:ext uri="{28A0092B-C50C-407E-A947-70E740481C1C}">
                <a14:useLocalDpi xmlns="" xmlns:a14="http://schemas.microsoft.com/office/drawing/2010/main" val="0"/>
              </a:ext>
            </a:extLst>
          </a:blip>
          <a:srcRect/>
          <a:stretch>
            <a:fillRect/>
          </a:stretch>
        </p:blipFill>
        <p:spPr>
          <a:xfrm>
            <a:off x="6577008" y="0"/>
            <a:ext cx="5614992" cy="3290168"/>
          </a:xfrm>
          <a:prstGeom prst="rect">
            <a:avLst/>
          </a:prstGeom>
        </p:spPr>
      </p:pic>
      <p:pic>
        <p:nvPicPr>
          <p:cNvPr id="8" name="图片 7"/>
          <p:cNvPicPr>
            <a:picLocks noChangeAspect="1"/>
          </p:cNvPicPr>
          <p:nvPr/>
        </p:nvPicPr>
        <p:blipFill rotWithShape="1">
          <a:blip r:embed="rId3" cstate="print">
            <a:extLst>
              <a:ext uri="{28A0092B-C50C-407E-A947-70E740481C1C}">
                <a14:useLocalDpi xmlns="" xmlns:a14="http://schemas.microsoft.com/office/drawing/2010/main" val="0"/>
              </a:ext>
            </a:extLst>
          </a:blip>
          <a:srcRect/>
          <a:stretch>
            <a:fillRect/>
          </a:stretch>
        </p:blipFill>
        <p:spPr>
          <a:xfrm>
            <a:off x="0" y="3681359"/>
            <a:ext cx="3669684" cy="3176642"/>
          </a:xfrm>
          <a:prstGeom prst="rect">
            <a:avLst/>
          </a:prstGeom>
        </p:spPr>
      </p:pic>
      <p:sp>
        <p:nvSpPr>
          <p:cNvPr id="4" name="日期占位符 3"/>
          <p:cNvSpPr>
            <a:spLocks noGrp="1"/>
          </p:cNvSpPr>
          <p:nvPr>
            <p:ph type="dt" sz="half" idx="10"/>
          </p:nvPr>
        </p:nvSpPr>
        <p:spPr/>
        <p:txBody>
          <a:bodyPr/>
          <a:lstStyle/>
          <a:p>
            <a:fld id="{760FBDFE-C587-4B4C-A407-44438C67B59E}" type="datetimeFigureOut">
              <a:rPr lang="zh-CN" altLang="en-US" smtClean="0"/>
              <a:pPr/>
              <a:t>2017/11/23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pPr/>
              <a:t>‹#›</a:t>
            </a:fld>
            <a:endParaRPr lang="zh-CN" altLang="en-US"/>
          </a:p>
        </p:txBody>
      </p:sp>
      <p:cxnSp>
        <p:nvCxnSpPr>
          <p:cNvPr id="9" name="直接连接符 8"/>
          <p:cNvCxnSpPr/>
          <p:nvPr/>
        </p:nvCxnSpPr>
        <p:spPr>
          <a:xfrm>
            <a:off x="5968738" y="3778836"/>
            <a:ext cx="254524" cy="0"/>
          </a:xfrm>
          <a:prstGeom prst="line">
            <a:avLst/>
          </a:prstGeom>
          <a:ln w="22225" cap="rnd">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p:nvPr>
        </p:nvSpPr>
        <p:spPr>
          <a:xfrm>
            <a:off x="1524000" y="1384299"/>
            <a:ext cx="9144000" cy="1935163"/>
          </a:xfrm>
        </p:spPr>
        <p:txBody>
          <a:bodyPr anchor="b">
            <a:normAutofit/>
          </a:bodyPr>
          <a:lstStyle>
            <a:lvl1pPr algn="ctr">
              <a:defRPr sz="4400">
                <a:solidFill>
                  <a:schemeClr val="tx1"/>
                </a:solidFill>
              </a:defRPr>
            </a:lvl1pPr>
          </a:lstStyle>
          <a:p>
            <a:r>
              <a:rPr lang="zh-CN" altLang="en-US"/>
              <a:t>单击此处编辑母版标题样式</a:t>
            </a:r>
          </a:p>
        </p:txBody>
      </p:sp>
      <p:sp>
        <p:nvSpPr>
          <p:cNvPr id="3" name="副标题 2"/>
          <p:cNvSpPr>
            <a:spLocks noGrp="1"/>
          </p:cNvSpPr>
          <p:nvPr>
            <p:ph type="subTitle" idx="1"/>
          </p:nvPr>
        </p:nvSpPr>
        <p:spPr>
          <a:xfrm>
            <a:off x="1524000" y="3357562"/>
            <a:ext cx="9144000" cy="421274"/>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pPr/>
              <a:t>2017/11/23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pPr/>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pPr/>
              <a:t>2017/11/23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grpSp>
        <p:nvGrpSpPr>
          <p:cNvPr id="7" name="组合 6"/>
          <p:cNvGrpSpPr/>
          <p:nvPr/>
        </p:nvGrpSpPr>
        <p:grpSpPr>
          <a:xfrm>
            <a:off x="3454448" y="941838"/>
            <a:ext cx="5283104" cy="4974324"/>
            <a:chOff x="2996684" y="510829"/>
            <a:chExt cx="6198632" cy="5836342"/>
          </a:xfrm>
          <a:solidFill>
            <a:schemeClr val="accent2">
              <a:lumMod val="90000"/>
            </a:schemeClr>
          </a:solidFill>
        </p:grpSpPr>
        <p:grpSp>
          <p:nvGrpSpPr>
            <p:cNvPr id="8" name="Group 262"/>
            <p:cNvGrpSpPr>
              <a:grpSpLocks noChangeAspect="1"/>
            </p:cNvGrpSpPr>
            <p:nvPr/>
          </p:nvGrpSpPr>
          <p:grpSpPr bwMode="auto">
            <a:xfrm>
              <a:off x="2996684" y="510829"/>
              <a:ext cx="6198632" cy="5836342"/>
              <a:chOff x="1872" y="352"/>
              <a:chExt cx="3901" cy="3673"/>
            </a:xfrm>
            <a:grpFill/>
          </p:grpSpPr>
          <p:sp>
            <p:nvSpPr>
              <p:cNvPr id="10" name="Freeform 263"/>
              <p:cNvSpPr/>
              <p:nvPr/>
            </p:nvSpPr>
            <p:spPr bwMode="auto">
              <a:xfrm>
                <a:off x="1872" y="737"/>
                <a:ext cx="3901" cy="3288"/>
              </a:xfrm>
              <a:custGeom>
                <a:avLst/>
                <a:gdLst>
                  <a:gd name="T0" fmla="*/ 3772 w 4364"/>
                  <a:gd name="T1" fmla="*/ 0 h 3678"/>
                  <a:gd name="T2" fmla="*/ 3760 w 4364"/>
                  <a:gd name="T3" fmla="*/ 15 h 3678"/>
                  <a:gd name="T4" fmla="*/ 4346 w 4364"/>
                  <a:gd name="T5" fmla="*/ 1496 h 3678"/>
                  <a:gd name="T6" fmla="*/ 3712 w 4364"/>
                  <a:gd name="T7" fmla="*/ 3026 h 3678"/>
                  <a:gd name="T8" fmla="*/ 2182 w 4364"/>
                  <a:gd name="T9" fmla="*/ 3659 h 3678"/>
                  <a:gd name="T10" fmla="*/ 652 w 4364"/>
                  <a:gd name="T11" fmla="*/ 3026 h 3678"/>
                  <a:gd name="T12" fmla="*/ 18 w 4364"/>
                  <a:gd name="T13" fmla="*/ 1496 h 3678"/>
                  <a:gd name="T14" fmla="*/ 602 w 4364"/>
                  <a:gd name="T15" fmla="*/ 17 h 3678"/>
                  <a:gd name="T16" fmla="*/ 587 w 4364"/>
                  <a:gd name="T17" fmla="*/ 6 h 3678"/>
                  <a:gd name="T18" fmla="*/ 0 w 4364"/>
                  <a:gd name="T19" fmla="*/ 1496 h 3678"/>
                  <a:gd name="T20" fmla="*/ 639 w 4364"/>
                  <a:gd name="T21" fmla="*/ 3039 h 3678"/>
                  <a:gd name="T22" fmla="*/ 2182 w 4364"/>
                  <a:gd name="T23" fmla="*/ 3678 h 3678"/>
                  <a:gd name="T24" fmla="*/ 3725 w 4364"/>
                  <a:gd name="T25" fmla="*/ 3039 h 3678"/>
                  <a:gd name="T26" fmla="*/ 4364 w 4364"/>
                  <a:gd name="T27" fmla="*/ 1496 h 3678"/>
                  <a:gd name="T28" fmla="*/ 3772 w 4364"/>
                  <a:gd name="T29" fmla="*/ 0 h 3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64" h="3678">
                    <a:moveTo>
                      <a:pt x="3772" y="0"/>
                    </a:moveTo>
                    <a:cubicBezTo>
                      <a:pt x="3768" y="6"/>
                      <a:pt x="3764" y="11"/>
                      <a:pt x="3760" y="15"/>
                    </a:cubicBezTo>
                    <a:cubicBezTo>
                      <a:pt x="4138" y="417"/>
                      <a:pt x="4346" y="940"/>
                      <a:pt x="4346" y="1496"/>
                    </a:cubicBezTo>
                    <a:cubicBezTo>
                      <a:pt x="4346" y="2074"/>
                      <a:pt x="4121" y="2617"/>
                      <a:pt x="3712" y="3026"/>
                    </a:cubicBezTo>
                    <a:cubicBezTo>
                      <a:pt x="3303" y="3435"/>
                      <a:pt x="2760" y="3659"/>
                      <a:pt x="2182" y="3659"/>
                    </a:cubicBezTo>
                    <a:cubicBezTo>
                      <a:pt x="1604" y="3659"/>
                      <a:pt x="1061" y="3435"/>
                      <a:pt x="652" y="3026"/>
                    </a:cubicBezTo>
                    <a:cubicBezTo>
                      <a:pt x="244" y="2617"/>
                      <a:pt x="18" y="2074"/>
                      <a:pt x="18" y="1496"/>
                    </a:cubicBezTo>
                    <a:cubicBezTo>
                      <a:pt x="18" y="941"/>
                      <a:pt x="225" y="419"/>
                      <a:pt x="602" y="17"/>
                    </a:cubicBezTo>
                    <a:cubicBezTo>
                      <a:pt x="596" y="14"/>
                      <a:pt x="591" y="11"/>
                      <a:pt x="587" y="6"/>
                    </a:cubicBezTo>
                    <a:cubicBezTo>
                      <a:pt x="208" y="412"/>
                      <a:pt x="0" y="938"/>
                      <a:pt x="0" y="1496"/>
                    </a:cubicBezTo>
                    <a:cubicBezTo>
                      <a:pt x="0" y="2079"/>
                      <a:pt x="227" y="2627"/>
                      <a:pt x="639" y="3039"/>
                    </a:cubicBezTo>
                    <a:cubicBezTo>
                      <a:pt x="1051" y="3451"/>
                      <a:pt x="1599" y="3678"/>
                      <a:pt x="2182" y="3678"/>
                    </a:cubicBezTo>
                    <a:cubicBezTo>
                      <a:pt x="2765" y="3678"/>
                      <a:pt x="3313" y="3451"/>
                      <a:pt x="3725" y="3039"/>
                    </a:cubicBezTo>
                    <a:cubicBezTo>
                      <a:pt x="4137" y="2627"/>
                      <a:pt x="4364" y="2079"/>
                      <a:pt x="4364" y="1496"/>
                    </a:cubicBezTo>
                    <a:cubicBezTo>
                      <a:pt x="4364" y="935"/>
                      <a:pt x="4155" y="406"/>
                      <a:pt x="377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264"/>
              <p:cNvSpPr/>
              <p:nvPr/>
            </p:nvSpPr>
            <p:spPr bwMode="auto">
              <a:xfrm>
                <a:off x="2153" y="406"/>
                <a:ext cx="3340" cy="3339"/>
              </a:xfrm>
              <a:custGeom>
                <a:avLst/>
                <a:gdLst>
                  <a:gd name="T0" fmla="*/ 1957 w 3737"/>
                  <a:gd name="T1" fmla="*/ 0 h 3736"/>
                  <a:gd name="T2" fmla="*/ 1959 w 3737"/>
                  <a:gd name="T3" fmla="*/ 16 h 3736"/>
                  <a:gd name="T4" fmla="*/ 1959 w 3737"/>
                  <a:gd name="T5" fmla="*/ 18 h 3736"/>
                  <a:gd name="T6" fmla="*/ 3177 w 3737"/>
                  <a:gd name="T7" fmla="*/ 558 h 3736"/>
                  <a:gd name="T8" fmla="*/ 3718 w 3737"/>
                  <a:gd name="T9" fmla="*/ 1867 h 3736"/>
                  <a:gd name="T10" fmla="*/ 3177 w 3737"/>
                  <a:gd name="T11" fmla="*/ 3175 h 3736"/>
                  <a:gd name="T12" fmla="*/ 1868 w 3737"/>
                  <a:gd name="T13" fmla="*/ 3717 h 3736"/>
                  <a:gd name="T14" fmla="*/ 560 w 3737"/>
                  <a:gd name="T15" fmla="*/ 3175 h 3736"/>
                  <a:gd name="T16" fmla="*/ 19 w 3737"/>
                  <a:gd name="T17" fmla="*/ 1942 h 3736"/>
                  <a:gd name="T18" fmla="*/ 16 w 3737"/>
                  <a:gd name="T19" fmla="*/ 1942 h 3736"/>
                  <a:gd name="T20" fmla="*/ 0 w 3737"/>
                  <a:gd name="T21" fmla="*/ 1940 h 3736"/>
                  <a:gd name="T22" fmla="*/ 546 w 3737"/>
                  <a:gd name="T23" fmla="*/ 3188 h 3736"/>
                  <a:gd name="T24" fmla="*/ 1868 w 3737"/>
                  <a:gd name="T25" fmla="*/ 3736 h 3736"/>
                  <a:gd name="T26" fmla="*/ 3190 w 3737"/>
                  <a:gd name="T27" fmla="*/ 3188 h 3736"/>
                  <a:gd name="T28" fmla="*/ 3737 w 3737"/>
                  <a:gd name="T29" fmla="*/ 1867 h 3736"/>
                  <a:gd name="T30" fmla="*/ 3190 w 3737"/>
                  <a:gd name="T31" fmla="*/ 545 h 3736"/>
                  <a:gd name="T32" fmla="*/ 1957 w 3737"/>
                  <a:gd name="T33" fmla="*/ 0 h 3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37" h="3736">
                    <a:moveTo>
                      <a:pt x="1957" y="0"/>
                    </a:moveTo>
                    <a:cubicBezTo>
                      <a:pt x="1959" y="5"/>
                      <a:pt x="1959" y="10"/>
                      <a:pt x="1959" y="16"/>
                    </a:cubicBezTo>
                    <a:cubicBezTo>
                      <a:pt x="1959" y="17"/>
                      <a:pt x="1959" y="18"/>
                      <a:pt x="1959" y="18"/>
                    </a:cubicBezTo>
                    <a:cubicBezTo>
                      <a:pt x="2419" y="41"/>
                      <a:pt x="2849" y="230"/>
                      <a:pt x="3177" y="558"/>
                    </a:cubicBezTo>
                    <a:cubicBezTo>
                      <a:pt x="3526" y="908"/>
                      <a:pt x="3718" y="1372"/>
                      <a:pt x="3718" y="1867"/>
                    </a:cubicBezTo>
                    <a:cubicBezTo>
                      <a:pt x="3718" y="2361"/>
                      <a:pt x="3526" y="2826"/>
                      <a:pt x="3177" y="3175"/>
                    </a:cubicBezTo>
                    <a:cubicBezTo>
                      <a:pt x="2827" y="3525"/>
                      <a:pt x="2363" y="3717"/>
                      <a:pt x="1868" y="3717"/>
                    </a:cubicBezTo>
                    <a:cubicBezTo>
                      <a:pt x="1374" y="3717"/>
                      <a:pt x="909" y="3525"/>
                      <a:pt x="560" y="3175"/>
                    </a:cubicBezTo>
                    <a:cubicBezTo>
                      <a:pt x="228" y="2844"/>
                      <a:pt x="38" y="2408"/>
                      <a:pt x="19" y="1942"/>
                    </a:cubicBezTo>
                    <a:cubicBezTo>
                      <a:pt x="18" y="1942"/>
                      <a:pt x="17" y="1942"/>
                      <a:pt x="16" y="1942"/>
                    </a:cubicBezTo>
                    <a:cubicBezTo>
                      <a:pt x="11" y="1942"/>
                      <a:pt x="5" y="1941"/>
                      <a:pt x="0" y="1940"/>
                    </a:cubicBezTo>
                    <a:cubicBezTo>
                      <a:pt x="18" y="2412"/>
                      <a:pt x="211" y="2853"/>
                      <a:pt x="546" y="3188"/>
                    </a:cubicBezTo>
                    <a:cubicBezTo>
                      <a:pt x="899" y="3541"/>
                      <a:pt x="1369" y="3736"/>
                      <a:pt x="1868" y="3736"/>
                    </a:cubicBezTo>
                    <a:cubicBezTo>
                      <a:pt x="2368" y="3736"/>
                      <a:pt x="2837" y="3541"/>
                      <a:pt x="3190" y="3188"/>
                    </a:cubicBezTo>
                    <a:cubicBezTo>
                      <a:pt x="3543" y="2835"/>
                      <a:pt x="3737" y="2366"/>
                      <a:pt x="3737" y="1867"/>
                    </a:cubicBezTo>
                    <a:cubicBezTo>
                      <a:pt x="3737" y="1367"/>
                      <a:pt x="3543" y="898"/>
                      <a:pt x="3190" y="545"/>
                    </a:cubicBezTo>
                    <a:cubicBezTo>
                      <a:pt x="2858" y="213"/>
                      <a:pt x="2424" y="21"/>
                      <a:pt x="1957"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265"/>
              <p:cNvSpPr/>
              <p:nvPr/>
            </p:nvSpPr>
            <p:spPr bwMode="auto">
              <a:xfrm>
                <a:off x="2446" y="698"/>
                <a:ext cx="2753" cy="2296"/>
              </a:xfrm>
              <a:custGeom>
                <a:avLst/>
                <a:gdLst>
                  <a:gd name="T0" fmla="*/ 1540 w 3080"/>
                  <a:gd name="T1" fmla="*/ 0 h 2568"/>
                  <a:gd name="T2" fmla="*/ 451 w 3080"/>
                  <a:gd name="T3" fmla="*/ 451 h 2568"/>
                  <a:gd name="T4" fmla="*/ 0 w 3080"/>
                  <a:gd name="T5" fmla="*/ 1540 h 2568"/>
                  <a:gd name="T6" fmla="*/ 393 w 3080"/>
                  <a:gd name="T7" fmla="*/ 2568 h 2568"/>
                  <a:gd name="T8" fmla="*/ 407 w 3080"/>
                  <a:gd name="T9" fmla="*/ 2555 h 2568"/>
                  <a:gd name="T10" fmla="*/ 18 w 3080"/>
                  <a:gd name="T11" fmla="*/ 1540 h 2568"/>
                  <a:gd name="T12" fmla="*/ 464 w 3080"/>
                  <a:gd name="T13" fmla="*/ 464 h 2568"/>
                  <a:gd name="T14" fmla="*/ 1540 w 3080"/>
                  <a:gd name="T15" fmla="*/ 18 h 2568"/>
                  <a:gd name="T16" fmla="*/ 2616 w 3080"/>
                  <a:gd name="T17" fmla="*/ 464 h 2568"/>
                  <a:gd name="T18" fmla="*/ 3062 w 3080"/>
                  <a:gd name="T19" fmla="*/ 1540 h 2568"/>
                  <a:gd name="T20" fmla="*/ 2680 w 3080"/>
                  <a:gd name="T21" fmla="*/ 2547 h 2568"/>
                  <a:gd name="T22" fmla="*/ 2694 w 3080"/>
                  <a:gd name="T23" fmla="*/ 2560 h 2568"/>
                  <a:gd name="T24" fmla="*/ 3080 w 3080"/>
                  <a:gd name="T25" fmla="*/ 1540 h 2568"/>
                  <a:gd name="T26" fmla="*/ 2629 w 3080"/>
                  <a:gd name="T27" fmla="*/ 451 h 2568"/>
                  <a:gd name="T28" fmla="*/ 1540 w 3080"/>
                  <a:gd name="T29" fmla="*/ 0 h 2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80" h="2568">
                    <a:moveTo>
                      <a:pt x="1540" y="0"/>
                    </a:moveTo>
                    <a:cubicBezTo>
                      <a:pt x="1128" y="0"/>
                      <a:pt x="742" y="160"/>
                      <a:pt x="451" y="451"/>
                    </a:cubicBezTo>
                    <a:cubicBezTo>
                      <a:pt x="160" y="742"/>
                      <a:pt x="0" y="1128"/>
                      <a:pt x="0" y="1540"/>
                    </a:cubicBezTo>
                    <a:cubicBezTo>
                      <a:pt x="0" y="1923"/>
                      <a:pt x="139" y="2285"/>
                      <a:pt x="393" y="2568"/>
                    </a:cubicBezTo>
                    <a:cubicBezTo>
                      <a:pt x="397" y="2563"/>
                      <a:pt x="402" y="2559"/>
                      <a:pt x="407" y="2555"/>
                    </a:cubicBezTo>
                    <a:cubicBezTo>
                      <a:pt x="156" y="2275"/>
                      <a:pt x="18" y="1918"/>
                      <a:pt x="18" y="1540"/>
                    </a:cubicBezTo>
                    <a:cubicBezTo>
                      <a:pt x="18" y="1133"/>
                      <a:pt x="177" y="751"/>
                      <a:pt x="464" y="464"/>
                    </a:cubicBezTo>
                    <a:cubicBezTo>
                      <a:pt x="751" y="176"/>
                      <a:pt x="1133" y="18"/>
                      <a:pt x="1540" y="18"/>
                    </a:cubicBezTo>
                    <a:cubicBezTo>
                      <a:pt x="1947" y="18"/>
                      <a:pt x="2329" y="176"/>
                      <a:pt x="2616" y="464"/>
                    </a:cubicBezTo>
                    <a:cubicBezTo>
                      <a:pt x="2903" y="751"/>
                      <a:pt x="3062" y="1133"/>
                      <a:pt x="3062" y="1540"/>
                    </a:cubicBezTo>
                    <a:cubicBezTo>
                      <a:pt x="3062" y="1915"/>
                      <a:pt x="2927" y="2269"/>
                      <a:pt x="2680" y="2547"/>
                    </a:cubicBezTo>
                    <a:cubicBezTo>
                      <a:pt x="2685" y="2551"/>
                      <a:pt x="2690" y="2555"/>
                      <a:pt x="2694" y="2560"/>
                    </a:cubicBezTo>
                    <a:cubicBezTo>
                      <a:pt x="2944" y="2278"/>
                      <a:pt x="3080" y="1919"/>
                      <a:pt x="3080" y="1540"/>
                    </a:cubicBezTo>
                    <a:cubicBezTo>
                      <a:pt x="3080" y="1128"/>
                      <a:pt x="2920" y="742"/>
                      <a:pt x="2629" y="451"/>
                    </a:cubicBezTo>
                    <a:cubicBezTo>
                      <a:pt x="2338" y="160"/>
                      <a:pt x="1951" y="0"/>
                      <a:pt x="154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266"/>
              <p:cNvSpPr/>
              <p:nvPr/>
            </p:nvSpPr>
            <p:spPr bwMode="auto">
              <a:xfrm>
                <a:off x="2696" y="1321"/>
                <a:ext cx="2254" cy="1880"/>
              </a:xfrm>
              <a:custGeom>
                <a:avLst/>
                <a:gdLst>
                  <a:gd name="T0" fmla="*/ 2198 w 2521"/>
                  <a:gd name="T1" fmla="*/ 0 h 2103"/>
                  <a:gd name="T2" fmla="*/ 2185 w 2521"/>
                  <a:gd name="T3" fmla="*/ 15 h 2103"/>
                  <a:gd name="T4" fmla="*/ 2502 w 2521"/>
                  <a:gd name="T5" fmla="*/ 843 h 2103"/>
                  <a:gd name="T6" fmla="*/ 2138 w 2521"/>
                  <a:gd name="T7" fmla="*/ 1721 h 2103"/>
                  <a:gd name="T8" fmla="*/ 1260 w 2521"/>
                  <a:gd name="T9" fmla="*/ 2084 h 2103"/>
                  <a:gd name="T10" fmla="*/ 382 w 2521"/>
                  <a:gd name="T11" fmla="*/ 1721 h 2103"/>
                  <a:gd name="T12" fmla="*/ 18 w 2521"/>
                  <a:gd name="T13" fmla="*/ 843 h 2103"/>
                  <a:gd name="T14" fmla="*/ 323 w 2521"/>
                  <a:gd name="T15" fmla="*/ 28 h 2103"/>
                  <a:gd name="T16" fmla="*/ 309 w 2521"/>
                  <a:gd name="T17" fmla="*/ 15 h 2103"/>
                  <a:gd name="T18" fmla="*/ 0 w 2521"/>
                  <a:gd name="T19" fmla="*/ 843 h 2103"/>
                  <a:gd name="T20" fmla="*/ 368 w 2521"/>
                  <a:gd name="T21" fmla="*/ 1734 h 2103"/>
                  <a:gd name="T22" fmla="*/ 1260 w 2521"/>
                  <a:gd name="T23" fmla="*/ 2103 h 2103"/>
                  <a:gd name="T24" fmla="*/ 2152 w 2521"/>
                  <a:gd name="T25" fmla="*/ 1734 h 2103"/>
                  <a:gd name="T26" fmla="*/ 2521 w 2521"/>
                  <a:gd name="T27" fmla="*/ 843 h 2103"/>
                  <a:gd name="T28" fmla="*/ 2198 w 2521"/>
                  <a:gd name="T29" fmla="*/ 0 h 2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21" h="2103">
                    <a:moveTo>
                      <a:pt x="2198" y="0"/>
                    </a:moveTo>
                    <a:cubicBezTo>
                      <a:pt x="2194" y="5"/>
                      <a:pt x="2190" y="10"/>
                      <a:pt x="2185" y="15"/>
                    </a:cubicBezTo>
                    <a:cubicBezTo>
                      <a:pt x="2390" y="243"/>
                      <a:pt x="2502" y="534"/>
                      <a:pt x="2502" y="843"/>
                    </a:cubicBezTo>
                    <a:cubicBezTo>
                      <a:pt x="2502" y="1174"/>
                      <a:pt x="2373" y="1486"/>
                      <a:pt x="2138" y="1721"/>
                    </a:cubicBezTo>
                    <a:cubicBezTo>
                      <a:pt x="1904" y="1955"/>
                      <a:pt x="1592" y="2084"/>
                      <a:pt x="1260" y="2084"/>
                    </a:cubicBezTo>
                    <a:cubicBezTo>
                      <a:pt x="929" y="2084"/>
                      <a:pt x="616" y="1955"/>
                      <a:pt x="382" y="1721"/>
                    </a:cubicBezTo>
                    <a:cubicBezTo>
                      <a:pt x="147" y="1486"/>
                      <a:pt x="18" y="1174"/>
                      <a:pt x="18" y="843"/>
                    </a:cubicBezTo>
                    <a:cubicBezTo>
                      <a:pt x="18" y="539"/>
                      <a:pt x="126" y="254"/>
                      <a:pt x="323" y="28"/>
                    </a:cubicBezTo>
                    <a:cubicBezTo>
                      <a:pt x="318" y="24"/>
                      <a:pt x="313" y="20"/>
                      <a:pt x="309" y="15"/>
                    </a:cubicBezTo>
                    <a:cubicBezTo>
                      <a:pt x="109" y="244"/>
                      <a:pt x="0" y="535"/>
                      <a:pt x="0" y="843"/>
                    </a:cubicBezTo>
                    <a:cubicBezTo>
                      <a:pt x="0" y="1179"/>
                      <a:pt x="131" y="1496"/>
                      <a:pt x="368" y="1734"/>
                    </a:cubicBezTo>
                    <a:cubicBezTo>
                      <a:pt x="607" y="1973"/>
                      <a:pt x="924" y="2103"/>
                      <a:pt x="1260" y="2103"/>
                    </a:cubicBezTo>
                    <a:cubicBezTo>
                      <a:pt x="1597" y="2103"/>
                      <a:pt x="1913" y="1973"/>
                      <a:pt x="2152" y="1734"/>
                    </a:cubicBezTo>
                    <a:cubicBezTo>
                      <a:pt x="2390" y="1496"/>
                      <a:pt x="2521" y="1179"/>
                      <a:pt x="2521" y="843"/>
                    </a:cubicBezTo>
                    <a:cubicBezTo>
                      <a:pt x="2521" y="528"/>
                      <a:pt x="2407" y="231"/>
                      <a:pt x="2198"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267"/>
              <p:cNvSpPr/>
              <p:nvPr/>
            </p:nvSpPr>
            <p:spPr bwMode="auto">
              <a:xfrm>
                <a:off x="2979" y="1231"/>
                <a:ext cx="1390" cy="1687"/>
              </a:xfrm>
              <a:custGeom>
                <a:avLst/>
                <a:gdLst>
                  <a:gd name="T0" fmla="*/ 943 w 1554"/>
                  <a:gd name="T1" fmla="*/ 0 h 1887"/>
                  <a:gd name="T2" fmla="*/ 276 w 1554"/>
                  <a:gd name="T3" fmla="*/ 277 h 1887"/>
                  <a:gd name="T4" fmla="*/ 0 w 1554"/>
                  <a:gd name="T5" fmla="*/ 944 h 1887"/>
                  <a:gd name="T6" fmla="*/ 276 w 1554"/>
                  <a:gd name="T7" fmla="*/ 1610 h 1887"/>
                  <a:gd name="T8" fmla="*/ 943 w 1554"/>
                  <a:gd name="T9" fmla="*/ 1887 h 1887"/>
                  <a:gd name="T10" fmla="*/ 1545 w 1554"/>
                  <a:gd name="T11" fmla="*/ 1670 h 1887"/>
                  <a:gd name="T12" fmla="*/ 1533 w 1554"/>
                  <a:gd name="T13" fmla="*/ 1656 h 1887"/>
                  <a:gd name="T14" fmla="*/ 943 w 1554"/>
                  <a:gd name="T15" fmla="*/ 1868 h 1887"/>
                  <a:gd name="T16" fmla="*/ 289 w 1554"/>
                  <a:gd name="T17" fmla="*/ 1597 h 1887"/>
                  <a:gd name="T18" fmla="*/ 19 w 1554"/>
                  <a:gd name="T19" fmla="*/ 944 h 1887"/>
                  <a:gd name="T20" fmla="*/ 289 w 1554"/>
                  <a:gd name="T21" fmla="*/ 290 h 1887"/>
                  <a:gd name="T22" fmla="*/ 943 w 1554"/>
                  <a:gd name="T23" fmla="*/ 19 h 1887"/>
                  <a:gd name="T24" fmla="*/ 1542 w 1554"/>
                  <a:gd name="T25" fmla="*/ 239 h 1887"/>
                  <a:gd name="T26" fmla="*/ 1554 w 1554"/>
                  <a:gd name="T27" fmla="*/ 224 h 1887"/>
                  <a:gd name="T28" fmla="*/ 943 w 1554"/>
                  <a:gd name="T29" fmla="*/ 0 h 1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54" h="1887">
                    <a:moveTo>
                      <a:pt x="943" y="0"/>
                    </a:moveTo>
                    <a:cubicBezTo>
                      <a:pt x="691" y="0"/>
                      <a:pt x="455" y="98"/>
                      <a:pt x="276" y="277"/>
                    </a:cubicBezTo>
                    <a:cubicBezTo>
                      <a:pt x="98" y="455"/>
                      <a:pt x="0" y="692"/>
                      <a:pt x="0" y="944"/>
                    </a:cubicBezTo>
                    <a:cubicBezTo>
                      <a:pt x="0" y="1196"/>
                      <a:pt x="98" y="1432"/>
                      <a:pt x="276" y="1610"/>
                    </a:cubicBezTo>
                    <a:cubicBezTo>
                      <a:pt x="455" y="1789"/>
                      <a:pt x="691" y="1887"/>
                      <a:pt x="943" y="1887"/>
                    </a:cubicBezTo>
                    <a:cubicBezTo>
                      <a:pt x="1166" y="1887"/>
                      <a:pt x="1376" y="1810"/>
                      <a:pt x="1545" y="1670"/>
                    </a:cubicBezTo>
                    <a:cubicBezTo>
                      <a:pt x="1541" y="1665"/>
                      <a:pt x="1537" y="1661"/>
                      <a:pt x="1533" y="1656"/>
                    </a:cubicBezTo>
                    <a:cubicBezTo>
                      <a:pt x="1368" y="1794"/>
                      <a:pt x="1161" y="1868"/>
                      <a:pt x="943" y="1868"/>
                    </a:cubicBezTo>
                    <a:cubicBezTo>
                      <a:pt x="696" y="1868"/>
                      <a:pt x="464" y="1772"/>
                      <a:pt x="289" y="1597"/>
                    </a:cubicBezTo>
                    <a:cubicBezTo>
                      <a:pt x="115" y="1423"/>
                      <a:pt x="19" y="1191"/>
                      <a:pt x="19" y="944"/>
                    </a:cubicBezTo>
                    <a:cubicBezTo>
                      <a:pt x="19" y="697"/>
                      <a:pt x="115" y="465"/>
                      <a:pt x="289" y="290"/>
                    </a:cubicBezTo>
                    <a:cubicBezTo>
                      <a:pt x="464" y="115"/>
                      <a:pt x="696" y="19"/>
                      <a:pt x="943" y="19"/>
                    </a:cubicBezTo>
                    <a:cubicBezTo>
                      <a:pt x="1165" y="19"/>
                      <a:pt x="1375" y="97"/>
                      <a:pt x="1542" y="239"/>
                    </a:cubicBezTo>
                    <a:cubicBezTo>
                      <a:pt x="1545" y="234"/>
                      <a:pt x="1549" y="229"/>
                      <a:pt x="1554" y="224"/>
                    </a:cubicBezTo>
                    <a:cubicBezTo>
                      <a:pt x="1383" y="79"/>
                      <a:pt x="1169" y="0"/>
                      <a:pt x="943"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268"/>
              <p:cNvSpPr/>
              <p:nvPr/>
            </p:nvSpPr>
            <p:spPr bwMode="auto">
              <a:xfrm>
                <a:off x="2376" y="627"/>
                <a:ext cx="134" cy="134"/>
              </a:xfrm>
              <a:custGeom>
                <a:avLst/>
                <a:gdLst>
                  <a:gd name="T0" fmla="*/ 75 w 150"/>
                  <a:gd name="T1" fmla="*/ 0 h 150"/>
                  <a:gd name="T2" fmla="*/ 0 w 150"/>
                  <a:gd name="T3" fmla="*/ 76 h 150"/>
                  <a:gd name="T4" fmla="*/ 23 w 150"/>
                  <a:gd name="T5" fmla="*/ 129 h 150"/>
                  <a:gd name="T6" fmla="*/ 38 w 150"/>
                  <a:gd name="T7" fmla="*/ 140 h 150"/>
                  <a:gd name="T8" fmla="*/ 75 w 150"/>
                  <a:gd name="T9" fmla="*/ 150 h 150"/>
                  <a:gd name="T10" fmla="*/ 150 w 150"/>
                  <a:gd name="T11" fmla="*/ 76 h 150"/>
                  <a:gd name="T12" fmla="*/ 75 w 150"/>
                  <a:gd name="T13" fmla="*/ 0 h 150"/>
                </a:gdLst>
                <a:ahLst/>
                <a:cxnLst>
                  <a:cxn ang="0">
                    <a:pos x="T0" y="T1"/>
                  </a:cxn>
                  <a:cxn ang="0">
                    <a:pos x="T2" y="T3"/>
                  </a:cxn>
                  <a:cxn ang="0">
                    <a:pos x="T4" y="T5"/>
                  </a:cxn>
                  <a:cxn ang="0">
                    <a:pos x="T6" y="T7"/>
                  </a:cxn>
                  <a:cxn ang="0">
                    <a:pos x="T8" y="T9"/>
                  </a:cxn>
                  <a:cxn ang="0">
                    <a:pos x="T10" y="T11"/>
                  </a:cxn>
                  <a:cxn ang="0">
                    <a:pos x="T12" y="T13"/>
                  </a:cxn>
                </a:cxnLst>
                <a:rect l="0" t="0" r="r" b="b"/>
                <a:pathLst>
                  <a:path w="150" h="150">
                    <a:moveTo>
                      <a:pt x="75" y="0"/>
                    </a:moveTo>
                    <a:cubicBezTo>
                      <a:pt x="34" y="0"/>
                      <a:pt x="0" y="34"/>
                      <a:pt x="0" y="76"/>
                    </a:cubicBezTo>
                    <a:cubicBezTo>
                      <a:pt x="0" y="97"/>
                      <a:pt x="9" y="116"/>
                      <a:pt x="23" y="129"/>
                    </a:cubicBezTo>
                    <a:cubicBezTo>
                      <a:pt x="27" y="134"/>
                      <a:pt x="32" y="137"/>
                      <a:pt x="38" y="140"/>
                    </a:cubicBezTo>
                    <a:cubicBezTo>
                      <a:pt x="49" y="147"/>
                      <a:pt x="61" y="150"/>
                      <a:pt x="75" y="150"/>
                    </a:cubicBezTo>
                    <a:cubicBezTo>
                      <a:pt x="116" y="150"/>
                      <a:pt x="150" y="117"/>
                      <a:pt x="150" y="76"/>
                    </a:cubicBezTo>
                    <a:cubicBezTo>
                      <a:pt x="150" y="34"/>
                      <a:pt x="116" y="0"/>
                      <a:pt x="75"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269"/>
              <p:cNvSpPr/>
              <p:nvPr/>
            </p:nvSpPr>
            <p:spPr bwMode="auto">
              <a:xfrm>
                <a:off x="2101" y="2008"/>
                <a:ext cx="133" cy="134"/>
              </a:xfrm>
              <a:custGeom>
                <a:avLst/>
                <a:gdLst>
                  <a:gd name="T0" fmla="*/ 74 w 149"/>
                  <a:gd name="T1" fmla="*/ 0 h 150"/>
                  <a:gd name="T2" fmla="*/ 0 w 149"/>
                  <a:gd name="T3" fmla="*/ 75 h 150"/>
                  <a:gd name="T4" fmla="*/ 58 w 149"/>
                  <a:gd name="T5" fmla="*/ 148 h 150"/>
                  <a:gd name="T6" fmla="*/ 74 w 149"/>
                  <a:gd name="T7" fmla="*/ 150 h 150"/>
                  <a:gd name="T8" fmla="*/ 77 w 149"/>
                  <a:gd name="T9" fmla="*/ 150 h 150"/>
                  <a:gd name="T10" fmla="*/ 149 w 149"/>
                  <a:gd name="T11" fmla="*/ 75 h 150"/>
                  <a:gd name="T12" fmla="*/ 74 w 149"/>
                  <a:gd name="T13" fmla="*/ 0 h 150"/>
                </a:gdLst>
                <a:ahLst/>
                <a:cxnLst>
                  <a:cxn ang="0">
                    <a:pos x="T0" y="T1"/>
                  </a:cxn>
                  <a:cxn ang="0">
                    <a:pos x="T2" y="T3"/>
                  </a:cxn>
                  <a:cxn ang="0">
                    <a:pos x="T4" y="T5"/>
                  </a:cxn>
                  <a:cxn ang="0">
                    <a:pos x="T6" y="T7"/>
                  </a:cxn>
                  <a:cxn ang="0">
                    <a:pos x="T8" y="T9"/>
                  </a:cxn>
                  <a:cxn ang="0">
                    <a:pos x="T10" y="T11"/>
                  </a:cxn>
                  <a:cxn ang="0">
                    <a:pos x="T12" y="T13"/>
                  </a:cxn>
                </a:cxnLst>
                <a:rect l="0" t="0" r="r" b="b"/>
                <a:pathLst>
                  <a:path w="149" h="150">
                    <a:moveTo>
                      <a:pt x="74" y="0"/>
                    </a:moveTo>
                    <a:cubicBezTo>
                      <a:pt x="33" y="0"/>
                      <a:pt x="0" y="33"/>
                      <a:pt x="0" y="75"/>
                    </a:cubicBezTo>
                    <a:cubicBezTo>
                      <a:pt x="0" y="110"/>
                      <a:pt x="25" y="140"/>
                      <a:pt x="58" y="148"/>
                    </a:cubicBezTo>
                    <a:cubicBezTo>
                      <a:pt x="63" y="149"/>
                      <a:pt x="69" y="150"/>
                      <a:pt x="74" y="150"/>
                    </a:cubicBezTo>
                    <a:cubicBezTo>
                      <a:pt x="75" y="150"/>
                      <a:pt x="76" y="150"/>
                      <a:pt x="77" y="150"/>
                    </a:cubicBezTo>
                    <a:cubicBezTo>
                      <a:pt x="117" y="148"/>
                      <a:pt x="149" y="115"/>
                      <a:pt x="149" y="75"/>
                    </a:cubicBezTo>
                    <a:cubicBezTo>
                      <a:pt x="149" y="33"/>
                      <a:pt x="116" y="0"/>
                      <a:pt x="74"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270"/>
              <p:cNvSpPr/>
              <p:nvPr/>
            </p:nvSpPr>
            <p:spPr bwMode="auto">
              <a:xfrm>
                <a:off x="2783" y="2968"/>
                <a:ext cx="134" cy="134"/>
              </a:xfrm>
              <a:custGeom>
                <a:avLst/>
                <a:gdLst>
                  <a:gd name="T0" fmla="*/ 75 w 150"/>
                  <a:gd name="T1" fmla="*/ 0 h 150"/>
                  <a:gd name="T2" fmla="*/ 30 w 150"/>
                  <a:gd name="T3" fmla="*/ 16 h 150"/>
                  <a:gd name="T4" fmla="*/ 16 w 150"/>
                  <a:gd name="T5" fmla="*/ 29 h 150"/>
                  <a:gd name="T6" fmla="*/ 0 w 150"/>
                  <a:gd name="T7" fmla="*/ 76 h 150"/>
                  <a:gd name="T8" fmla="*/ 75 w 150"/>
                  <a:gd name="T9" fmla="*/ 150 h 150"/>
                  <a:gd name="T10" fmla="*/ 150 w 150"/>
                  <a:gd name="T11" fmla="*/ 76 h 150"/>
                  <a:gd name="T12" fmla="*/ 75 w 150"/>
                  <a:gd name="T13" fmla="*/ 0 h 150"/>
                </a:gdLst>
                <a:ahLst/>
                <a:cxnLst>
                  <a:cxn ang="0">
                    <a:pos x="T0" y="T1"/>
                  </a:cxn>
                  <a:cxn ang="0">
                    <a:pos x="T2" y="T3"/>
                  </a:cxn>
                  <a:cxn ang="0">
                    <a:pos x="T4" y="T5"/>
                  </a:cxn>
                  <a:cxn ang="0">
                    <a:pos x="T6" y="T7"/>
                  </a:cxn>
                  <a:cxn ang="0">
                    <a:pos x="T8" y="T9"/>
                  </a:cxn>
                  <a:cxn ang="0">
                    <a:pos x="T10" y="T11"/>
                  </a:cxn>
                  <a:cxn ang="0">
                    <a:pos x="T12" y="T13"/>
                  </a:cxn>
                </a:cxnLst>
                <a:rect l="0" t="0" r="r" b="b"/>
                <a:pathLst>
                  <a:path w="150" h="150">
                    <a:moveTo>
                      <a:pt x="75" y="0"/>
                    </a:moveTo>
                    <a:cubicBezTo>
                      <a:pt x="58" y="0"/>
                      <a:pt x="42" y="6"/>
                      <a:pt x="30" y="16"/>
                    </a:cubicBezTo>
                    <a:cubicBezTo>
                      <a:pt x="25" y="20"/>
                      <a:pt x="20" y="24"/>
                      <a:pt x="16" y="29"/>
                    </a:cubicBezTo>
                    <a:cubicBezTo>
                      <a:pt x="6" y="42"/>
                      <a:pt x="0" y="58"/>
                      <a:pt x="0" y="76"/>
                    </a:cubicBezTo>
                    <a:cubicBezTo>
                      <a:pt x="0" y="117"/>
                      <a:pt x="34" y="150"/>
                      <a:pt x="75" y="150"/>
                    </a:cubicBezTo>
                    <a:cubicBezTo>
                      <a:pt x="116" y="150"/>
                      <a:pt x="150" y="117"/>
                      <a:pt x="150" y="76"/>
                    </a:cubicBezTo>
                    <a:cubicBezTo>
                      <a:pt x="150" y="34"/>
                      <a:pt x="116" y="0"/>
                      <a:pt x="75"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271"/>
              <p:cNvSpPr/>
              <p:nvPr/>
            </p:nvSpPr>
            <p:spPr bwMode="auto">
              <a:xfrm>
                <a:off x="4736" y="2962"/>
                <a:ext cx="134" cy="135"/>
              </a:xfrm>
              <a:custGeom>
                <a:avLst/>
                <a:gdLst>
                  <a:gd name="T0" fmla="*/ 75 w 150"/>
                  <a:gd name="T1" fmla="*/ 0 h 151"/>
                  <a:gd name="T2" fmla="*/ 0 w 150"/>
                  <a:gd name="T3" fmla="*/ 76 h 151"/>
                  <a:gd name="T4" fmla="*/ 75 w 150"/>
                  <a:gd name="T5" fmla="*/ 151 h 151"/>
                  <a:gd name="T6" fmla="*/ 150 w 150"/>
                  <a:gd name="T7" fmla="*/ 76 h 151"/>
                  <a:gd name="T8" fmla="*/ 132 w 150"/>
                  <a:gd name="T9" fmla="*/ 27 h 151"/>
                  <a:gd name="T10" fmla="*/ 118 w 150"/>
                  <a:gd name="T11" fmla="*/ 14 h 151"/>
                  <a:gd name="T12" fmla="*/ 75 w 150"/>
                  <a:gd name="T13" fmla="*/ 0 h 151"/>
                </a:gdLst>
                <a:ahLst/>
                <a:cxnLst>
                  <a:cxn ang="0">
                    <a:pos x="T0" y="T1"/>
                  </a:cxn>
                  <a:cxn ang="0">
                    <a:pos x="T2" y="T3"/>
                  </a:cxn>
                  <a:cxn ang="0">
                    <a:pos x="T4" y="T5"/>
                  </a:cxn>
                  <a:cxn ang="0">
                    <a:pos x="T6" y="T7"/>
                  </a:cxn>
                  <a:cxn ang="0">
                    <a:pos x="T8" y="T9"/>
                  </a:cxn>
                  <a:cxn ang="0">
                    <a:pos x="T10" y="T11"/>
                  </a:cxn>
                  <a:cxn ang="0">
                    <a:pos x="T12" y="T13"/>
                  </a:cxn>
                </a:cxnLst>
                <a:rect l="0" t="0" r="r" b="b"/>
                <a:pathLst>
                  <a:path w="150" h="151">
                    <a:moveTo>
                      <a:pt x="75" y="0"/>
                    </a:moveTo>
                    <a:cubicBezTo>
                      <a:pt x="33" y="0"/>
                      <a:pt x="0" y="35"/>
                      <a:pt x="0" y="76"/>
                    </a:cubicBezTo>
                    <a:cubicBezTo>
                      <a:pt x="0" y="117"/>
                      <a:pt x="33" y="151"/>
                      <a:pt x="75" y="151"/>
                    </a:cubicBezTo>
                    <a:cubicBezTo>
                      <a:pt x="116" y="151"/>
                      <a:pt x="150" y="117"/>
                      <a:pt x="150" y="76"/>
                    </a:cubicBezTo>
                    <a:cubicBezTo>
                      <a:pt x="150" y="57"/>
                      <a:pt x="143" y="40"/>
                      <a:pt x="132" y="27"/>
                    </a:cubicBezTo>
                    <a:cubicBezTo>
                      <a:pt x="128" y="22"/>
                      <a:pt x="123" y="18"/>
                      <a:pt x="118" y="14"/>
                    </a:cubicBezTo>
                    <a:cubicBezTo>
                      <a:pt x="106" y="6"/>
                      <a:pt x="91" y="0"/>
                      <a:pt x="75"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272"/>
              <p:cNvSpPr/>
              <p:nvPr/>
            </p:nvSpPr>
            <p:spPr bwMode="auto">
              <a:xfrm>
                <a:off x="4338" y="2606"/>
                <a:ext cx="134" cy="134"/>
              </a:xfrm>
              <a:custGeom>
                <a:avLst/>
                <a:gdLst>
                  <a:gd name="T0" fmla="*/ 75 w 150"/>
                  <a:gd name="T1" fmla="*/ 0 h 150"/>
                  <a:gd name="T2" fmla="*/ 0 w 150"/>
                  <a:gd name="T3" fmla="*/ 76 h 150"/>
                  <a:gd name="T4" fmla="*/ 13 w 150"/>
                  <a:gd name="T5" fmla="*/ 118 h 150"/>
                  <a:gd name="T6" fmla="*/ 25 w 150"/>
                  <a:gd name="T7" fmla="*/ 132 h 150"/>
                  <a:gd name="T8" fmla="*/ 75 w 150"/>
                  <a:gd name="T9" fmla="*/ 150 h 150"/>
                  <a:gd name="T10" fmla="*/ 150 w 150"/>
                  <a:gd name="T11" fmla="*/ 76 h 150"/>
                  <a:gd name="T12" fmla="*/ 75 w 150"/>
                  <a:gd name="T13" fmla="*/ 0 h 150"/>
                </a:gdLst>
                <a:ahLst/>
                <a:cxnLst>
                  <a:cxn ang="0">
                    <a:pos x="T0" y="T1"/>
                  </a:cxn>
                  <a:cxn ang="0">
                    <a:pos x="T2" y="T3"/>
                  </a:cxn>
                  <a:cxn ang="0">
                    <a:pos x="T4" y="T5"/>
                  </a:cxn>
                  <a:cxn ang="0">
                    <a:pos x="T6" y="T7"/>
                  </a:cxn>
                  <a:cxn ang="0">
                    <a:pos x="T8" y="T9"/>
                  </a:cxn>
                  <a:cxn ang="0">
                    <a:pos x="T10" y="T11"/>
                  </a:cxn>
                  <a:cxn ang="0">
                    <a:pos x="T12" y="T13"/>
                  </a:cxn>
                </a:cxnLst>
                <a:rect l="0" t="0" r="r" b="b"/>
                <a:pathLst>
                  <a:path w="150" h="150">
                    <a:moveTo>
                      <a:pt x="75" y="0"/>
                    </a:moveTo>
                    <a:cubicBezTo>
                      <a:pt x="33" y="0"/>
                      <a:pt x="0" y="34"/>
                      <a:pt x="0" y="76"/>
                    </a:cubicBezTo>
                    <a:cubicBezTo>
                      <a:pt x="0" y="91"/>
                      <a:pt x="5" y="106"/>
                      <a:pt x="13" y="118"/>
                    </a:cubicBezTo>
                    <a:cubicBezTo>
                      <a:pt x="17" y="123"/>
                      <a:pt x="21" y="127"/>
                      <a:pt x="25" y="132"/>
                    </a:cubicBezTo>
                    <a:cubicBezTo>
                      <a:pt x="39" y="143"/>
                      <a:pt x="56" y="150"/>
                      <a:pt x="75" y="150"/>
                    </a:cubicBezTo>
                    <a:cubicBezTo>
                      <a:pt x="117" y="150"/>
                      <a:pt x="150" y="117"/>
                      <a:pt x="150" y="76"/>
                    </a:cubicBezTo>
                    <a:cubicBezTo>
                      <a:pt x="150" y="34"/>
                      <a:pt x="117" y="0"/>
                      <a:pt x="75"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273"/>
              <p:cNvSpPr/>
              <p:nvPr/>
            </p:nvSpPr>
            <p:spPr bwMode="auto">
              <a:xfrm>
                <a:off x="2958" y="1225"/>
                <a:ext cx="133" cy="134"/>
              </a:xfrm>
              <a:custGeom>
                <a:avLst/>
                <a:gdLst>
                  <a:gd name="T0" fmla="*/ 74 w 149"/>
                  <a:gd name="T1" fmla="*/ 0 h 149"/>
                  <a:gd name="T2" fmla="*/ 0 w 149"/>
                  <a:gd name="T3" fmla="*/ 74 h 149"/>
                  <a:gd name="T4" fmla="*/ 16 w 149"/>
                  <a:gd name="T5" fmla="*/ 122 h 149"/>
                  <a:gd name="T6" fmla="*/ 30 w 149"/>
                  <a:gd name="T7" fmla="*/ 135 h 149"/>
                  <a:gd name="T8" fmla="*/ 74 w 149"/>
                  <a:gd name="T9" fmla="*/ 149 h 149"/>
                  <a:gd name="T10" fmla="*/ 149 w 149"/>
                  <a:gd name="T11" fmla="*/ 74 h 149"/>
                  <a:gd name="T12" fmla="*/ 74 w 149"/>
                  <a:gd name="T13" fmla="*/ 0 h 149"/>
                </a:gdLst>
                <a:ahLst/>
                <a:cxnLst>
                  <a:cxn ang="0">
                    <a:pos x="T0" y="T1"/>
                  </a:cxn>
                  <a:cxn ang="0">
                    <a:pos x="T2" y="T3"/>
                  </a:cxn>
                  <a:cxn ang="0">
                    <a:pos x="T4" y="T5"/>
                  </a:cxn>
                  <a:cxn ang="0">
                    <a:pos x="T6" y="T7"/>
                  </a:cxn>
                  <a:cxn ang="0">
                    <a:pos x="T8" y="T9"/>
                  </a:cxn>
                  <a:cxn ang="0">
                    <a:pos x="T10" y="T11"/>
                  </a:cxn>
                  <a:cxn ang="0">
                    <a:pos x="T12" y="T13"/>
                  </a:cxn>
                </a:cxnLst>
                <a:rect l="0" t="0" r="r" b="b"/>
                <a:pathLst>
                  <a:path w="149" h="149">
                    <a:moveTo>
                      <a:pt x="74" y="0"/>
                    </a:moveTo>
                    <a:cubicBezTo>
                      <a:pt x="33" y="0"/>
                      <a:pt x="0" y="34"/>
                      <a:pt x="0" y="74"/>
                    </a:cubicBezTo>
                    <a:cubicBezTo>
                      <a:pt x="0" y="92"/>
                      <a:pt x="6" y="109"/>
                      <a:pt x="16" y="122"/>
                    </a:cubicBezTo>
                    <a:cubicBezTo>
                      <a:pt x="20" y="127"/>
                      <a:pt x="25" y="131"/>
                      <a:pt x="30" y="135"/>
                    </a:cubicBezTo>
                    <a:cubicBezTo>
                      <a:pt x="42" y="144"/>
                      <a:pt x="58" y="149"/>
                      <a:pt x="74" y="149"/>
                    </a:cubicBezTo>
                    <a:cubicBezTo>
                      <a:pt x="116" y="149"/>
                      <a:pt x="149" y="116"/>
                      <a:pt x="149" y="74"/>
                    </a:cubicBezTo>
                    <a:cubicBezTo>
                      <a:pt x="149" y="34"/>
                      <a:pt x="116" y="0"/>
                      <a:pt x="74"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274"/>
              <p:cNvSpPr/>
              <p:nvPr/>
            </p:nvSpPr>
            <p:spPr bwMode="auto">
              <a:xfrm>
                <a:off x="3771" y="352"/>
                <a:ext cx="133" cy="134"/>
              </a:xfrm>
              <a:custGeom>
                <a:avLst/>
                <a:gdLst>
                  <a:gd name="T0" fmla="*/ 75 w 149"/>
                  <a:gd name="T1" fmla="*/ 0 h 150"/>
                  <a:gd name="T2" fmla="*/ 0 w 149"/>
                  <a:gd name="T3" fmla="*/ 76 h 150"/>
                  <a:gd name="T4" fmla="*/ 75 w 149"/>
                  <a:gd name="T5" fmla="*/ 150 h 150"/>
                  <a:gd name="T6" fmla="*/ 149 w 149"/>
                  <a:gd name="T7" fmla="*/ 78 h 150"/>
                  <a:gd name="T8" fmla="*/ 149 w 149"/>
                  <a:gd name="T9" fmla="*/ 76 h 150"/>
                  <a:gd name="T10" fmla="*/ 147 w 149"/>
                  <a:gd name="T11" fmla="*/ 60 h 150"/>
                  <a:gd name="T12" fmla="*/ 75 w 149"/>
                  <a:gd name="T13" fmla="*/ 0 h 150"/>
                </a:gdLst>
                <a:ahLst/>
                <a:cxnLst>
                  <a:cxn ang="0">
                    <a:pos x="T0" y="T1"/>
                  </a:cxn>
                  <a:cxn ang="0">
                    <a:pos x="T2" y="T3"/>
                  </a:cxn>
                  <a:cxn ang="0">
                    <a:pos x="T4" y="T5"/>
                  </a:cxn>
                  <a:cxn ang="0">
                    <a:pos x="T6" y="T7"/>
                  </a:cxn>
                  <a:cxn ang="0">
                    <a:pos x="T8" y="T9"/>
                  </a:cxn>
                  <a:cxn ang="0">
                    <a:pos x="T10" y="T11"/>
                  </a:cxn>
                  <a:cxn ang="0">
                    <a:pos x="T12" y="T13"/>
                  </a:cxn>
                </a:cxnLst>
                <a:rect l="0" t="0" r="r" b="b"/>
                <a:pathLst>
                  <a:path w="149" h="150">
                    <a:moveTo>
                      <a:pt x="75" y="0"/>
                    </a:moveTo>
                    <a:cubicBezTo>
                      <a:pt x="33" y="0"/>
                      <a:pt x="0" y="34"/>
                      <a:pt x="0" y="76"/>
                    </a:cubicBezTo>
                    <a:cubicBezTo>
                      <a:pt x="0" y="117"/>
                      <a:pt x="33" y="150"/>
                      <a:pt x="75" y="150"/>
                    </a:cubicBezTo>
                    <a:cubicBezTo>
                      <a:pt x="115" y="150"/>
                      <a:pt x="148" y="118"/>
                      <a:pt x="149" y="78"/>
                    </a:cubicBezTo>
                    <a:cubicBezTo>
                      <a:pt x="149" y="78"/>
                      <a:pt x="149" y="77"/>
                      <a:pt x="149" y="76"/>
                    </a:cubicBezTo>
                    <a:cubicBezTo>
                      <a:pt x="149" y="70"/>
                      <a:pt x="149" y="65"/>
                      <a:pt x="147" y="60"/>
                    </a:cubicBezTo>
                    <a:cubicBezTo>
                      <a:pt x="140" y="26"/>
                      <a:pt x="110" y="0"/>
                      <a:pt x="75"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75"/>
              <p:cNvSpPr/>
              <p:nvPr/>
            </p:nvSpPr>
            <p:spPr bwMode="auto">
              <a:xfrm>
                <a:off x="5120" y="636"/>
                <a:ext cx="134" cy="133"/>
              </a:xfrm>
              <a:custGeom>
                <a:avLst/>
                <a:gdLst>
                  <a:gd name="T0" fmla="*/ 75 w 150"/>
                  <a:gd name="T1" fmla="*/ 0 h 149"/>
                  <a:gd name="T2" fmla="*/ 0 w 150"/>
                  <a:gd name="T3" fmla="*/ 75 h 149"/>
                  <a:gd name="T4" fmla="*/ 75 w 150"/>
                  <a:gd name="T5" fmla="*/ 149 h 149"/>
                  <a:gd name="T6" fmla="*/ 127 w 150"/>
                  <a:gd name="T7" fmla="*/ 128 h 149"/>
                  <a:gd name="T8" fmla="*/ 139 w 150"/>
                  <a:gd name="T9" fmla="*/ 113 h 149"/>
                  <a:gd name="T10" fmla="*/ 150 w 150"/>
                  <a:gd name="T11" fmla="*/ 75 h 149"/>
                  <a:gd name="T12" fmla="*/ 75 w 150"/>
                  <a:gd name="T13" fmla="*/ 0 h 149"/>
                </a:gdLst>
                <a:ahLst/>
                <a:cxnLst>
                  <a:cxn ang="0">
                    <a:pos x="T0" y="T1"/>
                  </a:cxn>
                  <a:cxn ang="0">
                    <a:pos x="T2" y="T3"/>
                  </a:cxn>
                  <a:cxn ang="0">
                    <a:pos x="T4" y="T5"/>
                  </a:cxn>
                  <a:cxn ang="0">
                    <a:pos x="T6" y="T7"/>
                  </a:cxn>
                  <a:cxn ang="0">
                    <a:pos x="T8" y="T9"/>
                  </a:cxn>
                  <a:cxn ang="0">
                    <a:pos x="T10" y="T11"/>
                  </a:cxn>
                  <a:cxn ang="0">
                    <a:pos x="T12" y="T13"/>
                  </a:cxn>
                </a:cxnLst>
                <a:rect l="0" t="0" r="r" b="b"/>
                <a:pathLst>
                  <a:path w="150" h="149">
                    <a:moveTo>
                      <a:pt x="75" y="0"/>
                    </a:moveTo>
                    <a:cubicBezTo>
                      <a:pt x="33" y="0"/>
                      <a:pt x="0" y="33"/>
                      <a:pt x="0" y="75"/>
                    </a:cubicBezTo>
                    <a:cubicBezTo>
                      <a:pt x="0" y="116"/>
                      <a:pt x="33" y="149"/>
                      <a:pt x="75" y="149"/>
                    </a:cubicBezTo>
                    <a:cubicBezTo>
                      <a:pt x="95" y="149"/>
                      <a:pt x="113" y="141"/>
                      <a:pt x="127" y="128"/>
                    </a:cubicBezTo>
                    <a:cubicBezTo>
                      <a:pt x="131" y="124"/>
                      <a:pt x="135" y="119"/>
                      <a:pt x="139" y="113"/>
                    </a:cubicBezTo>
                    <a:cubicBezTo>
                      <a:pt x="146" y="102"/>
                      <a:pt x="150" y="89"/>
                      <a:pt x="150" y="75"/>
                    </a:cubicBezTo>
                    <a:cubicBezTo>
                      <a:pt x="150" y="33"/>
                      <a:pt x="116" y="0"/>
                      <a:pt x="75"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76"/>
              <p:cNvSpPr/>
              <p:nvPr/>
            </p:nvSpPr>
            <p:spPr bwMode="auto">
              <a:xfrm>
                <a:off x="4537" y="1218"/>
                <a:ext cx="134" cy="134"/>
              </a:xfrm>
              <a:custGeom>
                <a:avLst/>
                <a:gdLst>
                  <a:gd name="T0" fmla="*/ 75 w 150"/>
                  <a:gd name="T1" fmla="*/ 0 h 150"/>
                  <a:gd name="T2" fmla="*/ 0 w 150"/>
                  <a:gd name="T3" fmla="*/ 76 h 150"/>
                  <a:gd name="T4" fmla="*/ 75 w 150"/>
                  <a:gd name="T5" fmla="*/ 150 h 150"/>
                  <a:gd name="T6" fmla="*/ 126 w 150"/>
                  <a:gd name="T7" fmla="*/ 130 h 150"/>
                  <a:gd name="T8" fmla="*/ 139 w 150"/>
                  <a:gd name="T9" fmla="*/ 115 h 150"/>
                  <a:gd name="T10" fmla="*/ 150 w 150"/>
                  <a:gd name="T11" fmla="*/ 76 h 150"/>
                  <a:gd name="T12" fmla="*/ 75 w 150"/>
                  <a:gd name="T13" fmla="*/ 0 h 150"/>
                </a:gdLst>
                <a:ahLst/>
                <a:cxnLst>
                  <a:cxn ang="0">
                    <a:pos x="T0" y="T1"/>
                  </a:cxn>
                  <a:cxn ang="0">
                    <a:pos x="T2" y="T3"/>
                  </a:cxn>
                  <a:cxn ang="0">
                    <a:pos x="T4" y="T5"/>
                  </a:cxn>
                  <a:cxn ang="0">
                    <a:pos x="T6" y="T7"/>
                  </a:cxn>
                  <a:cxn ang="0">
                    <a:pos x="T8" y="T9"/>
                  </a:cxn>
                  <a:cxn ang="0">
                    <a:pos x="T10" y="T11"/>
                  </a:cxn>
                  <a:cxn ang="0">
                    <a:pos x="T12" y="T13"/>
                  </a:cxn>
                </a:cxnLst>
                <a:rect l="0" t="0" r="r" b="b"/>
                <a:pathLst>
                  <a:path w="150" h="150">
                    <a:moveTo>
                      <a:pt x="75" y="0"/>
                    </a:moveTo>
                    <a:cubicBezTo>
                      <a:pt x="33" y="0"/>
                      <a:pt x="0" y="33"/>
                      <a:pt x="0" y="76"/>
                    </a:cubicBezTo>
                    <a:cubicBezTo>
                      <a:pt x="0" y="117"/>
                      <a:pt x="33" y="150"/>
                      <a:pt x="75" y="150"/>
                    </a:cubicBezTo>
                    <a:cubicBezTo>
                      <a:pt x="95" y="150"/>
                      <a:pt x="113" y="142"/>
                      <a:pt x="126" y="130"/>
                    </a:cubicBezTo>
                    <a:cubicBezTo>
                      <a:pt x="131" y="125"/>
                      <a:pt x="135" y="120"/>
                      <a:pt x="139" y="115"/>
                    </a:cubicBezTo>
                    <a:cubicBezTo>
                      <a:pt x="146" y="103"/>
                      <a:pt x="150" y="90"/>
                      <a:pt x="150" y="76"/>
                    </a:cubicBezTo>
                    <a:cubicBezTo>
                      <a:pt x="150" y="33"/>
                      <a:pt x="116" y="0"/>
                      <a:pt x="75"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77"/>
              <p:cNvSpPr/>
              <p:nvPr/>
            </p:nvSpPr>
            <p:spPr bwMode="auto">
              <a:xfrm>
                <a:off x="4347" y="1413"/>
                <a:ext cx="134" cy="134"/>
              </a:xfrm>
              <a:custGeom>
                <a:avLst/>
                <a:gdLst>
                  <a:gd name="T0" fmla="*/ 76 w 150"/>
                  <a:gd name="T1" fmla="*/ 0 h 150"/>
                  <a:gd name="T2" fmla="*/ 24 w 150"/>
                  <a:gd name="T3" fmla="*/ 20 h 150"/>
                  <a:gd name="T4" fmla="*/ 12 w 150"/>
                  <a:gd name="T5" fmla="*/ 35 h 150"/>
                  <a:gd name="T6" fmla="*/ 0 w 150"/>
                  <a:gd name="T7" fmla="*/ 74 h 150"/>
                  <a:gd name="T8" fmla="*/ 76 w 150"/>
                  <a:gd name="T9" fmla="*/ 150 h 150"/>
                  <a:gd name="T10" fmla="*/ 150 w 150"/>
                  <a:gd name="T11" fmla="*/ 74 h 150"/>
                  <a:gd name="T12" fmla="*/ 76 w 150"/>
                  <a:gd name="T13" fmla="*/ 0 h 150"/>
                </a:gdLst>
                <a:ahLst/>
                <a:cxnLst>
                  <a:cxn ang="0">
                    <a:pos x="T0" y="T1"/>
                  </a:cxn>
                  <a:cxn ang="0">
                    <a:pos x="T2" y="T3"/>
                  </a:cxn>
                  <a:cxn ang="0">
                    <a:pos x="T4" y="T5"/>
                  </a:cxn>
                  <a:cxn ang="0">
                    <a:pos x="T6" y="T7"/>
                  </a:cxn>
                  <a:cxn ang="0">
                    <a:pos x="T8" y="T9"/>
                  </a:cxn>
                  <a:cxn ang="0">
                    <a:pos x="T10" y="T11"/>
                  </a:cxn>
                  <a:cxn ang="0">
                    <a:pos x="T12" y="T13"/>
                  </a:cxn>
                </a:cxnLst>
                <a:rect l="0" t="0" r="r" b="b"/>
                <a:pathLst>
                  <a:path w="150" h="150">
                    <a:moveTo>
                      <a:pt x="76" y="0"/>
                    </a:moveTo>
                    <a:cubicBezTo>
                      <a:pt x="55" y="0"/>
                      <a:pt x="37" y="8"/>
                      <a:pt x="24" y="20"/>
                    </a:cubicBezTo>
                    <a:cubicBezTo>
                      <a:pt x="19" y="25"/>
                      <a:pt x="15" y="30"/>
                      <a:pt x="12" y="35"/>
                    </a:cubicBezTo>
                    <a:cubicBezTo>
                      <a:pt x="4" y="47"/>
                      <a:pt x="0" y="60"/>
                      <a:pt x="0" y="74"/>
                    </a:cubicBezTo>
                    <a:cubicBezTo>
                      <a:pt x="0" y="116"/>
                      <a:pt x="34" y="150"/>
                      <a:pt x="76" y="150"/>
                    </a:cubicBezTo>
                    <a:cubicBezTo>
                      <a:pt x="117" y="150"/>
                      <a:pt x="150" y="116"/>
                      <a:pt x="150" y="74"/>
                    </a:cubicBezTo>
                    <a:cubicBezTo>
                      <a:pt x="150" y="33"/>
                      <a:pt x="117" y="0"/>
                      <a:pt x="76"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9" name="Rounded Rectangle 35"/>
            <p:cNvSpPr/>
            <p:nvPr/>
          </p:nvSpPr>
          <p:spPr>
            <a:xfrm flipH="1">
              <a:off x="3751870" y="1041930"/>
              <a:ext cx="4685656" cy="4423375"/>
            </a:xfrm>
            <a:prstGeom prst="ellipse">
              <a:avLst/>
            </a:prstGeom>
            <a:grpFill/>
            <a:ln>
              <a:noFill/>
            </a:ln>
            <a:effectLst>
              <a:outerShdw blurRad="127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333D86"/>
                </a:solidFill>
              </a:endParaRPr>
            </a:p>
          </p:txBody>
        </p:sp>
      </p:grpSp>
      <p:sp>
        <p:nvSpPr>
          <p:cNvPr id="2" name="标题 1"/>
          <p:cNvSpPr>
            <a:spLocks noGrp="1"/>
          </p:cNvSpPr>
          <p:nvPr>
            <p:ph type="title" hasCustomPrompt="1"/>
          </p:nvPr>
        </p:nvSpPr>
        <p:spPr>
          <a:xfrm>
            <a:off x="4098095" y="3063534"/>
            <a:ext cx="3993592" cy="1433651"/>
          </a:xfrm>
        </p:spPr>
        <p:txBody>
          <a:bodyPr anchor="t">
            <a:noAutofit/>
          </a:bodyPr>
          <a:lstStyle>
            <a:lvl1pPr algn="ctr">
              <a:defRPr sz="4400"/>
            </a:lvl1pPr>
          </a:lstStyle>
          <a:p>
            <a:r>
              <a:rPr lang="zh-CN" altLang="en-US" dirty="0"/>
              <a:t>编辑标题</a:t>
            </a:r>
          </a:p>
        </p:txBody>
      </p:sp>
      <p:sp>
        <p:nvSpPr>
          <p:cNvPr id="4" name="日期占位符 3"/>
          <p:cNvSpPr>
            <a:spLocks noGrp="1"/>
          </p:cNvSpPr>
          <p:nvPr>
            <p:ph type="dt" sz="half" idx="10"/>
          </p:nvPr>
        </p:nvSpPr>
        <p:spPr/>
        <p:txBody>
          <a:bodyPr/>
          <a:lstStyle/>
          <a:p>
            <a:fld id="{760FBDFE-C587-4B4C-A407-44438C67B59E}" type="datetimeFigureOut">
              <a:rPr lang="zh-CN" altLang="en-US" smtClean="0"/>
              <a:pPr/>
              <a:t>2017/11/23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pPr/>
              <a:t>‹#›</a:t>
            </a:fld>
            <a:endParaRPr lang="zh-CN" altLang="en-US"/>
          </a:p>
        </p:txBody>
      </p:sp>
      <p:sp>
        <p:nvSpPr>
          <p:cNvPr id="25" name="TextBox 76"/>
          <p:cNvSpPr txBox="1"/>
          <p:nvPr/>
        </p:nvSpPr>
        <p:spPr>
          <a:xfrm>
            <a:off x="4688212" y="1626627"/>
            <a:ext cx="2826412" cy="1190151"/>
          </a:xfrm>
          <a:prstGeom prst="rect">
            <a:avLst/>
          </a:prstGeom>
          <a:noFill/>
        </p:spPr>
        <p:txBody>
          <a:bodyPr wrap="square" lIns="90000" tIns="46800" rIns="90000" bIns="46800" rtlCol="0" anchor="b">
            <a:normAutofit lnSpcReduction="10000"/>
          </a:bodyPr>
          <a:lstStyle/>
          <a:p>
            <a:pPr algn="ctr"/>
            <a:r>
              <a:rPr lang="en-US" altLang="zh-CN" sz="7200" dirty="0">
                <a:latin typeface="+mj-lt"/>
                <a:ea typeface="微软雅黑" panose="020B0503020204020204" charset="-122"/>
              </a:rPr>
              <a:t>ONE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760FBDFE-C587-4B4C-A407-44438C67B59E}" type="datetimeFigureOut">
              <a:rPr lang="zh-CN" altLang="en-US" smtClean="0"/>
              <a:pPr/>
              <a:t>2017/11/23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760FBDFE-C587-4B4C-A407-44438C67B59E}" type="datetimeFigureOut">
              <a:rPr lang="zh-CN" altLang="en-US" smtClean="0"/>
              <a:pPr/>
              <a:t>2017/11/23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2" cstate="print">
            <a:extLst>
              <a:ext uri="{28A0092B-C50C-407E-A947-70E740481C1C}">
                <a14:useLocalDpi xmlns="" xmlns:a14="http://schemas.microsoft.com/office/drawing/2010/main" val="0"/>
              </a:ext>
            </a:extLst>
          </a:blip>
          <a:srcRect/>
          <a:stretch>
            <a:fillRect/>
          </a:stretch>
        </p:blipFill>
        <p:spPr>
          <a:xfrm>
            <a:off x="6577008" y="0"/>
            <a:ext cx="5614992" cy="3290168"/>
          </a:xfrm>
          <a:prstGeom prst="rect">
            <a:avLst/>
          </a:prstGeom>
        </p:spPr>
      </p:pic>
      <p:pic>
        <p:nvPicPr>
          <p:cNvPr id="7" name="图片 6"/>
          <p:cNvPicPr>
            <a:picLocks noChangeAspect="1"/>
          </p:cNvPicPr>
          <p:nvPr/>
        </p:nvPicPr>
        <p:blipFill rotWithShape="1">
          <a:blip r:embed="rId3" cstate="print">
            <a:extLst>
              <a:ext uri="{28A0092B-C50C-407E-A947-70E740481C1C}">
                <a14:useLocalDpi xmlns="" xmlns:a14="http://schemas.microsoft.com/office/drawing/2010/main" val="0"/>
              </a:ext>
            </a:extLst>
          </a:blip>
          <a:srcRect/>
          <a:stretch>
            <a:fillRect/>
          </a:stretch>
        </p:blipFill>
        <p:spPr>
          <a:xfrm>
            <a:off x="0" y="3681359"/>
            <a:ext cx="3669684" cy="3176642"/>
          </a:xfrm>
          <a:prstGeom prst="rect">
            <a:avLst/>
          </a:prstGeom>
        </p:spPr>
      </p:pic>
      <p:sp>
        <p:nvSpPr>
          <p:cNvPr id="2" name="标题 1"/>
          <p:cNvSpPr>
            <a:spLocks noGrp="1"/>
          </p:cNvSpPr>
          <p:nvPr>
            <p:ph type="title"/>
          </p:nvPr>
        </p:nvSpPr>
        <p:spPr>
          <a:xfrm>
            <a:off x="838200" y="2258219"/>
            <a:ext cx="10515600" cy="1325563"/>
          </a:xfrm>
        </p:spPr>
        <p:txBody>
          <a:bodyPr anchor="b">
            <a:normAutofit/>
          </a:bodyPr>
          <a:lstStyle>
            <a:lvl1pPr algn="ctr">
              <a:defRPr sz="6600"/>
            </a:lvl1pPr>
          </a:lstStyle>
          <a:p>
            <a:r>
              <a:rPr lang="zh-CN" altLang="en-US"/>
              <a:t>单击此处编辑母版标题样式</a:t>
            </a:r>
          </a:p>
        </p:txBody>
      </p:sp>
      <p:sp>
        <p:nvSpPr>
          <p:cNvPr id="3" name="日期占位符 2"/>
          <p:cNvSpPr>
            <a:spLocks noGrp="1"/>
          </p:cNvSpPr>
          <p:nvPr>
            <p:ph type="dt" sz="half" idx="10"/>
          </p:nvPr>
        </p:nvSpPr>
        <p:spPr/>
        <p:txBody>
          <a:bodyPr/>
          <a:lstStyle/>
          <a:p>
            <a:fld id="{760FBDFE-C587-4B4C-A407-44438C67B59E}" type="datetimeFigureOut">
              <a:rPr lang="zh-CN" altLang="en-US" smtClean="0"/>
              <a:pPr/>
              <a:t>2017/11/23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pPr/>
              <a:t>‹#›</a:t>
            </a:fld>
            <a:endParaRPr lang="zh-CN" altLang="en-US"/>
          </a:p>
        </p:txBody>
      </p:sp>
      <p:sp>
        <p:nvSpPr>
          <p:cNvPr id="9" name="文本占位符 8"/>
          <p:cNvSpPr>
            <a:spLocks noGrp="1"/>
          </p:cNvSpPr>
          <p:nvPr>
            <p:ph type="body" sz="quarter" idx="13"/>
          </p:nvPr>
        </p:nvSpPr>
        <p:spPr>
          <a:xfrm>
            <a:off x="838200" y="3721100"/>
            <a:ext cx="10515600" cy="1193800"/>
          </a:xfrm>
        </p:spPr>
        <p:txBody>
          <a:bodyPr/>
          <a:lstStyle>
            <a:lvl1pPr marL="0" indent="0" algn="ctr">
              <a:buNone/>
              <a:defRPr/>
            </a:lvl1pPr>
          </a:lstStyle>
          <a:p>
            <a:pPr lvl="0"/>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pPr/>
              <a:t>2017/11/23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t" anchorCtr="0">
            <a:normAutofit/>
          </a:bodyPr>
          <a:lstStyle>
            <a:lvl1pPr>
              <a:defRPr sz="3600"/>
            </a:lvl1pPr>
          </a:lstStyle>
          <a:p>
            <a:r>
              <a:rPr lang="zh-CN" altLang="en-US" dirty="0"/>
              <a:t>单击此处编辑母版标题样式</a:t>
            </a:r>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pPr/>
              <a:t>2017/11/23</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pPr/>
              <a:t>2017/11/23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bg2"/>
            </a:gs>
            <a:gs pos="100000">
              <a:schemeClr val="tx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lumMod val="75000"/>
                  </a:schemeClr>
                </a:solidFill>
              </a:defRPr>
            </a:lvl1pPr>
          </a:lstStyle>
          <a:p>
            <a:fld id="{760FBDFE-C587-4B4C-A407-44438C67B59E}" type="datetimeFigureOut">
              <a:rPr lang="zh-CN" altLang="en-US" smtClean="0"/>
              <a:pPr/>
              <a:t>2017/11/23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lumMod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lumMod val="75000"/>
                  </a:schemeClr>
                </a:solidFill>
              </a:defRPr>
            </a:lvl1pPr>
          </a:lstStyle>
          <a:p>
            <a:fld id="{49AE70B2-8BF9-45C0-BB95-33D1B9D3A854}" type="slidenum">
              <a:rPr lang="zh-CN" altLang="en-US" smtClean="0"/>
              <a:pPr/>
              <a:t>‹#›</a:t>
            </a:fld>
            <a:endParaRPr lang="zh-CN" altLang="en-US"/>
          </a:p>
        </p:txBody>
      </p:sp>
      <p:sp>
        <p:nvSpPr>
          <p:cNvPr id="7"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notesSlide" Target="../notesSlides/notesSlide1.xml"/><Relationship Id="rId4"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google.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Python</a:t>
            </a:r>
            <a:r>
              <a:rPr lang="zh-CN" altLang="en-US" dirty="0" smtClean="0"/>
              <a:t>初见网络爬虫</a:t>
            </a:r>
            <a:endParaRPr lang="zh-CN" altLang="en-US" dirty="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BeautifulSoup</a:t>
            </a:r>
            <a:r>
              <a:rPr lang="zh-CN" altLang="en-US" dirty="0" smtClean="0"/>
              <a:t>简介</a:t>
            </a:r>
            <a:endParaRPr lang="zh-CN" altLang="en-US" dirty="0"/>
          </a:p>
        </p:txBody>
      </p:sp>
      <p:sp>
        <p:nvSpPr>
          <p:cNvPr id="3" name="内容占位符 2"/>
          <p:cNvSpPr>
            <a:spLocks noGrp="1"/>
          </p:cNvSpPr>
          <p:nvPr>
            <p:ph idx="1"/>
          </p:nvPr>
        </p:nvSpPr>
        <p:spPr/>
        <p:txBody>
          <a:bodyPr/>
          <a:lstStyle/>
          <a:p>
            <a:pPr>
              <a:buNone/>
            </a:pPr>
            <a:r>
              <a:rPr lang="en-US" altLang="zh-CN" dirty="0" smtClean="0">
                <a:solidFill>
                  <a:srgbClr val="00B050"/>
                </a:solidFill>
              </a:rPr>
              <a:t>Beautiful Soup</a:t>
            </a:r>
            <a:r>
              <a:rPr lang="zh-CN" altLang="en-US" dirty="0" smtClean="0"/>
              <a:t>是</a:t>
            </a:r>
            <a:r>
              <a:rPr lang="en-US" altLang="zh-CN" dirty="0" smtClean="0"/>
              <a:t>python</a:t>
            </a:r>
            <a:r>
              <a:rPr lang="zh-CN" altLang="en-US" dirty="0" smtClean="0"/>
              <a:t>的一个库，最主要的功能是</a:t>
            </a:r>
            <a:r>
              <a:rPr lang="zh-CN" altLang="en-US" dirty="0" smtClean="0">
                <a:solidFill>
                  <a:srgbClr val="00B050"/>
                </a:solidFill>
              </a:rPr>
              <a:t>从网页抓取数据</a:t>
            </a:r>
            <a:endParaRPr lang="en-US" altLang="zh-CN" dirty="0" smtClean="0">
              <a:solidFill>
                <a:srgbClr val="00B050"/>
              </a:solidFill>
            </a:endParaRPr>
          </a:p>
          <a:p>
            <a:pPr>
              <a:buNone/>
            </a:pPr>
            <a:endParaRPr lang="en-US" altLang="zh-CN" dirty="0" smtClean="0"/>
          </a:p>
          <a:p>
            <a:r>
              <a:rPr lang="en-US" altLang="zh-CN" dirty="0" smtClean="0"/>
              <a:t>Beautiful Soup</a:t>
            </a:r>
            <a:r>
              <a:rPr lang="zh-CN" altLang="en-US" dirty="0" smtClean="0"/>
              <a:t>提供一些简单的、</a:t>
            </a:r>
            <a:r>
              <a:rPr lang="en-US" altLang="zh-CN" dirty="0" smtClean="0"/>
              <a:t>python</a:t>
            </a:r>
            <a:r>
              <a:rPr lang="zh-CN" altLang="en-US" dirty="0" smtClean="0"/>
              <a:t>式的函数用来处理导航、搜索、修改分析树等功能。它是一个工具箱，通过解析文档为用户提供需要抓取的数据，因为简单，所以不需要多少代码就可以写出一个完整的应用程序。</a:t>
            </a:r>
          </a:p>
          <a:p>
            <a:r>
              <a:rPr lang="en-US" altLang="zh-CN" dirty="0" smtClean="0"/>
              <a:t>Beautiful Soup</a:t>
            </a:r>
            <a:r>
              <a:rPr lang="zh-CN" altLang="en-US" dirty="0" smtClean="0"/>
              <a:t>自动将输入文档转换为</a:t>
            </a:r>
            <a:r>
              <a:rPr lang="en-US" altLang="zh-CN" dirty="0" smtClean="0"/>
              <a:t>Unicode</a:t>
            </a:r>
            <a:r>
              <a:rPr lang="zh-CN" altLang="en-US" dirty="0" smtClean="0"/>
              <a:t>编码，输出文档转换为</a:t>
            </a:r>
            <a:r>
              <a:rPr lang="en-US" altLang="zh-CN" dirty="0" smtClean="0"/>
              <a:t>utf-8</a:t>
            </a:r>
            <a:r>
              <a:rPr lang="zh-CN" altLang="en-US" dirty="0" smtClean="0"/>
              <a:t>编码。你不需要考虑编码方式，除非文档没有指定一个编码方式，这时，</a:t>
            </a:r>
            <a:r>
              <a:rPr lang="en-US" altLang="zh-CN" dirty="0" smtClean="0"/>
              <a:t>Beautiful Soup</a:t>
            </a:r>
            <a:r>
              <a:rPr lang="zh-CN" altLang="en-US" dirty="0" smtClean="0"/>
              <a:t>就不能自动识别编码方式了。然后，你仅仅需要说明一下原始编码方式就可以了。</a:t>
            </a:r>
          </a:p>
          <a:p>
            <a:r>
              <a:rPr lang="en-US" altLang="zh-CN" dirty="0" smtClean="0"/>
              <a:t>Beautiful Soup</a:t>
            </a:r>
            <a:r>
              <a:rPr lang="zh-CN" altLang="en-US" dirty="0" smtClean="0"/>
              <a:t>已成为和</a:t>
            </a:r>
            <a:r>
              <a:rPr lang="en-US" altLang="zh-CN" dirty="0" err="1" smtClean="0"/>
              <a:t>lxml</a:t>
            </a:r>
            <a:r>
              <a:rPr lang="zh-CN" altLang="en-US" dirty="0" smtClean="0"/>
              <a:t>、</a:t>
            </a:r>
            <a:r>
              <a:rPr lang="en-US" altLang="zh-CN" dirty="0" smtClean="0"/>
              <a:t>html6lib</a:t>
            </a:r>
            <a:r>
              <a:rPr lang="zh-CN" altLang="en-US" dirty="0" smtClean="0"/>
              <a:t>一样出色的</a:t>
            </a:r>
            <a:r>
              <a:rPr lang="en-US" altLang="zh-CN" dirty="0" smtClean="0"/>
              <a:t>python</a:t>
            </a:r>
            <a:r>
              <a:rPr lang="zh-CN" altLang="en-US" dirty="0" smtClean="0"/>
              <a:t>解释器，为用户灵活地提供不同的解析策略或强劲的速度</a:t>
            </a:r>
          </a:p>
          <a:p>
            <a:pPr>
              <a:buNone/>
            </a:pP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Beautiful Soup </a:t>
            </a:r>
            <a:r>
              <a:rPr lang="zh-CN" altLang="en-US" b="1" dirty="0" smtClean="0"/>
              <a:t>安装</a:t>
            </a:r>
            <a:endParaRPr lang="zh-CN" altLang="en-US" dirty="0"/>
          </a:p>
        </p:txBody>
      </p:sp>
      <p:sp>
        <p:nvSpPr>
          <p:cNvPr id="3" name="内容占位符 2"/>
          <p:cNvSpPr>
            <a:spLocks noGrp="1"/>
          </p:cNvSpPr>
          <p:nvPr>
            <p:ph idx="1"/>
          </p:nvPr>
        </p:nvSpPr>
        <p:spPr/>
        <p:txBody>
          <a:bodyPr>
            <a:normAutofit/>
          </a:bodyPr>
          <a:lstStyle/>
          <a:p>
            <a:pPr>
              <a:buNone/>
            </a:pPr>
            <a:r>
              <a:rPr lang="zh-CN" altLang="en-US" dirty="0" smtClean="0"/>
              <a:t>由于 </a:t>
            </a:r>
            <a:r>
              <a:rPr lang="en-US" altLang="zh-CN" dirty="0" err="1" smtClean="0"/>
              <a:t>BeautifulSoup</a:t>
            </a:r>
            <a:r>
              <a:rPr lang="en-US" altLang="zh-CN" dirty="0" smtClean="0"/>
              <a:t> </a:t>
            </a:r>
            <a:r>
              <a:rPr lang="zh-CN" altLang="en-US" dirty="0" smtClean="0"/>
              <a:t>库不是 </a:t>
            </a:r>
            <a:r>
              <a:rPr lang="en-US" altLang="zh-CN" dirty="0" smtClean="0"/>
              <a:t>Python </a:t>
            </a:r>
            <a:r>
              <a:rPr lang="zh-CN" altLang="en-US" dirty="0" smtClean="0"/>
              <a:t>标准库，因此需要单独安装。在本书中，我们将使用最新的 </a:t>
            </a:r>
            <a:r>
              <a:rPr lang="en-US" altLang="zh-CN" dirty="0" err="1" smtClean="0"/>
              <a:t>BeautifulSoup</a:t>
            </a:r>
            <a:r>
              <a:rPr lang="en-US" altLang="zh-CN" dirty="0" smtClean="0"/>
              <a:t> 4 </a:t>
            </a:r>
            <a:r>
              <a:rPr lang="zh-CN" altLang="en-US" dirty="0" smtClean="0"/>
              <a:t>版本（也叫 </a:t>
            </a:r>
            <a:r>
              <a:rPr lang="en-US" altLang="zh-CN" dirty="0" smtClean="0"/>
              <a:t>BS4</a:t>
            </a:r>
            <a:r>
              <a:rPr lang="zh-CN" altLang="en-US" dirty="0" smtClean="0"/>
              <a:t>）。</a:t>
            </a:r>
            <a:r>
              <a:rPr lang="en-US" altLang="zh-CN" dirty="0" err="1" smtClean="0"/>
              <a:t>BeautifulSoup</a:t>
            </a:r>
            <a:r>
              <a:rPr lang="en-US" altLang="zh-CN" dirty="0" smtClean="0"/>
              <a:t> 4 </a:t>
            </a:r>
            <a:r>
              <a:rPr lang="zh-CN" altLang="en-US" dirty="0" smtClean="0"/>
              <a:t>的所有安装方法都在 </a:t>
            </a:r>
            <a:r>
              <a:rPr lang="en-US" altLang="zh-CN" dirty="0" smtClean="0"/>
              <a:t>http://www.crummy.com/software/BeautifulSoup/bs4/doc/ </a:t>
            </a:r>
            <a:r>
              <a:rPr lang="zh-CN" altLang="en-US" dirty="0" smtClean="0"/>
              <a:t>里面。</a:t>
            </a:r>
            <a:endParaRPr lang="en-US" altLang="zh-CN" dirty="0" smtClean="0"/>
          </a:p>
          <a:p>
            <a:pPr>
              <a:buNone/>
            </a:pPr>
            <a:endParaRPr lang="en-US" altLang="zh-CN" dirty="0" smtClean="0"/>
          </a:p>
          <a:p>
            <a:pPr>
              <a:buNone/>
            </a:pPr>
            <a:r>
              <a:rPr lang="en-US" altLang="zh-CN" dirty="0" smtClean="0"/>
              <a:t>Beautiful Soup 3 </a:t>
            </a:r>
            <a:r>
              <a:rPr lang="zh-CN" altLang="en-US" dirty="0" smtClean="0"/>
              <a:t>目前已经停止开发，推荐在现在的项目中使用</a:t>
            </a:r>
            <a:r>
              <a:rPr lang="en-US" altLang="zh-CN" dirty="0" smtClean="0"/>
              <a:t>Beautiful Soup 4</a:t>
            </a:r>
            <a:r>
              <a:rPr lang="zh-CN" altLang="en-US" dirty="0" smtClean="0"/>
              <a:t>，不过它已经被移植到</a:t>
            </a:r>
            <a:r>
              <a:rPr lang="en-US" altLang="zh-CN" dirty="0" smtClean="0"/>
              <a:t>BS4</a:t>
            </a:r>
            <a:r>
              <a:rPr lang="zh-CN" altLang="en-US" dirty="0" smtClean="0"/>
              <a:t>了，也就是说导入时我们需要 </a:t>
            </a:r>
            <a:r>
              <a:rPr lang="en-US" altLang="zh-CN" dirty="0" smtClean="0"/>
              <a:t>import bs4 </a:t>
            </a:r>
            <a:r>
              <a:rPr lang="zh-CN" altLang="en-US" dirty="0" smtClean="0"/>
              <a:t>。所以这里我们用的版本是 </a:t>
            </a:r>
            <a:r>
              <a:rPr lang="en-US" altLang="zh-CN" dirty="0" smtClean="0"/>
              <a:t>Beautiful Soup 4.3.2 (</a:t>
            </a:r>
            <a:r>
              <a:rPr lang="zh-CN" altLang="en-US" dirty="0" smtClean="0"/>
              <a:t>简称</a:t>
            </a:r>
            <a:r>
              <a:rPr lang="en-US" altLang="zh-CN" dirty="0" smtClean="0"/>
              <a:t>BS4)</a:t>
            </a:r>
            <a:r>
              <a:rPr lang="zh-CN" altLang="en-US" dirty="0" smtClean="0"/>
              <a:t>，另外据说 </a:t>
            </a:r>
            <a:r>
              <a:rPr lang="en-US" altLang="zh-CN" dirty="0" smtClean="0"/>
              <a:t>BS4 </a:t>
            </a:r>
            <a:r>
              <a:rPr lang="zh-CN" altLang="en-US" dirty="0" smtClean="0"/>
              <a:t>对 </a:t>
            </a:r>
            <a:r>
              <a:rPr lang="en-US" altLang="zh-CN" dirty="0" smtClean="0"/>
              <a:t>Python3 </a:t>
            </a:r>
            <a:r>
              <a:rPr lang="zh-CN" altLang="en-US" dirty="0" smtClean="0"/>
              <a:t>的支持不够好，不过我用的是 </a:t>
            </a:r>
            <a:r>
              <a:rPr lang="en-US" altLang="zh-CN" dirty="0" smtClean="0"/>
              <a:t>Python2.7.7</a:t>
            </a:r>
            <a:r>
              <a:rPr lang="zh-CN" altLang="en-US" dirty="0" smtClean="0"/>
              <a:t>，如果有小伙伴用的是 </a:t>
            </a:r>
            <a:r>
              <a:rPr lang="en-US" altLang="zh-CN" dirty="0" smtClean="0"/>
              <a:t>Python3 </a:t>
            </a:r>
            <a:r>
              <a:rPr lang="zh-CN" altLang="en-US" dirty="0" smtClean="0"/>
              <a:t>版本，可以考虑下载 </a:t>
            </a:r>
            <a:r>
              <a:rPr lang="en-US" altLang="zh-CN" dirty="0" smtClean="0"/>
              <a:t>BS3 </a:t>
            </a:r>
            <a:r>
              <a:rPr lang="zh-CN" altLang="en-US" dirty="0" smtClean="0"/>
              <a:t>版本。</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Beautiful Soup </a:t>
            </a:r>
            <a:r>
              <a:rPr lang="zh-CN" altLang="en-US" b="1" dirty="0" smtClean="0"/>
              <a:t>安装</a:t>
            </a:r>
            <a:endParaRPr lang="zh-CN" altLang="en-US" dirty="0"/>
          </a:p>
        </p:txBody>
      </p:sp>
      <p:sp>
        <p:nvSpPr>
          <p:cNvPr id="3" name="内容占位符 2"/>
          <p:cNvSpPr>
            <a:spLocks noGrp="1"/>
          </p:cNvSpPr>
          <p:nvPr>
            <p:ph idx="1"/>
          </p:nvPr>
        </p:nvSpPr>
        <p:spPr>
          <a:xfrm>
            <a:off x="838200" y="1553029"/>
            <a:ext cx="10515600" cy="4623934"/>
          </a:xfrm>
        </p:spPr>
        <p:txBody>
          <a:bodyPr>
            <a:normAutofit/>
          </a:bodyPr>
          <a:lstStyle/>
          <a:p>
            <a:pPr>
              <a:buNone/>
            </a:pPr>
            <a:r>
              <a:rPr lang="en-US" altLang="zh-CN" dirty="0" smtClean="0"/>
              <a:t>Linux </a:t>
            </a:r>
            <a:r>
              <a:rPr lang="zh-CN" altLang="en-US" dirty="0" smtClean="0"/>
              <a:t>系统上的基本安装方法是：</a:t>
            </a:r>
            <a:endParaRPr lang="en-US" altLang="zh-CN" dirty="0" smtClean="0"/>
          </a:p>
          <a:p>
            <a:pPr>
              <a:buNone/>
            </a:pPr>
            <a:endParaRPr lang="en-US" altLang="zh-CN" dirty="0" smtClean="0"/>
          </a:p>
          <a:p>
            <a:pPr>
              <a:buNone/>
            </a:pPr>
            <a:r>
              <a:rPr lang="zh-CN" altLang="en-US" dirty="0" smtClean="0"/>
              <a:t>对于 </a:t>
            </a:r>
            <a:r>
              <a:rPr lang="en-US" altLang="zh-CN" dirty="0" smtClean="0"/>
              <a:t>Mac </a:t>
            </a:r>
            <a:r>
              <a:rPr lang="zh-CN" altLang="en-US" dirty="0" smtClean="0"/>
              <a:t>系统，首先用</a:t>
            </a:r>
            <a:endParaRPr lang="en-US" altLang="zh-CN" dirty="0" smtClean="0"/>
          </a:p>
          <a:p>
            <a:pPr>
              <a:buNone/>
            </a:pPr>
            <a:endParaRPr lang="en-US" altLang="zh-CN" dirty="0" smtClean="0"/>
          </a:p>
          <a:p>
            <a:pPr>
              <a:buNone/>
            </a:pPr>
            <a:r>
              <a:rPr lang="zh-CN" altLang="en-US" dirty="0" smtClean="0"/>
              <a:t>安装 </a:t>
            </a:r>
            <a:r>
              <a:rPr lang="en-US" altLang="zh-CN" dirty="0" smtClean="0"/>
              <a:t>Python </a:t>
            </a:r>
            <a:r>
              <a:rPr lang="zh-CN" altLang="en-US" dirty="0" smtClean="0"/>
              <a:t>的包管理器 </a:t>
            </a:r>
            <a:r>
              <a:rPr lang="en-US" altLang="zh-CN" dirty="0" smtClean="0"/>
              <a:t>pip</a:t>
            </a:r>
            <a:r>
              <a:rPr lang="zh-CN" altLang="en-US" dirty="0" smtClean="0"/>
              <a:t>，然后运行</a:t>
            </a:r>
            <a:endParaRPr lang="en-US" altLang="zh-CN" dirty="0" smtClean="0"/>
          </a:p>
          <a:p>
            <a:pPr>
              <a:buNone/>
            </a:pPr>
            <a:endParaRPr lang="en-US" altLang="zh-CN" dirty="0" smtClean="0"/>
          </a:p>
          <a:p>
            <a:pPr>
              <a:buNone/>
            </a:pPr>
            <a:r>
              <a:rPr lang="zh-CN" altLang="en-US" dirty="0" smtClean="0"/>
              <a:t>来安装库文件。</a:t>
            </a:r>
            <a:endParaRPr lang="en-US" altLang="zh-CN" dirty="0" smtClean="0"/>
          </a:p>
          <a:p>
            <a:pPr>
              <a:buNone/>
            </a:pPr>
            <a:r>
              <a:rPr lang="zh-CN" altLang="en-US" dirty="0" smtClean="0"/>
              <a:t>另外，注意如果你的设备同时安装了 </a:t>
            </a:r>
            <a:r>
              <a:rPr lang="en-US" altLang="zh-CN" dirty="0" smtClean="0"/>
              <a:t>Python 2.x </a:t>
            </a:r>
            <a:r>
              <a:rPr lang="zh-CN" altLang="en-US" dirty="0" smtClean="0"/>
              <a:t>和 </a:t>
            </a:r>
            <a:r>
              <a:rPr lang="en-US" altLang="zh-CN" dirty="0" smtClean="0"/>
              <a:t>Python 3.x</a:t>
            </a:r>
            <a:r>
              <a:rPr lang="zh-CN" altLang="en-US" dirty="0" smtClean="0"/>
              <a:t>，你需要用 </a:t>
            </a:r>
            <a:r>
              <a:rPr lang="en-US" altLang="zh-CN" dirty="0" smtClean="0"/>
              <a:t>python3 </a:t>
            </a:r>
            <a:r>
              <a:rPr lang="zh-CN" altLang="en-US" dirty="0" smtClean="0"/>
              <a:t>运行</a:t>
            </a:r>
            <a:r>
              <a:rPr lang="en-US" altLang="zh-CN" dirty="0" smtClean="0"/>
              <a:t>Python 3.x</a:t>
            </a:r>
            <a:r>
              <a:rPr lang="zh-CN" altLang="en-US" dirty="0" smtClean="0"/>
              <a:t>：</a:t>
            </a:r>
            <a:endParaRPr lang="zh-CN" altLang="en-US" dirty="0"/>
          </a:p>
        </p:txBody>
      </p:sp>
      <p:graphicFrame>
        <p:nvGraphicFramePr>
          <p:cNvPr id="4" name="表格 3"/>
          <p:cNvGraphicFramePr>
            <a:graphicFrameLocks noGrp="1"/>
          </p:cNvGraphicFramePr>
          <p:nvPr/>
        </p:nvGraphicFramePr>
        <p:xfrm>
          <a:off x="914399" y="1953382"/>
          <a:ext cx="8128000" cy="370840"/>
        </p:xfrm>
        <a:graphic>
          <a:graphicData uri="http://schemas.openxmlformats.org/drawingml/2006/table">
            <a:tbl>
              <a:tblPr firstRow="1" bandRow="1">
                <a:tableStyleId>{93296810-A885-4BE3-A3E7-6D5BEEA58F35}</a:tableStyleId>
              </a:tblPr>
              <a:tblGrid>
                <a:gridCol w="8128000"/>
              </a:tblGrid>
              <a:tr h="370840">
                <a:tc>
                  <a:txBody>
                    <a:bodyPr/>
                    <a:lstStyle/>
                    <a:p>
                      <a:r>
                        <a:rPr lang="en-US" altLang="zh-CN" dirty="0" smtClean="0"/>
                        <a:t>$</a:t>
                      </a:r>
                      <a:r>
                        <a:rPr lang="en-US" altLang="zh-CN" dirty="0" err="1" smtClean="0"/>
                        <a:t>sudo</a:t>
                      </a:r>
                      <a:r>
                        <a:rPr lang="en-US" altLang="zh-CN" dirty="0" smtClean="0"/>
                        <a:t> apt-get install python-bs4</a:t>
                      </a:r>
                      <a:endParaRPr lang="zh-CN" altLang="en-US" dirty="0"/>
                    </a:p>
                  </a:txBody>
                  <a:tcPr/>
                </a:tc>
              </a:tr>
            </a:tbl>
          </a:graphicData>
        </a:graphic>
      </p:graphicFrame>
      <p:graphicFrame>
        <p:nvGraphicFramePr>
          <p:cNvPr id="5" name="表格 4"/>
          <p:cNvGraphicFramePr>
            <a:graphicFrameLocks noGrp="1"/>
          </p:cNvGraphicFramePr>
          <p:nvPr/>
        </p:nvGraphicFramePr>
        <p:xfrm>
          <a:off x="928915" y="2882295"/>
          <a:ext cx="8128000" cy="370840"/>
        </p:xfrm>
        <a:graphic>
          <a:graphicData uri="http://schemas.openxmlformats.org/drawingml/2006/table">
            <a:tbl>
              <a:tblPr firstRow="1" bandRow="1">
                <a:tableStyleId>{93296810-A885-4BE3-A3E7-6D5BEEA58F35}</a:tableStyleId>
              </a:tblPr>
              <a:tblGrid>
                <a:gridCol w="8128000"/>
              </a:tblGrid>
              <a:tr h="370840">
                <a:tc>
                  <a:txBody>
                    <a:bodyPr/>
                    <a:lstStyle/>
                    <a:p>
                      <a:r>
                        <a:rPr lang="en-US" altLang="zh-CN" dirty="0" smtClean="0"/>
                        <a:t>$</a:t>
                      </a:r>
                      <a:r>
                        <a:rPr lang="en-US" altLang="zh-CN" dirty="0" err="1" smtClean="0"/>
                        <a:t>sudo</a:t>
                      </a:r>
                      <a:r>
                        <a:rPr lang="en-US" altLang="zh-CN" dirty="0" smtClean="0"/>
                        <a:t> </a:t>
                      </a:r>
                      <a:r>
                        <a:rPr lang="en-US" altLang="zh-CN" dirty="0" err="1" smtClean="0"/>
                        <a:t>easy_install</a:t>
                      </a:r>
                      <a:r>
                        <a:rPr lang="en-US" altLang="zh-CN" dirty="0" smtClean="0"/>
                        <a:t> pip</a:t>
                      </a:r>
                      <a:endParaRPr lang="zh-CN" altLang="en-US" dirty="0"/>
                    </a:p>
                  </a:txBody>
                  <a:tcPr/>
                </a:tc>
              </a:tr>
            </a:tbl>
          </a:graphicData>
        </a:graphic>
      </p:graphicFrame>
      <p:graphicFrame>
        <p:nvGraphicFramePr>
          <p:cNvPr id="6" name="表格 5"/>
          <p:cNvGraphicFramePr>
            <a:graphicFrameLocks noGrp="1"/>
          </p:cNvGraphicFramePr>
          <p:nvPr/>
        </p:nvGraphicFramePr>
        <p:xfrm>
          <a:off x="914399" y="3825724"/>
          <a:ext cx="8128000" cy="370840"/>
        </p:xfrm>
        <a:graphic>
          <a:graphicData uri="http://schemas.openxmlformats.org/drawingml/2006/table">
            <a:tbl>
              <a:tblPr firstRow="1" bandRow="1">
                <a:tableStyleId>{93296810-A885-4BE3-A3E7-6D5BEEA58F35}</a:tableStyleId>
              </a:tblPr>
              <a:tblGrid>
                <a:gridCol w="8128000"/>
              </a:tblGrid>
              <a:tr h="370840">
                <a:tc>
                  <a:txBody>
                    <a:bodyPr/>
                    <a:lstStyle/>
                    <a:p>
                      <a:r>
                        <a:rPr lang="en-US" altLang="zh-CN" dirty="0" smtClean="0"/>
                        <a:t>$pip install beautifulsoup4</a:t>
                      </a:r>
                      <a:endParaRPr lang="zh-CN" altLang="en-US" dirty="0"/>
                    </a:p>
                  </a:txBody>
                  <a:tcPr/>
                </a:tc>
              </a:tr>
            </a:tbl>
          </a:graphicData>
        </a:graphic>
      </p:graphicFrame>
      <p:graphicFrame>
        <p:nvGraphicFramePr>
          <p:cNvPr id="7" name="表格 6"/>
          <p:cNvGraphicFramePr>
            <a:graphicFrameLocks noGrp="1"/>
          </p:cNvGraphicFramePr>
          <p:nvPr/>
        </p:nvGraphicFramePr>
        <p:xfrm>
          <a:off x="986971" y="5625495"/>
          <a:ext cx="8128000" cy="370840"/>
        </p:xfrm>
        <a:graphic>
          <a:graphicData uri="http://schemas.openxmlformats.org/drawingml/2006/table">
            <a:tbl>
              <a:tblPr firstRow="1" bandRow="1">
                <a:tableStyleId>{93296810-A885-4BE3-A3E7-6D5BEEA58F35}</a:tableStyleId>
              </a:tblPr>
              <a:tblGrid>
                <a:gridCol w="8128000"/>
              </a:tblGrid>
              <a:tr h="370840">
                <a:tc>
                  <a:txBody>
                    <a:bodyPr/>
                    <a:lstStyle/>
                    <a:p>
                      <a:r>
                        <a:rPr lang="en-US" altLang="zh-CN" dirty="0" smtClean="0"/>
                        <a:t>$python3 </a:t>
                      </a:r>
                      <a:r>
                        <a:rPr lang="en-US" altLang="zh-CN" dirty="0" err="1" smtClean="0"/>
                        <a:t>myScript.py</a:t>
                      </a:r>
                      <a:endParaRPr lang="zh-CN" altLang="en-US" dirty="0"/>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74225"/>
            <a:ext cx="10515600" cy="5968518"/>
          </a:xfrm>
        </p:spPr>
        <p:txBody>
          <a:bodyPr/>
          <a:lstStyle/>
          <a:p>
            <a:pPr>
              <a:buNone/>
            </a:pPr>
            <a:r>
              <a:rPr lang="zh-CN" altLang="en-US" dirty="0" smtClean="0"/>
              <a:t>当你安装包的时候，如果有可能安装到了 </a:t>
            </a:r>
            <a:r>
              <a:rPr lang="en-US" altLang="zh-CN" dirty="0" smtClean="0"/>
              <a:t>Python 2.x </a:t>
            </a:r>
            <a:r>
              <a:rPr lang="zh-CN" altLang="en-US" dirty="0" smtClean="0"/>
              <a:t>而不是 </a:t>
            </a:r>
            <a:r>
              <a:rPr lang="en-US" altLang="zh-CN" dirty="0" smtClean="0"/>
              <a:t>Python 3.x </a:t>
            </a:r>
            <a:r>
              <a:rPr lang="zh-CN" altLang="en-US" dirty="0" smtClean="0"/>
              <a:t>里，就需要使用：</a:t>
            </a:r>
            <a:endParaRPr lang="en-US" altLang="zh-CN" dirty="0" smtClean="0"/>
          </a:p>
          <a:p>
            <a:pPr>
              <a:buNone/>
            </a:pPr>
            <a:endParaRPr lang="en-US" altLang="zh-CN" dirty="0" smtClean="0"/>
          </a:p>
          <a:p>
            <a:pPr>
              <a:buNone/>
            </a:pPr>
            <a:r>
              <a:rPr lang="zh-CN" altLang="en-US" dirty="0" smtClean="0"/>
              <a:t>如果用 </a:t>
            </a:r>
            <a:r>
              <a:rPr lang="en-US" altLang="zh-CN" dirty="0" smtClean="0"/>
              <a:t>pip </a:t>
            </a:r>
            <a:r>
              <a:rPr lang="zh-CN" altLang="en-US" dirty="0" smtClean="0"/>
              <a:t>安装，你还可以用 </a:t>
            </a:r>
            <a:r>
              <a:rPr lang="en-US" altLang="zh-CN" dirty="0" smtClean="0"/>
              <a:t>pip3 </a:t>
            </a:r>
            <a:r>
              <a:rPr lang="zh-CN" altLang="en-US" dirty="0" smtClean="0"/>
              <a:t>安装 </a:t>
            </a:r>
            <a:r>
              <a:rPr lang="en-US" altLang="zh-CN" dirty="0" smtClean="0"/>
              <a:t>Python 3.x </a:t>
            </a:r>
            <a:r>
              <a:rPr lang="zh-CN" altLang="en-US" dirty="0" smtClean="0"/>
              <a:t>版本的包：</a:t>
            </a:r>
            <a:endParaRPr lang="en-US" altLang="zh-CN" dirty="0" smtClean="0"/>
          </a:p>
          <a:p>
            <a:pPr>
              <a:buNone/>
            </a:pPr>
            <a:endParaRPr lang="en-US" altLang="zh-CN" dirty="0" smtClean="0"/>
          </a:p>
          <a:p>
            <a:pPr>
              <a:buNone/>
            </a:pPr>
            <a:r>
              <a:rPr lang="zh-CN" altLang="en-US" dirty="0" smtClean="0"/>
              <a:t>在 </a:t>
            </a:r>
            <a:r>
              <a:rPr lang="en-US" altLang="zh-CN" dirty="0" smtClean="0"/>
              <a:t>Windows </a:t>
            </a:r>
            <a:r>
              <a:rPr lang="zh-CN" altLang="en-US" dirty="0" smtClean="0"/>
              <a:t>系统上安装与在 </a:t>
            </a:r>
            <a:r>
              <a:rPr lang="en-US" altLang="zh-CN" dirty="0" smtClean="0"/>
              <a:t>Mac </a:t>
            </a:r>
            <a:r>
              <a:rPr lang="zh-CN" altLang="en-US" dirty="0" smtClean="0"/>
              <a:t>和 </a:t>
            </a:r>
            <a:r>
              <a:rPr lang="en-US" altLang="zh-CN" dirty="0" smtClean="0"/>
              <a:t>Linux </a:t>
            </a:r>
            <a:r>
              <a:rPr lang="zh-CN" altLang="en-US" dirty="0" smtClean="0"/>
              <a:t>上安装差不多。从上面的下载链接下载最新的</a:t>
            </a:r>
            <a:r>
              <a:rPr lang="en-US" altLang="zh-CN" dirty="0" err="1" smtClean="0"/>
              <a:t>BeautifulSoup</a:t>
            </a:r>
            <a:r>
              <a:rPr lang="en-US" altLang="zh-CN" dirty="0" smtClean="0"/>
              <a:t> 4 </a:t>
            </a:r>
            <a:r>
              <a:rPr lang="zh-CN" altLang="en-US" dirty="0" smtClean="0"/>
              <a:t>源代码，解压后进入文件，然后执行：</a:t>
            </a:r>
            <a:endParaRPr lang="en-US" altLang="zh-CN" dirty="0" smtClean="0"/>
          </a:p>
          <a:p>
            <a:pPr>
              <a:buNone/>
            </a:pPr>
            <a:endParaRPr lang="en-US" altLang="zh-CN" dirty="0" smtClean="0"/>
          </a:p>
          <a:p>
            <a:pPr>
              <a:buNone/>
            </a:pPr>
            <a:r>
              <a:rPr lang="zh-CN" altLang="en-US" dirty="0" smtClean="0"/>
              <a:t>这样就可以了！ </a:t>
            </a:r>
            <a:r>
              <a:rPr lang="en-US" altLang="zh-CN" dirty="0" err="1" smtClean="0"/>
              <a:t>BeautifulSoup</a:t>
            </a:r>
            <a:r>
              <a:rPr lang="en-US" altLang="zh-CN" dirty="0" smtClean="0"/>
              <a:t> </a:t>
            </a:r>
            <a:r>
              <a:rPr lang="zh-CN" altLang="en-US" dirty="0" smtClean="0"/>
              <a:t>将被当作设备上的一个 </a:t>
            </a:r>
            <a:r>
              <a:rPr lang="en-US" altLang="zh-CN" dirty="0" smtClean="0"/>
              <a:t>Python </a:t>
            </a:r>
            <a:r>
              <a:rPr lang="zh-CN" altLang="en-US" dirty="0" smtClean="0"/>
              <a:t>库。你可以在 </a:t>
            </a:r>
            <a:r>
              <a:rPr lang="en-US" altLang="zh-CN" dirty="0" smtClean="0"/>
              <a:t>Python </a:t>
            </a:r>
            <a:r>
              <a:rPr lang="zh-CN" altLang="en-US" dirty="0" smtClean="0"/>
              <a:t>终端里导入它测试一下：</a:t>
            </a:r>
            <a:endParaRPr lang="zh-CN" altLang="en-US" dirty="0"/>
          </a:p>
        </p:txBody>
      </p:sp>
      <p:graphicFrame>
        <p:nvGraphicFramePr>
          <p:cNvPr id="4" name="表格 3"/>
          <p:cNvGraphicFramePr>
            <a:graphicFrameLocks noGrp="1"/>
          </p:cNvGraphicFramePr>
          <p:nvPr/>
        </p:nvGraphicFramePr>
        <p:xfrm>
          <a:off x="957943" y="1213180"/>
          <a:ext cx="8128000" cy="370840"/>
        </p:xfrm>
        <a:graphic>
          <a:graphicData uri="http://schemas.openxmlformats.org/drawingml/2006/table">
            <a:tbl>
              <a:tblPr firstRow="1" bandRow="1">
                <a:tableStyleId>{93296810-A885-4BE3-A3E7-6D5BEEA58F35}</a:tableStyleId>
              </a:tblPr>
              <a:tblGrid>
                <a:gridCol w="8128000"/>
              </a:tblGrid>
              <a:tr h="370840">
                <a:tc>
                  <a:txBody>
                    <a:bodyPr/>
                    <a:lstStyle/>
                    <a:p>
                      <a:r>
                        <a:rPr lang="en-US" altLang="zh-CN" dirty="0" smtClean="0"/>
                        <a:t>$</a:t>
                      </a:r>
                      <a:r>
                        <a:rPr lang="en-US" altLang="zh-CN" dirty="0" err="1" smtClean="0"/>
                        <a:t>sudo</a:t>
                      </a:r>
                      <a:r>
                        <a:rPr lang="en-US" altLang="zh-CN" dirty="0" smtClean="0"/>
                        <a:t> python3 </a:t>
                      </a:r>
                      <a:r>
                        <a:rPr lang="en-US" altLang="zh-CN" dirty="0" err="1" smtClean="0"/>
                        <a:t>setup.py</a:t>
                      </a:r>
                      <a:r>
                        <a:rPr lang="en-US" altLang="zh-CN" dirty="0" smtClean="0"/>
                        <a:t> install</a:t>
                      </a:r>
                      <a:endParaRPr lang="zh-CN" altLang="en-US" dirty="0"/>
                    </a:p>
                  </a:txBody>
                  <a:tcPr/>
                </a:tc>
              </a:tr>
            </a:tbl>
          </a:graphicData>
        </a:graphic>
      </p:graphicFrame>
      <p:graphicFrame>
        <p:nvGraphicFramePr>
          <p:cNvPr id="5" name="表格 4"/>
          <p:cNvGraphicFramePr>
            <a:graphicFrameLocks noGrp="1"/>
          </p:cNvGraphicFramePr>
          <p:nvPr/>
        </p:nvGraphicFramePr>
        <p:xfrm>
          <a:off x="986971" y="2127581"/>
          <a:ext cx="8128000" cy="370840"/>
        </p:xfrm>
        <a:graphic>
          <a:graphicData uri="http://schemas.openxmlformats.org/drawingml/2006/table">
            <a:tbl>
              <a:tblPr firstRow="1" bandRow="1">
                <a:tableStyleId>{93296810-A885-4BE3-A3E7-6D5BEEA58F35}</a:tableStyleId>
              </a:tblPr>
              <a:tblGrid>
                <a:gridCol w="8128000"/>
              </a:tblGrid>
              <a:tr h="370840">
                <a:tc>
                  <a:txBody>
                    <a:bodyPr/>
                    <a:lstStyle/>
                    <a:p>
                      <a:r>
                        <a:rPr lang="en-US" altLang="zh-CN" dirty="0" smtClean="0"/>
                        <a:t>$pip3 install beautifulsoup4</a:t>
                      </a:r>
                      <a:endParaRPr lang="zh-CN" altLang="en-US" dirty="0"/>
                    </a:p>
                  </a:txBody>
                  <a:tcPr/>
                </a:tc>
              </a:tr>
            </a:tbl>
          </a:graphicData>
        </a:graphic>
      </p:graphicFrame>
      <p:graphicFrame>
        <p:nvGraphicFramePr>
          <p:cNvPr id="6" name="表格 5"/>
          <p:cNvGraphicFramePr>
            <a:graphicFrameLocks noGrp="1"/>
          </p:cNvGraphicFramePr>
          <p:nvPr/>
        </p:nvGraphicFramePr>
        <p:xfrm>
          <a:off x="943430" y="3419351"/>
          <a:ext cx="8128000" cy="370840"/>
        </p:xfrm>
        <a:graphic>
          <a:graphicData uri="http://schemas.openxmlformats.org/drawingml/2006/table">
            <a:tbl>
              <a:tblPr firstRow="1" bandRow="1">
                <a:tableStyleId>{93296810-A885-4BE3-A3E7-6D5BEEA58F35}</a:tableStyleId>
              </a:tblPr>
              <a:tblGrid>
                <a:gridCol w="8128000"/>
              </a:tblGrid>
              <a:tr h="370840">
                <a:tc>
                  <a:txBody>
                    <a:bodyPr/>
                    <a:lstStyle/>
                    <a:p>
                      <a:r>
                        <a:rPr lang="en-US" altLang="zh-CN" dirty="0" smtClean="0"/>
                        <a:t>&gt;python </a:t>
                      </a:r>
                      <a:r>
                        <a:rPr lang="en-US" altLang="zh-CN" dirty="0" err="1" smtClean="0"/>
                        <a:t>setup.py</a:t>
                      </a:r>
                      <a:r>
                        <a:rPr lang="en-US" altLang="zh-CN" dirty="0" smtClean="0"/>
                        <a:t> install</a:t>
                      </a:r>
                      <a:endParaRPr lang="zh-CN" altLang="en-US" dirty="0"/>
                    </a:p>
                  </a:txBody>
                  <a:tcPr/>
                </a:tc>
              </a:tr>
            </a:tbl>
          </a:graphicData>
        </a:graphic>
      </p:graphicFrame>
      <p:graphicFrame>
        <p:nvGraphicFramePr>
          <p:cNvPr id="7" name="表格 6"/>
          <p:cNvGraphicFramePr>
            <a:graphicFrameLocks noGrp="1"/>
          </p:cNvGraphicFramePr>
          <p:nvPr/>
        </p:nvGraphicFramePr>
        <p:xfrm>
          <a:off x="972457" y="4609494"/>
          <a:ext cx="8128000" cy="640080"/>
        </p:xfrm>
        <a:graphic>
          <a:graphicData uri="http://schemas.openxmlformats.org/drawingml/2006/table">
            <a:tbl>
              <a:tblPr firstRow="1" bandRow="1">
                <a:tableStyleId>{93296810-A885-4BE3-A3E7-6D5BEEA58F35}</a:tableStyleId>
              </a:tblPr>
              <a:tblGrid>
                <a:gridCol w="8128000"/>
              </a:tblGrid>
              <a:tr h="370840">
                <a:tc>
                  <a:txBody>
                    <a:bodyPr/>
                    <a:lstStyle/>
                    <a:p>
                      <a:r>
                        <a:rPr lang="en-US" altLang="zh-CN" dirty="0" smtClean="0"/>
                        <a:t>$python</a:t>
                      </a:r>
                    </a:p>
                    <a:p>
                      <a:r>
                        <a:rPr lang="en-US" altLang="zh-CN" dirty="0" smtClean="0"/>
                        <a:t>&gt; from bs4 import </a:t>
                      </a:r>
                      <a:r>
                        <a:rPr lang="en-US" altLang="zh-CN" dirty="0" err="1" smtClean="0"/>
                        <a:t>BeautifulSoup</a:t>
                      </a:r>
                      <a:endParaRPr lang="zh-CN" altLang="en-US" dirty="0"/>
                    </a:p>
                  </a:txBody>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Beautiful Soup </a:t>
            </a:r>
            <a:r>
              <a:rPr lang="zh-CN" altLang="en-US" b="1" dirty="0" smtClean="0"/>
              <a:t>安装</a:t>
            </a:r>
            <a:endParaRPr lang="zh-CN" altLang="en-US" dirty="0"/>
          </a:p>
        </p:txBody>
      </p:sp>
      <p:sp>
        <p:nvSpPr>
          <p:cNvPr id="3" name="内容占位符 2"/>
          <p:cNvSpPr>
            <a:spLocks noGrp="1"/>
          </p:cNvSpPr>
          <p:nvPr>
            <p:ph idx="1"/>
          </p:nvPr>
        </p:nvSpPr>
        <p:spPr/>
        <p:txBody>
          <a:bodyPr/>
          <a:lstStyle/>
          <a:p>
            <a:pPr>
              <a:buNone/>
            </a:pPr>
            <a:r>
              <a:rPr lang="zh-CN" altLang="en-US" dirty="0" smtClean="0"/>
              <a:t>如果没有错误，说明导入成功了。</a:t>
            </a:r>
          </a:p>
          <a:p>
            <a:pPr>
              <a:buNone/>
            </a:pPr>
            <a:r>
              <a:rPr lang="zh-CN" altLang="en-US" dirty="0" smtClean="0"/>
              <a:t>另外，还有一个 </a:t>
            </a:r>
            <a:r>
              <a:rPr lang="en-US" altLang="zh-CN" dirty="0" smtClean="0"/>
              <a:t>Windows </a:t>
            </a:r>
            <a:r>
              <a:rPr lang="zh-CN" altLang="en-US" dirty="0" smtClean="0"/>
              <a:t>版 </a:t>
            </a:r>
            <a:r>
              <a:rPr lang="en-US" altLang="zh-CN" dirty="0" smtClean="0"/>
              <a:t>pip</a:t>
            </a:r>
            <a:r>
              <a:rPr lang="zh-CN" altLang="en-US" dirty="0" smtClean="0"/>
              <a:t>（</a:t>
            </a:r>
            <a:r>
              <a:rPr lang="en-US" altLang="zh-CN" dirty="0" smtClean="0"/>
              <a:t>https://pypi.python.org/pypi/setuptools</a:t>
            </a:r>
            <a:r>
              <a:rPr lang="zh-CN" altLang="en-US" dirty="0" smtClean="0"/>
              <a:t>）的 </a:t>
            </a:r>
            <a:r>
              <a:rPr lang="en-US" altLang="zh-CN" dirty="0" smtClean="0"/>
              <a:t>.exe </a:t>
            </a:r>
            <a:r>
              <a:rPr lang="zh-CN" altLang="en-US" dirty="0" smtClean="0"/>
              <a:t>格式安装器 ，装了之后你就可以轻松安装和管理包了：</a:t>
            </a:r>
            <a:endParaRPr lang="zh-CN" altLang="en-US" dirty="0"/>
          </a:p>
        </p:txBody>
      </p:sp>
      <p:graphicFrame>
        <p:nvGraphicFramePr>
          <p:cNvPr id="4" name="表格 3"/>
          <p:cNvGraphicFramePr>
            <a:graphicFrameLocks noGrp="1"/>
          </p:cNvGraphicFramePr>
          <p:nvPr/>
        </p:nvGraphicFramePr>
        <p:xfrm>
          <a:off x="914400" y="3259666"/>
          <a:ext cx="8128000" cy="370840"/>
        </p:xfrm>
        <a:graphic>
          <a:graphicData uri="http://schemas.openxmlformats.org/drawingml/2006/table">
            <a:tbl>
              <a:tblPr firstRow="1" bandRow="1">
                <a:tableStyleId>{93296810-A885-4BE3-A3E7-6D5BEEA58F35}</a:tableStyleId>
              </a:tblPr>
              <a:tblGrid>
                <a:gridCol w="8128000"/>
              </a:tblGrid>
              <a:tr h="370840">
                <a:tc>
                  <a:txBody>
                    <a:bodyPr/>
                    <a:lstStyle/>
                    <a:p>
                      <a:r>
                        <a:rPr lang="en-US" altLang="zh-CN" dirty="0" smtClean="0"/>
                        <a:t>&gt;pip install beautifulsoup4</a:t>
                      </a:r>
                      <a:endParaRPr lang="zh-CN" altLang="en-US" dirty="0"/>
                    </a:p>
                  </a:txBody>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运行</a:t>
            </a:r>
            <a:r>
              <a:rPr lang="en-US" altLang="zh-CN" dirty="0" err="1" smtClean="0"/>
              <a:t>BeautifulSoup</a:t>
            </a:r>
            <a:endParaRPr lang="zh-CN" altLang="en-US" dirty="0"/>
          </a:p>
        </p:txBody>
      </p:sp>
      <p:sp>
        <p:nvSpPr>
          <p:cNvPr id="3" name="内容占位符 2"/>
          <p:cNvSpPr>
            <a:spLocks noGrp="1"/>
          </p:cNvSpPr>
          <p:nvPr>
            <p:ph idx="1"/>
          </p:nvPr>
        </p:nvSpPr>
        <p:spPr/>
        <p:txBody>
          <a:bodyPr/>
          <a:lstStyle/>
          <a:p>
            <a:pPr>
              <a:buNone/>
            </a:pPr>
            <a:r>
              <a:rPr lang="en-US" altLang="zh-CN" dirty="0" err="1" smtClean="0"/>
              <a:t>BeautifulSoup</a:t>
            </a:r>
            <a:r>
              <a:rPr lang="en-US" altLang="zh-CN" dirty="0" smtClean="0"/>
              <a:t> </a:t>
            </a:r>
            <a:r>
              <a:rPr lang="zh-CN" altLang="en-US" dirty="0" smtClean="0"/>
              <a:t>库最常用的对象恰好就是 </a:t>
            </a:r>
            <a:r>
              <a:rPr lang="en-US" altLang="zh-CN" dirty="0" err="1" smtClean="0"/>
              <a:t>BeautifulSoup</a:t>
            </a:r>
            <a:r>
              <a:rPr lang="en-US" altLang="zh-CN" dirty="0" smtClean="0"/>
              <a:t> </a:t>
            </a:r>
            <a:r>
              <a:rPr lang="zh-CN" altLang="en-US" dirty="0" smtClean="0"/>
              <a:t>对象。让我们把本章开头的例子调整一下运行看看：</a:t>
            </a: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r>
              <a:rPr lang="zh-CN" altLang="en-US" dirty="0" smtClean="0"/>
              <a:t>输出结果是：</a:t>
            </a:r>
          </a:p>
          <a:p>
            <a:pPr>
              <a:buNone/>
            </a:pPr>
            <a:r>
              <a:rPr lang="en-US" altLang="zh-CN" dirty="0" smtClean="0"/>
              <a:t>&lt;h1&gt;An Interesting Title&lt;/h1&gt;</a:t>
            </a:r>
            <a:endParaRPr lang="zh-CN" altLang="en-US" dirty="0"/>
          </a:p>
        </p:txBody>
      </p:sp>
      <p:graphicFrame>
        <p:nvGraphicFramePr>
          <p:cNvPr id="4" name="表格 3"/>
          <p:cNvGraphicFramePr>
            <a:graphicFrameLocks noGrp="1"/>
          </p:cNvGraphicFramePr>
          <p:nvPr/>
        </p:nvGraphicFramePr>
        <p:xfrm>
          <a:off x="986971" y="2766181"/>
          <a:ext cx="8128000" cy="1463040"/>
        </p:xfrm>
        <a:graphic>
          <a:graphicData uri="http://schemas.openxmlformats.org/drawingml/2006/table">
            <a:tbl>
              <a:tblPr firstRow="1" bandRow="1">
                <a:tableStyleId>{93296810-A885-4BE3-A3E7-6D5BEEA58F35}</a:tableStyleId>
              </a:tblPr>
              <a:tblGrid>
                <a:gridCol w="8128000"/>
              </a:tblGrid>
              <a:tr h="370840">
                <a:tc>
                  <a:txBody>
                    <a:bodyPr/>
                    <a:lstStyle/>
                    <a:p>
                      <a:r>
                        <a:rPr lang="en-US" altLang="zh-CN" dirty="0" smtClean="0"/>
                        <a:t>from </a:t>
                      </a:r>
                      <a:r>
                        <a:rPr lang="en-US" altLang="zh-CN" dirty="0" err="1" smtClean="0"/>
                        <a:t>urllib.request</a:t>
                      </a:r>
                      <a:r>
                        <a:rPr lang="en-US" altLang="zh-CN" dirty="0" smtClean="0"/>
                        <a:t> import </a:t>
                      </a:r>
                      <a:r>
                        <a:rPr lang="en-US" altLang="zh-CN" dirty="0" err="1" smtClean="0"/>
                        <a:t>urlopen</a:t>
                      </a:r>
                      <a:endParaRPr lang="en-US" altLang="zh-CN" dirty="0" smtClean="0"/>
                    </a:p>
                    <a:p>
                      <a:r>
                        <a:rPr lang="en-US" altLang="zh-CN" dirty="0" smtClean="0"/>
                        <a:t>from bs4 import </a:t>
                      </a:r>
                      <a:r>
                        <a:rPr lang="en-US" altLang="zh-CN" dirty="0" err="1" smtClean="0"/>
                        <a:t>BeautifulSoup</a:t>
                      </a:r>
                      <a:endParaRPr lang="en-US" altLang="zh-CN" dirty="0" smtClean="0"/>
                    </a:p>
                    <a:p>
                      <a:r>
                        <a:rPr lang="en-US" altLang="zh-CN" dirty="0" smtClean="0"/>
                        <a:t>html = </a:t>
                      </a:r>
                      <a:r>
                        <a:rPr lang="en-US" altLang="zh-CN" dirty="0" err="1" smtClean="0"/>
                        <a:t>urlopen</a:t>
                      </a:r>
                      <a:r>
                        <a:rPr lang="en-US" altLang="zh-CN" dirty="0" smtClean="0"/>
                        <a:t>("http://www.pythonscraping.com/pages/page1.html")</a:t>
                      </a:r>
                    </a:p>
                    <a:p>
                      <a:r>
                        <a:rPr lang="en-US" altLang="zh-CN" dirty="0" err="1" smtClean="0"/>
                        <a:t>bsObj</a:t>
                      </a:r>
                      <a:r>
                        <a:rPr lang="en-US" altLang="zh-CN" dirty="0" smtClean="0"/>
                        <a:t> = </a:t>
                      </a:r>
                      <a:r>
                        <a:rPr lang="en-US" altLang="zh-CN" dirty="0" err="1" smtClean="0"/>
                        <a:t>BeautifulSoup</a:t>
                      </a:r>
                      <a:r>
                        <a:rPr lang="en-US" altLang="zh-CN" dirty="0" smtClean="0"/>
                        <a:t>(</a:t>
                      </a:r>
                      <a:r>
                        <a:rPr lang="en-US" altLang="zh-CN" dirty="0" err="1" smtClean="0"/>
                        <a:t>html.read</a:t>
                      </a:r>
                      <a:r>
                        <a:rPr lang="en-US" altLang="zh-CN" dirty="0" smtClean="0"/>
                        <a:t>())</a:t>
                      </a:r>
                    </a:p>
                    <a:p>
                      <a:r>
                        <a:rPr lang="en-US" altLang="zh-CN" dirty="0" smtClean="0"/>
                        <a:t>print(bsObj.h1)</a:t>
                      </a:r>
                      <a:endParaRPr lang="zh-CN" altLang="en-US" dirty="0"/>
                    </a:p>
                  </a:txBody>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24114"/>
            <a:ext cx="10515600" cy="5747657"/>
          </a:xfrm>
        </p:spPr>
        <p:txBody>
          <a:bodyPr>
            <a:normAutofit/>
          </a:bodyPr>
          <a:lstStyle/>
          <a:p>
            <a:pPr>
              <a:buNone/>
            </a:pPr>
            <a:r>
              <a:rPr lang="zh-CN" altLang="en-US" dirty="0" smtClean="0"/>
              <a:t>和前面例子一样，我们导入 </a:t>
            </a:r>
            <a:r>
              <a:rPr lang="en-US" altLang="zh-CN" dirty="0" err="1" smtClean="0"/>
              <a:t>urlopen</a:t>
            </a:r>
            <a:r>
              <a:rPr lang="en-US" altLang="zh-CN" dirty="0" smtClean="0"/>
              <a:t> </a:t>
            </a:r>
            <a:r>
              <a:rPr lang="zh-CN" altLang="en-US" dirty="0" smtClean="0"/>
              <a:t>，然后调用 </a:t>
            </a:r>
            <a:r>
              <a:rPr lang="en-US" altLang="zh-CN" dirty="0" err="1" smtClean="0"/>
              <a:t>html.read</a:t>
            </a:r>
            <a:r>
              <a:rPr lang="en-US" altLang="zh-CN" dirty="0" smtClean="0"/>
              <a:t>() </a:t>
            </a:r>
            <a:r>
              <a:rPr lang="zh-CN" altLang="en-US" dirty="0" smtClean="0"/>
              <a:t>获取网页的 </a:t>
            </a:r>
            <a:r>
              <a:rPr lang="en-US" altLang="zh-CN" dirty="0" smtClean="0"/>
              <a:t>HTML </a:t>
            </a:r>
            <a:r>
              <a:rPr lang="zh-CN" altLang="en-US" dirty="0" smtClean="0"/>
              <a:t>内容。这样就可以把 </a:t>
            </a:r>
            <a:r>
              <a:rPr lang="en-US" altLang="zh-CN" dirty="0" smtClean="0"/>
              <a:t>HTML </a:t>
            </a:r>
            <a:r>
              <a:rPr lang="zh-CN" altLang="en-US" dirty="0" smtClean="0"/>
              <a:t>内容传到 </a:t>
            </a:r>
            <a:r>
              <a:rPr lang="en-US" altLang="zh-CN" dirty="0" err="1" smtClean="0"/>
              <a:t>BeautifulSoup</a:t>
            </a:r>
            <a:r>
              <a:rPr lang="en-US" altLang="zh-CN" dirty="0" smtClean="0"/>
              <a:t> </a:t>
            </a:r>
            <a:r>
              <a:rPr lang="zh-CN" altLang="en-US" dirty="0" smtClean="0"/>
              <a:t>对象，转换成下面的结构：</a:t>
            </a: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r>
              <a:rPr lang="zh-CN" altLang="en-US" dirty="0" smtClean="0"/>
              <a:t>可以看出，我们从网页中提取的 </a:t>
            </a:r>
            <a:r>
              <a:rPr lang="en-US" altLang="zh-CN" dirty="0" smtClean="0"/>
              <a:t>&lt;h1&gt; </a:t>
            </a:r>
            <a:r>
              <a:rPr lang="zh-CN" altLang="en-US" dirty="0" smtClean="0"/>
              <a:t>标签被嵌在 </a:t>
            </a:r>
            <a:r>
              <a:rPr lang="en-US" altLang="zh-CN" dirty="0" err="1" smtClean="0"/>
              <a:t>BeautifulSoup</a:t>
            </a:r>
            <a:r>
              <a:rPr lang="en-US" altLang="zh-CN" dirty="0" smtClean="0"/>
              <a:t> </a:t>
            </a:r>
            <a:r>
              <a:rPr lang="zh-CN" altLang="en-US" dirty="0" smtClean="0"/>
              <a:t>对象 </a:t>
            </a:r>
            <a:r>
              <a:rPr lang="en-US" altLang="zh-CN" dirty="0" err="1" smtClean="0"/>
              <a:t>bsObj</a:t>
            </a:r>
            <a:r>
              <a:rPr lang="en-US" altLang="zh-CN" dirty="0" smtClean="0"/>
              <a:t> </a:t>
            </a:r>
            <a:r>
              <a:rPr lang="zh-CN" altLang="en-US" dirty="0" smtClean="0"/>
              <a:t>结构的第二层（</a:t>
            </a:r>
            <a:r>
              <a:rPr lang="en-US" altLang="zh-CN" dirty="0" smtClean="0"/>
              <a:t>html → body → h1</a:t>
            </a:r>
            <a:r>
              <a:rPr lang="zh-CN" altLang="en-US" dirty="0" smtClean="0"/>
              <a:t>）。但是，当我们从对象里提取 </a:t>
            </a:r>
            <a:r>
              <a:rPr lang="en-US" altLang="zh-CN" dirty="0" smtClean="0"/>
              <a:t>h1 </a:t>
            </a:r>
            <a:r>
              <a:rPr lang="zh-CN" altLang="en-US" dirty="0" smtClean="0"/>
              <a:t>标签的时候，可以直接调用它：</a:t>
            </a:r>
          </a:p>
          <a:p>
            <a:pPr>
              <a:buNone/>
            </a:pPr>
            <a:endParaRPr lang="en-US" altLang="zh-CN" dirty="0" smtClean="0"/>
          </a:p>
          <a:p>
            <a:pPr>
              <a:buNone/>
            </a:pPr>
            <a:r>
              <a:rPr lang="zh-CN" altLang="en-US" dirty="0" smtClean="0"/>
              <a:t>其实，下面的所有函数调用都可以产生同样的结果：</a:t>
            </a:r>
          </a:p>
        </p:txBody>
      </p:sp>
      <p:graphicFrame>
        <p:nvGraphicFramePr>
          <p:cNvPr id="4" name="表格 3"/>
          <p:cNvGraphicFramePr>
            <a:graphicFrameLocks noGrp="1"/>
          </p:cNvGraphicFramePr>
          <p:nvPr/>
        </p:nvGraphicFramePr>
        <p:xfrm>
          <a:off x="1045028" y="1692121"/>
          <a:ext cx="8128000" cy="1737360"/>
        </p:xfrm>
        <a:graphic>
          <a:graphicData uri="http://schemas.openxmlformats.org/drawingml/2006/table">
            <a:tbl>
              <a:tblPr firstRow="1" bandRow="1">
                <a:tableStyleId>{93296810-A885-4BE3-A3E7-6D5BEEA58F35}</a:tableStyleId>
              </a:tblPr>
              <a:tblGrid>
                <a:gridCol w="8128000"/>
              </a:tblGrid>
              <a:tr h="370840">
                <a:tc>
                  <a:txBody>
                    <a:bodyPr/>
                    <a:lstStyle/>
                    <a:p>
                      <a:r>
                        <a:rPr lang="en-US" altLang="zh-CN" dirty="0" smtClean="0"/>
                        <a:t>html -----</a:t>
                      </a:r>
                      <a:r>
                        <a:rPr lang="en-US" altLang="zh-CN" dirty="0" smtClean="0">
                          <a:sym typeface="Wingdings" pitchFamily="2" charset="2"/>
                        </a:rPr>
                        <a:t></a:t>
                      </a:r>
                      <a:r>
                        <a:rPr lang="en-US" altLang="zh-CN" dirty="0" smtClean="0"/>
                        <a:t> &lt;html&gt;&lt;head&gt;...&lt;/head&gt;&lt;body&gt;...&lt;/body&gt;&lt;/html&gt;</a:t>
                      </a:r>
                    </a:p>
                    <a:p>
                      <a:r>
                        <a:rPr lang="en-US" altLang="zh-CN" dirty="0" smtClean="0"/>
                        <a:t>— head -----</a:t>
                      </a:r>
                      <a:r>
                        <a:rPr lang="en-US" altLang="zh-CN" dirty="0" smtClean="0">
                          <a:sym typeface="Wingdings" pitchFamily="2" charset="2"/>
                        </a:rPr>
                        <a:t></a:t>
                      </a:r>
                      <a:r>
                        <a:rPr lang="en-US" altLang="zh-CN" dirty="0" smtClean="0"/>
                        <a:t>&lt;head&gt;&lt;title&gt;A Useful Page&lt;title&gt;&lt;/head&gt;</a:t>
                      </a:r>
                    </a:p>
                    <a:p>
                      <a:r>
                        <a:rPr lang="en-US" altLang="zh-CN" dirty="0" smtClean="0"/>
                        <a:t>— title -----</a:t>
                      </a:r>
                      <a:r>
                        <a:rPr lang="en-US" altLang="zh-CN" dirty="0" smtClean="0">
                          <a:sym typeface="Wingdings" pitchFamily="2" charset="2"/>
                        </a:rPr>
                        <a:t></a:t>
                      </a:r>
                      <a:r>
                        <a:rPr lang="en-US" altLang="zh-CN" dirty="0" smtClean="0"/>
                        <a:t>&lt;title&gt;A Useful Page&lt;/title&gt;</a:t>
                      </a:r>
                    </a:p>
                    <a:p>
                      <a:r>
                        <a:rPr lang="en-US" altLang="zh-CN" dirty="0" smtClean="0"/>
                        <a:t>— body -----</a:t>
                      </a:r>
                      <a:r>
                        <a:rPr lang="en-US" altLang="zh-CN" dirty="0" smtClean="0">
                          <a:sym typeface="Wingdings" pitchFamily="2" charset="2"/>
                        </a:rPr>
                        <a:t></a:t>
                      </a:r>
                      <a:r>
                        <a:rPr lang="en-US" altLang="zh-CN" dirty="0" smtClean="0"/>
                        <a:t>&lt;body&gt;&lt;h1&gt;An </a:t>
                      </a:r>
                      <a:r>
                        <a:rPr lang="en-US" altLang="zh-CN" dirty="0" err="1" smtClean="0"/>
                        <a:t>Int</a:t>
                      </a:r>
                      <a:r>
                        <a:rPr lang="en-US" altLang="zh-CN" dirty="0" smtClean="0"/>
                        <a:t>...&lt;/h1&gt;&lt;div&gt;</a:t>
                      </a:r>
                      <a:r>
                        <a:rPr lang="en-US" altLang="zh-CN" dirty="0" err="1" smtClean="0"/>
                        <a:t>Lorem</a:t>
                      </a:r>
                      <a:r>
                        <a:rPr lang="en-US" altLang="zh-CN" dirty="0" smtClean="0"/>
                        <a:t> </a:t>
                      </a:r>
                      <a:r>
                        <a:rPr lang="en-US" altLang="zh-CN" dirty="0" err="1" smtClean="0"/>
                        <a:t>ip</a:t>
                      </a:r>
                      <a:r>
                        <a:rPr lang="en-US" altLang="zh-CN" dirty="0" smtClean="0"/>
                        <a:t>...&lt;/div&gt;&lt;/body&gt;</a:t>
                      </a:r>
                    </a:p>
                    <a:p>
                      <a:r>
                        <a:rPr lang="en-US" altLang="zh-CN" dirty="0" smtClean="0"/>
                        <a:t>— h1 -----</a:t>
                      </a:r>
                      <a:r>
                        <a:rPr lang="en-US" altLang="zh-CN" dirty="0" smtClean="0">
                          <a:sym typeface="Wingdings" pitchFamily="2" charset="2"/>
                        </a:rPr>
                        <a:t></a:t>
                      </a:r>
                      <a:r>
                        <a:rPr lang="en-US" altLang="zh-CN" dirty="0" smtClean="0"/>
                        <a:t>&lt;h1&gt;An Interesting Title&lt;/h1&gt;</a:t>
                      </a:r>
                    </a:p>
                    <a:p>
                      <a:r>
                        <a:rPr lang="en-US" altLang="zh-CN" dirty="0" smtClean="0"/>
                        <a:t>— div -----</a:t>
                      </a:r>
                      <a:r>
                        <a:rPr lang="en-US" altLang="zh-CN" dirty="0" smtClean="0">
                          <a:sym typeface="Wingdings" pitchFamily="2" charset="2"/>
                        </a:rPr>
                        <a:t></a:t>
                      </a:r>
                      <a:r>
                        <a:rPr lang="en-US" altLang="zh-CN" dirty="0" smtClean="0"/>
                        <a:t> &lt;div&gt;</a:t>
                      </a:r>
                      <a:r>
                        <a:rPr lang="en-US" altLang="zh-CN" dirty="0" err="1" smtClean="0"/>
                        <a:t>Lorem</a:t>
                      </a:r>
                      <a:r>
                        <a:rPr lang="en-US" altLang="zh-CN" dirty="0" smtClean="0"/>
                        <a:t> </a:t>
                      </a:r>
                      <a:r>
                        <a:rPr lang="en-US" altLang="zh-CN" dirty="0" err="1" smtClean="0"/>
                        <a:t>Ipsum</a:t>
                      </a:r>
                      <a:r>
                        <a:rPr lang="en-US" altLang="zh-CN" dirty="0" smtClean="0"/>
                        <a:t> dolor...&lt;/div&gt;</a:t>
                      </a:r>
                      <a:endParaRPr lang="zh-CN" altLang="en-US" dirty="0"/>
                    </a:p>
                  </a:txBody>
                  <a:tcPr/>
                </a:tc>
              </a:tr>
            </a:tbl>
          </a:graphicData>
        </a:graphic>
      </p:graphicFrame>
      <p:graphicFrame>
        <p:nvGraphicFramePr>
          <p:cNvPr id="5" name="表格 4"/>
          <p:cNvGraphicFramePr>
            <a:graphicFrameLocks noGrp="1"/>
          </p:cNvGraphicFramePr>
          <p:nvPr/>
        </p:nvGraphicFramePr>
        <p:xfrm>
          <a:off x="1074058" y="5595257"/>
          <a:ext cx="8128000" cy="914400"/>
        </p:xfrm>
        <a:graphic>
          <a:graphicData uri="http://schemas.openxmlformats.org/drawingml/2006/table">
            <a:tbl>
              <a:tblPr firstRow="1" bandRow="1">
                <a:tableStyleId>{93296810-A885-4BE3-A3E7-6D5BEEA58F35}</a:tableStyleId>
              </a:tblPr>
              <a:tblGrid>
                <a:gridCol w="8128000"/>
              </a:tblGrid>
              <a:tr h="370840">
                <a:tc>
                  <a:txBody>
                    <a:bodyPr/>
                    <a:lstStyle/>
                    <a:p>
                      <a:pPr>
                        <a:buNone/>
                      </a:pPr>
                      <a:r>
                        <a:rPr lang="en-US" altLang="zh-CN" dirty="0" smtClean="0"/>
                        <a:t>bsObj.html.body.h1</a:t>
                      </a:r>
                    </a:p>
                    <a:p>
                      <a:pPr>
                        <a:buNone/>
                      </a:pPr>
                      <a:r>
                        <a:rPr lang="en-US" altLang="zh-CN" dirty="0" smtClean="0"/>
                        <a:t>bsObj.body.h1</a:t>
                      </a:r>
                    </a:p>
                    <a:p>
                      <a:pPr>
                        <a:buNone/>
                      </a:pPr>
                      <a:r>
                        <a:rPr lang="en-US" altLang="zh-CN" dirty="0" smtClean="0"/>
                        <a:t>bsObj.html.h1</a:t>
                      </a:r>
                      <a:endParaRPr lang="zh-CN" altLang="en-US" dirty="0" smtClean="0"/>
                    </a:p>
                  </a:txBody>
                  <a:tcPr/>
                </a:tc>
              </a:tr>
            </a:tbl>
          </a:graphicData>
        </a:graphic>
      </p:graphicFrame>
      <p:graphicFrame>
        <p:nvGraphicFramePr>
          <p:cNvPr id="6" name="表格 5"/>
          <p:cNvGraphicFramePr>
            <a:graphicFrameLocks noGrp="1"/>
          </p:cNvGraphicFramePr>
          <p:nvPr/>
        </p:nvGraphicFramePr>
        <p:xfrm>
          <a:off x="1074057" y="4653037"/>
          <a:ext cx="8128000" cy="370840"/>
        </p:xfrm>
        <a:graphic>
          <a:graphicData uri="http://schemas.openxmlformats.org/drawingml/2006/table">
            <a:tbl>
              <a:tblPr firstRow="1" bandRow="1">
                <a:tableStyleId>{93296810-A885-4BE3-A3E7-6D5BEEA58F35}</a:tableStyleId>
              </a:tblPr>
              <a:tblGrid>
                <a:gridCol w="81280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bsObj.h1</a:t>
                      </a:r>
                    </a:p>
                  </a:txBody>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36599" y="1085396"/>
            <a:ext cx="10515600" cy="4351338"/>
          </a:xfrm>
        </p:spPr>
        <p:txBody>
          <a:bodyPr/>
          <a:lstStyle/>
          <a:p>
            <a:pPr>
              <a:buNone/>
            </a:pPr>
            <a:r>
              <a:rPr lang="zh-CN" altLang="en-US" dirty="0" smtClean="0"/>
              <a:t>其实，任何 </a:t>
            </a:r>
            <a:r>
              <a:rPr lang="en-US" altLang="zh-CN" dirty="0" smtClean="0"/>
              <a:t>HTML</a:t>
            </a:r>
            <a:r>
              <a:rPr lang="zh-CN" altLang="en-US" dirty="0" smtClean="0"/>
              <a:t>（或</a:t>
            </a:r>
            <a:r>
              <a:rPr lang="en-US" altLang="zh-CN" dirty="0" smtClean="0"/>
              <a:t>XML</a:t>
            </a:r>
            <a:r>
              <a:rPr lang="zh-CN" altLang="en-US" dirty="0" smtClean="0"/>
              <a:t>）文件的任意节点信息都可以被提取出来，只要目标信息的旁边或附近有标记就行。</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可靠的网络连接</a:t>
            </a:r>
            <a:endParaRPr lang="zh-CN" altLang="en-US" dirty="0"/>
          </a:p>
        </p:txBody>
      </p:sp>
      <p:sp>
        <p:nvSpPr>
          <p:cNvPr id="3" name="内容占位符 2"/>
          <p:cNvSpPr>
            <a:spLocks noGrp="1"/>
          </p:cNvSpPr>
          <p:nvPr>
            <p:ph idx="1"/>
          </p:nvPr>
        </p:nvSpPr>
        <p:spPr/>
        <p:txBody>
          <a:bodyPr>
            <a:normAutofit/>
          </a:bodyPr>
          <a:lstStyle/>
          <a:p>
            <a:pPr>
              <a:buNone/>
            </a:pPr>
            <a:r>
              <a:rPr lang="zh-CN" altLang="en-US" dirty="0" smtClean="0"/>
              <a:t>网络是十分复杂的。网页数据格式不友好，网站服务器宕机，目标数据的标签找不到，都是很麻烦的事情。网络数据采集最痛苦的遭遇之一，就是爬虫运行的时候你洗洗睡了，梦想着明天一早数据就都会采集好放在数据库里，结果第二天醒来，你看到的却是一个因某种数据格式异常导致运行错误的爬虫，在前一天当你不再盯着屏幕去睡觉之后，没过一会儿爬虫就不再运行了。那个时候，你可能想骂发明互联网（以及那些奇葩的网络数据格式）的人，但是你真正应该斥责的人是你自己，为什么一开始不估计可能会出现的异常！</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buNone/>
            </a:pPr>
            <a:r>
              <a:rPr lang="zh-CN" altLang="en-US" dirty="0" smtClean="0"/>
              <a:t>让我们看看爬虫 </a:t>
            </a:r>
            <a:r>
              <a:rPr lang="en-US" altLang="zh-CN" dirty="0" smtClean="0"/>
              <a:t>import </a:t>
            </a:r>
            <a:r>
              <a:rPr lang="zh-CN" altLang="en-US" dirty="0" smtClean="0"/>
              <a:t>语句后面的第一行代码，如何处理那里可能出现的异常：</a:t>
            </a:r>
            <a:endParaRPr lang="en-US" altLang="zh-CN" dirty="0" smtClean="0"/>
          </a:p>
          <a:p>
            <a:pPr>
              <a:buNone/>
            </a:pPr>
            <a:endParaRPr lang="en-US" altLang="zh-CN" dirty="0" smtClean="0"/>
          </a:p>
          <a:p>
            <a:pPr>
              <a:buNone/>
            </a:pPr>
            <a:r>
              <a:rPr lang="zh-CN" altLang="en-US" dirty="0" smtClean="0"/>
              <a:t>这行代码主要可能会发生两种异常：</a:t>
            </a:r>
          </a:p>
          <a:p>
            <a:pPr>
              <a:buNone/>
            </a:pPr>
            <a:r>
              <a:rPr lang="en-US" altLang="zh-CN" dirty="0" smtClean="0"/>
              <a:t>• </a:t>
            </a:r>
            <a:r>
              <a:rPr lang="zh-CN" altLang="en-US" dirty="0" smtClean="0"/>
              <a:t>网页在服务器上不存在（或者获取页面的时候出现错误）</a:t>
            </a:r>
          </a:p>
          <a:p>
            <a:pPr>
              <a:buNone/>
            </a:pPr>
            <a:r>
              <a:rPr lang="en-US" altLang="zh-CN" dirty="0" smtClean="0"/>
              <a:t>• </a:t>
            </a:r>
            <a:r>
              <a:rPr lang="zh-CN" altLang="en-US" dirty="0" smtClean="0"/>
              <a:t>服务器不存在</a:t>
            </a:r>
            <a:endParaRPr lang="en-US" altLang="zh-CN" dirty="0" smtClean="0"/>
          </a:p>
          <a:p>
            <a:pPr>
              <a:buNone/>
            </a:pPr>
            <a:r>
              <a:rPr lang="zh-CN" altLang="en-US" dirty="0" smtClean="0"/>
              <a:t>第一种异常发生时，程序会返回 </a:t>
            </a:r>
            <a:r>
              <a:rPr lang="en-US" altLang="zh-CN" dirty="0" smtClean="0"/>
              <a:t>HTTP </a:t>
            </a:r>
            <a:r>
              <a:rPr lang="zh-CN" altLang="en-US" dirty="0" smtClean="0"/>
              <a:t>错误。</a:t>
            </a:r>
            <a:r>
              <a:rPr lang="en-US" altLang="zh-CN" dirty="0" smtClean="0"/>
              <a:t>HTTP </a:t>
            </a:r>
            <a:r>
              <a:rPr lang="zh-CN" altLang="en-US" dirty="0" smtClean="0"/>
              <a:t>错误可能是“</a:t>
            </a:r>
            <a:r>
              <a:rPr lang="en-US" altLang="zh-CN" dirty="0" smtClean="0"/>
              <a:t>404 Page Not Found”“500 Internal Server Error”</a:t>
            </a:r>
            <a:r>
              <a:rPr lang="zh-CN" altLang="en-US" dirty="0" smtClean="0"/>
              <a:t>等。所有类似情形， </a:t>
            </a:r>
            <a:r>
              <a:rPr lang="en-US" altLang="zh-CN" dirty="0" err="1" smtClean="0"/>
              <a:t>urlopen</a:t>
            </a:r>
            <a:r>
              <a:rPr lang="en-US" altLang="zh-CN" dirty="0" smtClean="0"/>
              <a:t> </a:t>
            </a:r>
            <a:r>
              <a:rPr lang="zh-CN" altLang="en-US" dirty="0" smtClean="0"/>
              <a:t>函数都会抛出“</a:t>
            </a:r>
            <a:r>
              <a:rPr lang="en-US" altLang="zh-CN" dirty="0" err="1" smtClean="0"/>
              <a:t>HTTPError</a:t>
            </a:r>
            <a:r>
              <a:rPr lang="en-US" altLang="zh-CN" dirty="0" smtClean="0"/>
              <a:t>”</a:t>
            </a:r>
            <a:r>
              <a:rPr lang="zh-CN" altLang="en-US" dirty="0" smtClean="0"/>
              <a:t>异常。我们可以用下面的方式处理这种异常：</a:t>
            </a:r>
            <a:endParaRPr lang="zh-CN" altLang="en-US" dirty="0"/>
          </a:p>
        </p:txBody>
      </p:sp>
      <p:graphicFrame>
        <p:nvGraphicFramePr>
          <p:cNvPr id="4" name="表格 3"/>
          <p:cNvGraphicFramePr>
            <a:graphicFrameLocks noGrp="1"/>
          </p:cNvGraphicFramePr>
          <p:nvPr/>
        </p:nvGraphicFramePr>
        <p:xfrm>
          <a:off x="986972" y="2650066"/>
          <a:ext cx="8128000" cy="370840"/>
        </p:xfrm>
        <a:graphic>
          <a:graphicData uri="http://schemas.openxmlformats.org/drawingml/2006/table">
            <a:tbl>
              <a:tblPr firstRow="1" bandRow="1">
                <a:tableStyleId>{93296810-A885-4BE3-A3E7-6D5BEEA58F35}</a:tableStyleId>
              </a:tblPr>
              <a:tblGrid>
                <a:gridCol w="8128000"/>
              </a:tblGrid>
              <a:tr h="370840">
                <a:tc>
                  <a:txBody>
                    <a:bodyPr/>
                    <a:lstStyle/>
                    <a:p>
                      <a:r>
                        <a:rPr lang="en-US" altLang="zh-CN" dirty="0" smtClean="0"/>
                        <a:t>html = </a:t>
                      </a:r>
                      <a:r>
                        <a:rPr lang="en-US" altLang="zh-CN" dirty="0" err="1" smtClean="0"/>
                        <a:t>urlopen</a:t>
                      </a:r>
                      <a:r>
                        <a:rPr lang="en-US" altLang="zh-CN" dirty="0" smtClean="0"/>
                        <a:t>("http://www.pythonscraping.com/pages/page1.html")</a:t>
                      </a:r>
                      <a:endParaRPr lang="zh-CN" altLang="en-US" dirty="0"/>
                    </a:p>
                  </a:txBody>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简介</a:t>
            </a:r>
            <a:endParaRPr lang="zh-CN" altLang="en-US" dirty="0"/>
          </a:p>
        </p:txBody>
      </p:sp>
      <p:sp>
        <p:nvSpPr>
          <p:cNvPr id="3" name="内容占位符 2"/>
          <p:cNvSpPr>
            <a:spLocks noGrp="1"/>
          </p:cNvSpPr>
          <p:nvPr>
            <p:ph idx="1"/>
          </p:nvPr>
        </p:nvSpPr>
        <p:spPr/>
        <p:txBody>
          <a:bodyPr/>
          <a:lstStyle/>
          <a:p>
            <a:pPr>
              <a:buNone/>
            </a:pPr>
            <a:r>
              <a:rPr lang="zh-CN" altLang="en-US" dirty="0" smtClean="0"/>
              <a:t>一旦你开始采集网络数据，就会感受到浏览器为我们做的所有细节。网络上如果没有</a:t>
            </a:r>
            <a:r>
              <a:rPr lang="en-US" altLang="zh-CN" dirty="0" smtClean="0"/>
              <a:t>html</a:t>
            </a:r>
            <a:r>
              <a:rPr lang="zh-CN" altLang="en-US" dirty="0" smtClean="0"/>
              <a:t>文本格式层、</a:t>
            </a:r>
            <a:r>
              <a:rPr lang="en-US" altLang="zh-CN" dirty="0" err="1" smtClean="0"/>
              <a:t>css</a:t>
            </a:r>
            <a:r>
              <a:rPr lang="zh-CN" altLang="en-US" dirty="0" smtClean="0"/>
              <a:t>样式层、</a:t>
            </a:r>
            <a:r>
              <a:rPr lang="en-US" altLang="zh-CN" dirty="0" err="1" smtClean="0"/>
              <a:t>javascript</a:t>
            </a:r>
            <a:r>
              <a:rPr lang="zh-CN" altLang="en-US" dirty="0" smtClean="0"/>
              <a:t>执行层和图像渲染层，乍看起来会有点吓人，但是在这一章和下一章，我们将介绍如何不通过浏览器的帮助来格式化和理解数据。</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823686" y="780596"/>
          <a:ext cx="10515600" cy="2286000"/>
        </p:xfrm>
        <a:graphic>
          <a:graphicData uri="http://schemas.openxmlformats.org/drawingml/2006/table">
            <a:tbl>
              <a:tblPr firstRow="1" bandRow="1">
                <a:tableStyleId>{93296810-A885-4BE3-A3E7-6D5BEEA58F35}</a:tableStyleId>
              </a:tblPr>
              <a:tblGrid>
                <a:gridCol w="10515600"/>
              </a:tblGrid>
              <a:tr h="370840">
                <a:tc>
                  <a:txBody>
                    <a:bodyPr/>
                    <a:lstStyle/>
                    <a:p>
                      <a:r>
                        <a:rPr lang="en-US" altLang="zh-CN" dirty="0" smtClean="0"/>
                        <a:t>try:</a:t>
                      </a:r>
                    </a:p>
                    <a:p>
                      <a:r>
                        <a:rPr lang="en-US" altLang="zh-CN" dirty="0" smtClean="0"/>
                        <a:t>html = </a:t>
                      </a:r>
                      <a:r>
                        <a:rPr lang="en-US" altLang="zh-CN" dirty="0" err="1" smtClean="0"/>
                        <a:t>urlopen</a:t>
                      </a:r>
                      <a:r>
                        <a:rPr lang="en-US" altLang="zh-CN" dirty="0" smtClean="0"/>
                        <a:t>("http://www.pythonscraping.com/pages/page1.html")</a:t>
                      </a:r>
                    </a:p>
                    <a:p>
                      <a:r>
                        <a:rPr lang="en-US" altLang="zh-CN" dirty="0" smtClean="0"/>
                        <a:t>except </a:t>
                      </a:r>
                      <a:r>
                        <a:rPr lang="en-US" altLang="zh-CN" dirty="0" err="1" smtClean="0"/>
                        <a:t>HTTPError</a:t>
                      </a:r>
                      <a:r>
                        <a:rPr lang="en-US" altLang="zh-CN" dirty="0" smtClean="0"/>
                        <a:t> as e:</a:t>
                      </a:r>
                    </a:p>
                    <a:p>
                      <a:r>
                        <a:rPr lang="en-US" altLang="zh-CN" dirty="0" smtClean="0"/>
                        <a:t>print(e)</a:t>
                      </a:r>
                    </a:p>
                    <a:p>
                      <a:r>
                        <a:rPr lang="en-US" altLang="zh-CN" dirty="0" smtClean="0"/>
                        <a:t># </a:t>
                      </a:r>
                      <a:r>
                        <a:rPr lang="zh-CN" altLang="en-US" dirty="0" smtClean="0"/>
                        <a:t>返回空值，中断程序，或者执行另一个方案</a:t>
                      </a:r>
                    </a:p>
                    <a:p>
                      <a:r>
                        <a:rPr lang="en-US" altLang="zh-CN" dirty="0" smtClean="0"/>
                        <a:t>else:</a:t>
                      </a:r>
                    </a:p>
                    <a:p>
                      <a:r>
                        <a:rPr lang="en-US" altLang="zh-CN" dirty="0" smtClean="0"/>
                        <a:t># </a:t>
                      </a:r>
                      <a:r>
                        <a:rPr lang="zh-CN" altLang="en-US" dirty="0" smtClean="0"/>
                        <a:t>程序继续。注意：如果你已经在上面异常捕捉那一段代码里返回或中断（</a:t>
                      </a:r>
                      <a:r>
                        <a:rPr lang="en-US" altLang="zh-CN" dirty="0" smtClean="0"/>
                        <a:t>break</a:t>
                      </a:r>
                      <a:r>
                        <a:rPr lang="zh-CN" altLang="en-US" dirty="0" smtClean="0"/>
                        <a:t>），</a:t>
                      </a:r>
                    </a:p>
                    <a:p>
                      <a:r>
                        <a:rPr lang="en-US" altLang="zh-CN" dirty="0" smtClean="0"/>
                        <a:t># </a:t>
                      </a:r>
                      <a:r>
                        <a:rPr lang="zh-CN" altLang="en-US" dirty="0" smtClean="0"/>
                        <a:t>那么就不需要使用</a:t>
                      </a:r>
                      <a:r>
                        <a:rPr lang="en-US" altLang="zh-CN" dirty="0" smtClean="0"/>
                        <a:t>else</a:t>
                      </a:r>
                      <a:r>
                        <a:rPr lang="zh-CN" altLang="en-US" dirty="0" smtClean="0"/>
                        <a:t>语句了，这段代码也不会执行</a:t>
                      </a:r>
                      <a:endParaRPr lang="zh-CN" altLang="en-US" dirty="0"/>
                    </a:p>
                  </a:txBody>
                  <a:tcPr/>
                </a:tc>
              </a:tr>
            </a:tbl>
          </a:graphicData>
        </a:graphic>
      </p:graphicFrame>
      <p:sp>
        <p:nvSpPr>
          <p:cNvPr id="5" name="矩形 4"/>
          <p:cNvSpPr/>
          <p:nvPr/>
        </p:nvSpPr>
        <p:spPr>
          <a:xfrm>
            <a:off x="899885" y="3305353"/>
            <a:ext cx="10450285" cy="1200329"/>
          </a:xfrm>
          <a:prstGeom prst="rect">
            <a:avLst/>
          </a:prstGeom>
        </p:spPr>
        <p:txBody>
          <a:bodyPr wrap="square">
            <a:spAutoFit/>
          </a:bodyPr>
          <a:lstStyle/>
          <a:p>
            <a:r>
              <a:rPr lang="zh-CN" altLang="en-US" dirty="0" smtClean="0"/>
              <a:t>如果程序返回 </a:t>
            </a:r>
            <a:r>
              <a:rPr lang="en-US" altLang="zh-CN" dirty="0" smtClean="0"/>
              <a:t>HTTP </a:t>
            </a:r>
            <a:r>
              <a:rPr lang="zh-CN" altLang="en-US" dirty="0" smtClean="0"/>
              <a:t>错误代码，程序就会显示错误内容，不再执行 </a:t>
            </a:r>
            <a:r>
              <a:rPr lang="en-US" altLang="zh-CN" dirty="0" smtClean="0"/>
              <a:t>else </a:t>
            </a:r>
            <a:r>
              <a:rPr lang="zh-CN" altLang="en-US" dirty="0" smtClean="0"/>
              <a:t>语句后面的代码。</a:t>
            </a:r>
          </a:p>
          <a:p>
            <a:r>
              <a:rPr lang="zh-CN" altLang="en-US" dirty="0" smtClean="0"/>
              <a:t>如果服务器不存在（就是说链接 </a:t>
            </a:r>
            <a:r>
              <a:rPr lang="en-US" altLang="zh-CN" dirty="0" smtClean="0"/>
              <a:t>http://www.pythonscraping.com/ </a:t>
            </a:r>
            <a:r>
              <a:rPr lang="zh-CN" altLang="en-US" dirty="0" smtClean="0"/>
              <a:t>打不开，或者是 </a:t>
            </a:r>
            <a:r>
              <a:rPr lang="en-US" altLang="zh-CN" dirty="0" smtClean="0"/>
              <a:t>URL </a:t>
            </a:r>
            <a:r>
              <a:rPr lang="zh-CN" altLang="en-US" dirty="0" smtClean="0"/>
              <a:t>链接</a:t>
            </a:r>
          </a:p>
          <a:p>
            <a:r>
              <a:rPr lang="zh-CN" altLang="en-US" dirty="0" smtClean="0"/>
              <a:t>写错了）， </a:t>
            </a:r>
            <a:r>
              <a:rPr lang="en-US" altLang="zh-CN" dirty="0" err="1" smtClean="0"/>
              <a:t>urlopen</a:t>
            </a:r>
            <a:r>
              <a:rPr lang="en-US" altLang="zh-CN" dirty="0" smtClean="0"/>
              <a:t> </a:t>
            </a:r>
            <a:r>
              <a:rPr lang="zh-CN" altLang="en-US" dirty="0" smtClean="0"/>
              <a:t>会返回一个 </a:t>
            </a:r>
            <a:r>
              <a:rPr lang="en-US" altLang="zh-CN" dirty="0" smtClean="0"/>
              <a:t>None </a:t>
            </a:r>
            <a:r>
              <a:rPr lang="zh-CN" altLang="en-US" dirty="0" smtClean="0"/>
              <a:t>对象。这个对象与其他编程语言中的 </a:t>
            </a:r>
            <a:r>
              <a:rPr lang="en-US" altLang="zh-CN" dirty="0" smtClean="0"/>
              <a:t>null </a:t>
            </a:r>
            <a:r>
              <a:rPr lang="zh-CN" altLang="en-US" dirty="0" smtClean="0"/>
              <a:t>类似。我们</a:t>
            </a:r>
          </a:p>
          <a:p>
            <a:r>
              <a:rPr lang="zh-CN" altLang="en-US" dirty="0" smtClean="0"/>
              <a:t>可以增加一个判断语句检测返回的 </a:t>
            </a:r>
            <a:r>
              <a:rPr lang="en-US" altLang="zh-CN" dirty="0" smtClean="0"/>
              <a:t>html </a:t>
            </a:r>
            <a:r>
              <a:rPr lang="zh-CN" altLang="en-US" dirty="0" smtClean="0"/>
              <a:t>是不是 </a:t>
            </a:r>
            <a:r>
              <a:rPr lang="en-US" altLang="zh-CN" dirty="0" smtClean="0"/>
              <a:t>None </a:t>
            </a:r>
            <a:r>
              <a:rPr lang="zh-CN" altLang="en-US" dirty="0" smtClean="0"/>
              <a:t>：</a:t>
            </a:r>
            <a:endParaRPr lang="zh-CN" altLang="en-US" dirty="0"/>
          </a:p>
        </p:txBody>
      </p:sp>
      <p:graphicFrame>
        <p:nvGraphicFramePr>
          <p:cNvPr id="6" name="表格 5"/>
          <p:cNvGraphicFramePr>
            <a:graphicFrameLocks noGrp="1"/>
          </p:cNvGraphicFramePr>
          <p:nvPr/>
        </p:nvGraphicFramePr>
        <p:xfrm>
          <a:off x="972457" y="4682066"/>
          <a:ext cx="8128000" cy="1188720"/>
        </p:xfrm>
        <a:graphic>
          <a:graphicData uri="http://schemas.openxmlformats.org/drawingml/2006/table">
            <a:tbl>
              <a:tblPr firstRow="1" bandRow="1">
                <a:tableStyleId>{93296810-A885-4BE3-A3E7-6D5BEEA58F35}</a:tableStyleId>
              </a:tblPr>
              <a:tblGrid>
                <a:gridCol w="8128000"/>
              </a:tblGrid>
              <a:tr h="370840">
                <a:tc>
                  <a:txBody>
                    <a:bodyPr/>
                    <a:lstStyle/>
                    <a:p>
                      <a:r>
                        <a:rPr lang="en-US" altLang="zh-CN" dirty="0" smtClean="0"/>
                        <a:t>if html is None:</a:t>
                      </a:r>
                    </a:p>
                    <a:p>
                      <a:r>
                        <a:rPr lang="en-US" altLang="zh-CN" dirty="0" smtClean="0"/>
                        <a:t>print("URL is not found")</a:t>
                      </a:r>
                    </a:p>
                    <a:p>
                      <a:r>
                        <a:rPr lang="en-US" altLang="zh-CN" dirty="0" smtClean="0"/>
                        <a:t>else:</a:t>
                      </a:r>
                    </a:p>
                    <a:p>
                      <a:r>
                        <a:rPr lang="en-US" altLang="zh-CN" dirty="0" smtClean="0"/>
                        <a:t># </a:t>
                      </a:r>
                      <a:r>
                        <a:rPr lang="zh-CN" altLang="en-US" dirty="0" smtClean="0"/>
                        <a:t>程序继续</a:t>
                      </a:r>
                      <a:endParaRPr lang="zh-CN" altLang="en-US" dirty="0"/>
                    </a:p>
                  </a:txBody>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pPr>
              <a:buNone/>
            </a:pPr>
            <a:r>
              <a:rPr lang="zh-CN" altLang="en-US" dirty="0" smtClean="0"/>
              <a:t>当然，即使网页已经从服务器成功获取，如果网页上的内容并非完全是我们期望的那样，仍然可能会出现异常。每当你调用 </a:t>
            </a:r>
            <a:r>
              <a:rPr lang="en-US" altLang="zh-CN" dirty="0" err="1" smtClean="0"/>
              <a:t>BeautifulSoup</a:t>
            </a:r>
            <a:r>
              <a:rPr lang="en-US" altLang="zh-CN" dirty="0" smtClean="0"/>
              <a:t> </a:t>
            </a:r>
            <a:r>
              <a:rPr lang="zh-CN" altLang="en-US" dirty="0" smtClean="0"/>
              <a:t>对象里的一个标签时，增加一个检查条件保证标签确实存在是很聪明的做法。如果你想要调用的标签不存在，</a:t>
            </a:r>
            <a:r>
              <a:rPr lang="en-US" altLang="zh-CN" dirty="0" err="1" smtClean="0"/>
              <a:t>BeautifulSoup</a:t>
            </a:r>
            <a:r>
              <a:rPr lang="en-US" altLang="zh-CN" dirty="0" smtClean="0"/>
              <a:t> </a:t>
            </a:r>
            <a:r>
              <a:rPr lang="zh-CN" altLang="en-US" dirty="0" smtClean="0"/>
              <a:t>就会返回 </a:t>
            </a:r>
            <a:r>
              <a:rPr lang="en-US" altLang="zh-CN" dirty="0" smtClean="0"/>
              <a:t>None </a:t>
            </a:r>
            <a:r>
              <a:rPr lang="zh-CN" altLang="en-US" dirty="0" smtClean="0"/>
              <a:t>对象。不过，如果再调用这个 </a:t>
            </a:r>
            <a:r>
              <a:rPr lang="en-US" altLang="zh-CN" dirty="0" smtClean="0"/>
              <a:t>None </a:t>
            </a:r>
            <a:r>
              <a:rPr lang="zh-CN" altLang="en-US" dirty="0" smtClean="0"/>
              <a:t>对象下面的子标签，就会发生 </a:t>
            </a:r>
            <a:r>
              <a:rPr lang="en-US" altLang="zh-CN" dirty="0" err="1" smtClean="0"/>
              <a:t>AttributeError</a:t>
            </a:r>
            <a:r>
              <a:rPr lang="zh-CN" altLang="en-US" dirty="0" smtClean="0"/>
              <a:t>错误。</a:t>
            </a:r>
            <a:endParaRPr lang="en-US" altLang="zh-CN" dirty="0" smtClean="0"/>
          </a:p>
          <a:p>
            <a:pPr>
              <a:buNone/>
            </a:pPr>
            <a:r>
              <a:rPr lang="zh-CN" altLang="en-US" dirty="0" smtClean="0"/>
              <a:t>下面这行代码（ </a:t>
            </a:r>
            <a:r>
              <a:rPr lang="en-US" altLang="zh-CN" dirty="0" err="1" smtClean="0"/>
              <a:t>nonExistentTag</a:t>
            </a:r>
            <a:r>
              <a:rPr lang="en-US" altLang="zh-CN" dirty="0" smtClean="0"/>
              <a:t> </a:t>
            </a:r>
            <a:r>
              <a:rPr lang="zh-CN" altLang="en-US" dirty="0" smtClean="0"/>
              <a:t>是虚拟的标签，</a:t>
            </a:r>
            <a:r>
              <a:rPr lang="en-US" altLang="zh-CN" dirty="0" err="1" smtClean="0"/>
              <a:t>BeautifulSoup</a:t>
            </a:r>
            <a:r>
              <a:rPr lang="en-US" altLang="zh-CN" dirty="0" smtClean="0"/>
              <a:t> </a:t>
            </a:r>
            <a:r>
              <a:rPr lang="zh-CN" altLang="en-US" dirty="0" smtClean="0"/>
              <a:t>对象里实际没有）</a:t>
            </a:r>
            <a:endParaRPr lang="en-US" altLang="zh-CN" dirty="0" smtClean="0"/>
          </a:p>
          <a:p>
            <a:pPr>
              <a:buNone/>
            </a:pPr>
            <a:endParaRPr lang="en-US" altLang="zh-CN" dirty="0" smtClean="0"/>
          </a:p>
          <a:p>
            <a:pPr>
              <a:buNone/>
            </a:pPr>
            <a:r>
              <a:rPr lang="zh-CN" altLang="en-US" dirty="0" smtClean="0"/>
              <a:t>会返回一个 </a:t>
            </a:r>
            <a:r>
              <a:rPr lang="en-US" altLang="zh-CN" dirty="0" smtClean="0"/>
              <a:t>None </a:t>
            </a:r>
            <a:r>
              <a:rPr lang="zh-CN" altLang="en-US" dirty="0" smtClean="0"/>
              <a:t>对象。处理和检查这个对象是十分必要的。如果你不检查，直接调用这个</a:t>
            </a:r>
          </a:p>
          <a:p>
            <a:pPr>
              <a:buNone/>
            </a:pPr>
            <a:r>
              <a:rPr lang="en-US" altLang="zh-CN" dirty="0" smtClean="0"/>
              <a:t>None </a:t>
            </a:r>
            <a:r>
              <a:rPr lang="zh-CN" altLang="en-US" dirty="0" smtClean="0"/>
              <a:t>对象的子标签，麻烦就来了。如下所示。</a:t>
            </a:r>
            <a:endParaRPr lang="en-US" altLang="zh-CN" dirty="0" smtClean="0"/>
          </a:p>
          <a:p>
            <a:pPr>
              <a:buNone/>
            </a:pPr>
            <a:endParaRPr lang="zh-CN" altLang="en-US" dirty="0"/>
          </a:p>
        </p:txBody>
      </p:sp>
      <p:graphicFrame>
        <p:nvGraphicFramePr>
          <p:cNvPr id="4" name="表格 3"/>
          <p:cNvGraphicFramePr>
            <a:graphicFrameLocks noGrp="1"/>
          </p:cNvGraphicFramePr>
          <p:nvPr/>
        </p:nvGraphicFramePr>
        <p:xfrm>
          <a:off x="1045029" y="4536922"/>
          <a:ext cx="8128000" cy="370840"/>
        </p:xfrm>
        <a:graphic>
          <a:graphicData uri="http://schemas.openxmlformats.org/drawingml/2006/table">
            <a:tbl>
              <a:tblPr firstRow="1" bandRow="1">
                <a:tableStyleId>{93296810-A885-4BE3-A3E7-6D5BEEA58F35}</a:tableStyleId>
              </a:tblPr>
              <a:tblGrid>
                <a:gridCol w="8128000"/>
              </a:tblGrid>
              <a:tr h="370840">
                <a:tc>
                  <a:txBody>
                    <a:bodyPr/>
                    <a:lstStyle/>
                    <a:p>
                      <a:r>
                        <a:rPr lang="en-US" altLang="zh-CN" dirty="0" smtClean="0"/>
                        <a:t>print(</a:t>
                      </a:r>
                      <a:r>
                        <a:rPr lang="en-US" altLang="zh-CN" dirty="0" err="1" smtClean="0"/>
                        <a:t>bsObj.nonExistentTag</a:t>
                      </a:r>
                      <a:r>
                        <a:rPr lang="en-US" altLang="zh-CN" dirty="0" smtClean="0"/>
                        <a:t>)</a:t>
                      </a:r>
                      <a:endParaRPr lang="zh-CN" altLang="en-US" dirty="0"/>
                    </a:p>
                  </a:txBody>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838200" y="620963"/>
          <a:ext cx="9017000" cy="370840"/>
        </p:xfrm>
        <a:graphic>
          <a:graphicData uri="http://schemas.openxmlformats.org/drawingml/2006/table">
            <a:tbl>
              <a:tblPr firstRow="1" bandRow="1">
                <a:tableStyleId>{93296810-A885-4BE3-A3E7-6D5BEEA58F35}</a:tableStyleId>
              </a:tblPr>
              <a:tblGrid>
                <a:gridCol w="9017000"/>
              </a:tblGrid>
              <a:tr h="370840">
                <a:tc>
                  <a:txBody>
                    <a:bodyPr/>
                    <a:lstStyle/>
                    <a:p>
                      <a:r>
                        <a:rPr lang="en-US" altLang="zh-CN" dirty="0" smtClean="0"/>
                        <a:t>print(</a:t>
                      </a:r>
                      <a:r>
                        <a:rPr lang="en-US" altLang="zh-CN" dirty="0" err="1" smtClean="0"/>
                        <a:t>bsObj.nonExistentTag.someTag</a:t>
                      </a:r>
                      <a:r>
                        <a:rPr lang="en-US" altLang="zh-CN" dirty="0" smtClean="0"/>
                        <a:t>)</a:t>
                      </a:r>
                      <a:endParaRPr lang="zh-CN" altLang="en-US" dirty="0"/>
                    </a:p>
                  </a:txBody>
                  <a:tcPr/>
                </a:tc>
              </a:tr>
            </a:tbl>
          </a:graphicData>
        </a:graphic>
      </p:graphicFrame>
      <p:sp>
        <p:nvSpPr>
          <p:cNvPr id="5" name="矩形 4"/>
          <p:cNvSpPr/>
          <p:nvPr/>
        </p:nvSpPr>
        <p:spPr>
          <a:xfrm>
            <a:off x="873288" y="1299443"/>
            <a:ext cx="2723823" cy="369332"/>
          </a:xfrm>
          <a:prstGeom prst="rect">
            <a:avLst/>
          </a:prstGeom>
        </p:spPr>
        <p:txBody>
          <a:bodyPr wrap="none">
            <a:spAutoFit/>
          </a:bodyPr>
          <a:lstStyle/>
          <a:p>
            <a:r>
              <a:rPr lang="zh-CN" altLang="en-US" dirty="0" smtClean="0"/>
              <a:t>这时就会返回一个异常：</a:t>
            </a:r>
            <a:endParaRPr lang="zh-CN" altLang="en-US" dirty="0"/>
          </a:p>
        </p:txBody>
      </p:sp>
      <p:graphicFrame>
        <p:nvGraphicFramePr>
          <p:cNvPr id="6" name="表格 5"/>
          <p:cNvGraphicFramePr>
            <a:graphicFrameLocks noGrp="1"/>
          </p:cNvGraphicFramePr>
          <p:nvPr/>
        </p:nvGraphicFramePr>
        <p:xfrm>
          <a:off x="885370" y="1808261"/>
          <a:ext cx="9056915" cy="370840"/>
        </p:xfrm>
        <a:graphic>
          <a:graphicData uri="http://schemas.openxmlformats.org/drawingml/2006/table">
            <a:tbl>
              <a:tblPr firstRow="1" bandRow="1">
                <a:tableStyleId>{93296810-A885-4BE3-A3E7-6D5BEEA58F35}</a:tableStyleId>
              </a:tblPr>
              <a:tblGrid>
                <a:gridCol w="9056915"/>
              </a:tblGrid>
              <a:tr h="370840">
                <a:tc>
                  <a:txBody>
                    <a:bodyPr/>
                    <a:lstStyle/>
                    <a:p>
                      <a:r>
                        <a:rPr lang="en-US" altLang="zh-CN" dirty="0" err="1" smtClean="0"/>
                        <a:t>AttributeError</a:t>
                      </a:r>
                      <a:r>
                        <a:rPr lang="en-US" altLang="zh-CN" dirty="0" smtClean="0"/>
                        <a:t>: '</a:t>
                      </a:r>
                      <a:r>
                        <a:rPr lang="en-US" altLang="zh-CN" dirty="0" err="1" smtClean="0"/>
                        <a:t>NoneType</a:t>
                      </a:r>
                      <a:r>
                        <a:rPr lang="en-US" altLang="zh-CN" dirty="0" smtClean="0"/>
                        <a:t>' object has no attribute '</a:t>
                      </a:r>
                      <a:r>
                        <a:rPr lang="en-US" altLang="zh-CN" dirty="0" err="1" smtClean="0"/>
                        <a:t>someTag</a:t>
                      </a:r>
                      <a:r>
                        <a:rPr lang="en-US" altLang="zh-CN" dirty="0" smtClean="0"/>
                        <a:t>'</a:t>
                      </a:r>
                      <a:endParaRPr lang="zh-CN" altLang="en-US" dirty="0"/>
                    </a:p>
                  </a:txBody>
                  <a:tcPr/>
                </a:tc>
              </a:tr>
            </a:tbl>
          </a:graphicData>
        </a:graphic>
      </p:graphicFrame>
      <p:sp>
        <p:nvSpPr>
          <p:cNvPr id="7" name="矩形 6"/>
          <p:cNvSpPr/>
          <p:nvPr/>
        </p:nvSpPr>
        <p:spPr>
          <a:xfrm>
            <a:off x="914399" y="2380145"/>
            <a:ext cx="9303657" cy="369332"/>
          </a:xfrm>
          <a:prstGeom prst="rect">
            <a:avLst/>
          </a:prstGeom>
        </p:spPr>
        <p:txBody>
          <a:bodyPr wrap="square">
            <a:spAutoFit/>
          </a:bodyPr>
          <a:lstStyle/>
          <a:p>
            <a:r>
              <a:rPr lang="zh-CN" altLang="en-US" dirty="0" smtClean="0"/>
              <a:t>那么我们怎么才能避免这两种情形的异常呢？最简单的方式就是对两种情形进行检查：</a:t>
            </a:r>
            <a:endParaRPr lang="zh-CN" altLang="en-US" dirty="0"/>
          </a:p>
        </p:txBody>
      </p:sp>
      <p:graphicFrame>
        <p:nvGraphicFramePr>
          <p:cNvPr id="8" name="表格 7"/>
          <p:cNvGraphicFramePr>
            <a:graphicFrameLocks noGrp="1"/>
          </p:cNvGraphicFramePr>
          <p:nvPr/>
        </p:nvGraphicFramePr>
        <p:xfrm>
          <a:off x="1030514" y="3027438"/>
          <a:ext cx="8128000" cy="2560320"/>
        </p:xfrm>
        <a:graphic>
          <a:graphicData uri="http://schemas.openxmlformats.org/drawingml/2006/table">
            <a:tbl>
              <a:tblPr firstRow="1" bandRow="1">
                <a:tableStyleId>{93296810-A885-4BE3-A3E7-6D5BEEA58F35}</a:tableStyleId>
              </a:tblPr>
              <a:tblGrid>
                <a:gridCol w="8128000"/>
              </a:tblGrid>
              <a:tr h="370840">
                <a:tc>
                  <a:txBody>
                    <a:bodyPr/>
                    <a:lstStyle/>
                    <a:p>
                      <a:r>
                        <a:rPr lang="en-US" altLang="zh-CN" dirty="0" smtClean="0"/>
                        <a:t>try:</a:t>
                      </a:r>
                    </a:p>
                    <a:p>
                      <a:r>
                        <a:rPr lang="en-US" altLang="zh-CN" dirty="0" err="1" smtClean="0"/>
                        <a:t>badContent</a:t>
                      </a:r>
                      <a:r>
                        <a:rPr lang="en-US" altLang="zh-CN" dirty="0" smtClean="0"/>
                        <a:t> = </a:t>
                      </a:r>
                      <a:r>
                        <a:rPr lang="en-US" altLang="zh-CN" dirty="0" err="1" smtClean="0"/>
                        <a:t>bsObj.nonExistingTag.anotherTag</a:t>
                      </a:r>
                      <a:endParaRPr lang="en-US" altLang="zh-CN" dirty="0" smtClean="0"/>
                    </a:p>
                    <a:p>
                      <a:r>
                        <a:rPr lang="en-US" altLang="zh-CN" dirty="0" smtClean="0"/>
                        <a:t>except </a:t>
                      </a:r>
                      <a:r>
                        <a:rPr lang="en-US" altLang="zh-CN" dirty="0" err="1" smtClean="0"/>
                        <a:t>AttributeError</a:t>
                      </a:r>
                      <a:r>
                        <a:rPr lang="en-US" altLang="zh-CN" dirty="0" smtClean="0"/>
                        <a:t> as e:</a:t>
                      </a:r>
                    </a:p>
                    <a:p>
                      <a:r>
                        <a:rPr lang="en-US" altLang="zh-CN" dirty="0" smtClean="0"/>
                        <a:t>print("Tag was not found")</a:t>
                      </a:r>
                    </a:p>
                    <a:p>
                      <a:r>
                        <a:rPr lang="en-US" altLang="zh-CN" dirty="0" smtClean="0"/>
                        <a:t>else:</a:t>
                      </a:r>
                    </a:p>
                    <a:p>
                      <a:r>
                        <a:rPr lang="en-US" altLang="zh-CN" dirty="0" smtClean="0"/>
                        <a:t>if </a:t>
                      </a:r>
                      <a:r>
                        <a:rPr lang="en-US" altLang="zh-CN" dirty="0" err="1" smtClean="0"/>
                        <a:t>badContent</a:t>
                      </a:r>
                      <a:r>
                        <a:rPr lang="en-US" altLang="zh-CN" dirty="0" smtClean="0"/>
                        <a:t> == None:</a:t>
                      </a:r>
                    </a:p>
                    <a:p>
                      <a:r>
                        <a:rPr lang="en-US" altLang="zh-CN" dirty="0" smtClean="0"/>
                        <a:t>print ("Tag was not found")</a:t>
                      </a:r>
                    </a:p>
                    <a:p>
                      <a:r>
                        <a:rPr lang="en-US" altLang="zh-CN" dirty="0" smtClean="0"/>
                        <a:t>else:</a:t>
                      </a:r>
                    </a:p>
                    <a:p>
                      <a:r>
                        <a:rPr lang="en-US" altLang="zh-CN" dirty="0" smtClean="0"/>
                        <a:t>print(</a:t>
                      </a:r>
                      <a:r>
                        <a:rPr lang="en-US" altLang="zh-CN" dirty="0" err="1" smtClean="0"/>
                        <a:t>badContent</a:t>
                      </a:r>
                      <a:r>
                        <a:rPr lang="en-US" altLang="zh-CN" dirty="0" smtClean="0"/>
                        <a:t>)</a:t>
                      </a:r>
                      <a:endParaRPr lang="zh-CN" altLang="en-US" dirty="0"/>
                    </a:p>
                  </a:txBody>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04851"/>
            <a:ext cx="10515600" cy="4351338"/>
          </a:xfrm>
        </p:spPr>
        <p:txBody>
          <a:bodyPr/>
          <a:lstStyle/>
          <a:p>
            <a:pPr>
              <a:buNone/>
            </a:pPr>
            <a:r>
              <a:rPr lang="zh-CN" altLang="en-US" dirty="0" smtClean="0"/>
              <a:t>初看这些检查与错误处理的代码会觉得有点儿累赘，但是，我们可以重新简单组织一下代码，让它变得不那么难写（更重要的是，不那么难读）。例如，下面的代码是上面爬虫的另一种写法：</a:t>
            </a:r>
            <a:endParaRPr lang="zh-CN" altLang="en-US" dirty="0"/>
          </a:p>
        </p:txBody>
      </p:sp>
      <p:graphicFrame>
        <p:nvGraphicFramePr>
          <p:cNvPr id="4" name="表格 3"/>
          <p:cNvGraphicFramePr>
            <a:graphicFrameLocks noGrp="1"/>
          </p:cNvGraphicFramePr>
          <p:nvPr/>
        </p:nvGraphicFramePr>
        <p:xfrm>
          <a:off x="1030515" y="1590549"/>
          <a:ext cx="8128000" cy="5303520"/>
        </p:xfrm>
        <a:graphic>
          <a:graphicData uri="http://schemas.openxmlformats.org/drawingml/2006/table">
            <a:tbl>
              <a:tblPr firstRow="1" bandRow="1">
                <a:tableStyleId>{93296810-A885-4BE3-A3E7-6D5BEEA58F35}</a:tableStyleId>
              </a:tblPr>
              <a:tblGrid>
                <a:gridCol w="8128000"/>
              </a:tblGrid>
              <a:tr h="370840">
                <a:tc>
                  <a:txBody>
                    <a:bodyPr/>
                    <a:lstStyle/>
                    <a:p>
                      <a:r>
                        <a:rPr lang="en-US" altLang="zh-CN" dirty="0" smtClean="0"/>
                        <a:t>from </a:t>
                      </a:r>
                      <a:r>
                        <a:rPr lang="en-US" altLang="zh-CN" dirty="0" err="1" smtClean="0"/>
                        <a:t>urllib.request</a:t>
                      </a:r>
                      <a:r>
                        <a:rPr lang="en-US" altLang="zh-CN" dirty="0" smtClean="0"/>
                        <a:t> import </a:t>
                      </a:r>
                      <a:r>
                        <a:rPr lang="en-US" altLang="zh-CN" dirty="0" err="1" smtClean="0"/>
                        <a:t>urlopen</a:t>
                      </a:r>
                      <a:endParaRPr lang="en-US" altLang="zh-CN" dirty="0" smtClean="0"/>
                    </a:p>
                    <a:p>
                      <a:r>
                        <a:rPr lang="en-US" altLang="zh-CN" dirty="0" smtClean="0"/>
                        <a:t>from </a:t>
                      </a:r>
                      <a:r>
                        <a:rPr lang="en-US" altLang="zh-CN" dirty="0" err="1" smtClean="0"/>
                        <a:t>urllib.error</a:t>
                      </a:r>
                      <a:r>
                        <a:rPr lang="en-US" altLang="zh-CN" dirty="0" smtClean="0"/>
                        <a:t> import </a:t>
                      </a:r>
                      <a:r>
                        <a:rPr lang="en-US" altLang="zh-CN" dirty="0" err="1" smtClean="0"/>
                        <a:t>HTTPError</a:t>
                      </a:r>
                      <a:endParaRPr lang="en-US" altLang="zh-CN" dirty="0" smtClean="0"/>
                    </a:p>
                    <a:p>
                      <a:r>
                        <a:rPr lang="en-US" altLang="zh-CN" dirty="0" smtClean="0"/>
                        <a:t>from bs4 import </a:t>
                      </a:r>
                      <a:r>
                        <a:rPr lang="en-US" altLang="zh-CN" dirty="0" err="1" smtClean="0"/>
                        <a:t>BeautifulSoup</a:t>
                      </a:r>
                      <a:endParaRPr lang="en-US" altLang="zh-CN" dirty="0" smtClean="0"/>
                    </a:p>
                    <a:p>
                      <a:r>
                        <a:rPr lang="en-US" altLang="zh-CN" dirty="0" smtClean="0"/>
                        <a:t>def </a:t>
                      </a:r>
                      <a:r>
                        <a:rPr lang="en-US" altLang="zh-CN" dirty="0" err="1" smtClean="0"/>
                        <a:t>getTitle</a:t>
                      </a:r>
                      <a:r>
                        <a:rPr lang="en-US" altLang="zh-CN" dirty="0" smtClean="0"/>
                        <a:t>(</a:t>
                      </a:r>
                      <a:r>
                        <a:rPr lang="en-US" altLang="zh-CN" dirty="0" err="1" smtClean="0"/>
                        <a:t>url</a:t>
                      </a:r>
                      <a:r>
                        <a:rPr lang="en-US" altLang="zh-CN" dirty="0" smtClean="0"/>
                        <a:t>):</a:t>
                      </a:r>
                    </a:p>
                    <a:p>
                      <a:r>
                        <a:rPr lang="en-US" altLang="zh-CN" dirty="0" smtClean="0"/>
                        <a:t>try:</a:t>
                      </a:r>
                    </a:p>
                    <a:p>
                      <a:r>
                        <a:rPr lang="en-US" altLang="zh-CN" dirty="0" smtClean="0"/>
                        <a:t>html </a:t>
                      </a:r>
                      <a:r>
                        <a:rPr lang="en-US" altLang="zh-CN" dirty="0" smtClean="0"/>
                        <a:t>= </a:t>
                      </a:r>
                      <a:r>
                        <a:rPr lang="en-US" altLang="zh-CN" dirty="0" err="1" smtClean="0"/>
                        <a:t>urlopen</a:t>
                      </a:r>
                      <a:r>
                        <a:rPr lang="en-US" altLang="zh-CN" dirty="0" smtClean="0"/>
                        <a:t>(</a:t>
                      </a:r>
                      <a:r>
                        <a:rPr lang="en-US" altLang="zh-CN" dirty="0" err="1" smtClean="0"/>
                        <a:t>url</a:t>
                      </a:r>
                      <a:r>
                        <a:rPr lang="en-US" altLang="zh-CN" dirty="0" smtClean="0"/>
                        <a:t>)</a:t>
                      </a:r>
                    </a:p>
                    <a:p>
                      <a:r>
                        <a:rPr lang="en-US" altLang="zh-CN" dirty="0" smtClean="0"/>
                        <a:t>except </a:t>
                      </a:r>
                      <a:r>
                        <a:rPr lang="en-US" altLang="zh-CN" dirty="0" err="1" smtClean="0"/>
                        <a:t>HTTPError</a:t>
                      </a:r>
                      <a:r>
                        <a:rPr lang="en-US" altLang="zh-CN" dirty="0" smtClean="0"/>
                        <a:t> as e:</a:t>
                      </a:r>
                    </a:p>
                    <a:p>
                      <a:r>
                        <a:rPr lang="en-US" altLang="zh-CN" dirty="0" smtClean="0"/>
                        <a:t>return None</a:t>
                      </a:r>
                    </a:p>
                    <a:p>
                      <a:r>
                        <a:rPr lang="en-US" altLang="zh-CN" dirty="0" smtClean="0"/>
                        <a:t>try:</a:t>
                      </a:r>
                    </a:p>
                    <a:p>
                      <a:r>
                        <a:rPr lang="en-US" altLang="zh-CN" dirty="0" err="1" smtClean="0"/>
                        <a:t>bsObj</a:t>
                      </a:r>
                      <a:r>
                        <a:rPr lang="en-US" altLang="zh-CN" dirty="0" smtClean="0"/>
                        <a:t> = </a:t>
                      </a:r>
                      <a:r>
                        <a:rPr lang="en-US" altLang="zh-CN" dirty="0" err="1" smtClean="0"/>
                        <a:t>BeautifulSoup</a:t>
                      </a:r>
                      <a:r>
                        <a:rPr lang="en-US" altLang="zh-CN" dirty="0" smtClean="0"/>
                        <a:t>(</a:t>
                      </a:r>
                      <a:r>
                        <a:rPr lang="en-US" altLang="zh-CN" dirty="0" err="1" smtClean="0"/>
                        <a:t>html.read</a:t>
                      </a:r>
                      <a:r>
                        <a:rPr lang="en-US" altLang="zh-CN" dirty="0" smtClean="0"/>
                        <a:t>())</a:t>
                      </a:r>
                    </a:p>
                    <a:p>
                      <a:r>
                        <a:rPr lang="en-US" altLang="zh-CN" dirty="0" smtClean="0"/>
                        <a:t>title = bsObj.body.h1</a:t>
                      </a:r>
                    </a:p>
                    <a:p>
                      <a:r>
                        <a:rPr lang="en-US" altLang="zh-CN" dirty="0" smtClean="0"/>
                        <a:t>except </a:t>
                      </a:r>
                      <a:r>
                        <a:rPr lang="en-US" altLang="zh-CN" dirty="0" err="1" smtClean="0"/>
                        <a:t>AttributeError</a:t>
                      </a:r>
                      <a:r>
                        <a:rPr lang="en-US" altLang="zh-CN" dirty="0" smtClean="0"/>
                        <a:t> as e:</a:t>
                      </a:r>
                    </a:p>
                    <a:p>
                      <a:r>
                        <a:rPr lang="en-US" altLang="zh-CN" dirty="0" smtClean="0"/>
                        <a:t>return None</a:t>
                      </a:r>
                    </a:p>
                    <a:p>
                      <a:r>
                        <a:rPr lang="en-US" altLang="zh-CN" dirty="0" smtClean="0"/>
                        <a:t>return title</a:t>
                      </a:r>
                    </a:p>
                    <a:p>
                      <a:r>
                        <a:rPr lang="en-US" altLang="zh-CN" dirty="0" smtClean="0"/>
                        <a:t>title = </a:t>
                      </a:r>
                      <a:r>
                        <a:rPr lang="en-US" altLang="zh-CN" dirty="0" err="1" smtClean="0"/>
                        <a:t>getTitle</a:t>
                      </a:r>
                      <a:r>
                        <a:rPr lang="en-US" altLang="zh-CN" dirty="0" smtClean="0"/>
                        <a:t>("http://www.pythonscraping.com/pages/page1.html")</a:t>
                      </a:r>
                    </a:p>
                    <a:p>
                      <a:r>
                        <a:rPr lang="en-US" altLang="zh-CN" dirty="0" smtClean="0"/>
                        <a:t>if title == None:</a:t>
                      </a:r>
                    </a:p>
                    <a:p>
                      <a:r>
                        <a:rPr lang="en-US" altLang="zh-CN" dirty="0" smtClean="0"/>
                        <a:t>print("Title could not be found")</a:t>
                      </a:r>
                    </a:p>
                    <a:p>
                      <a:r>
                        <a:rPr lang="en-US" altLang="zh-CN" dirty="0" smtClean="0"/>
                        <a:t>else:</a:t>
                      </a:r>
                    </a:p>
                    <a:p>
                      <a:r>
                        <a:rPr lang="en-US" altLang="zh-CN" dirty="0" smtClean="0"/>
                        <a:t>print(title)</a:t>
                      </a:r>
                      <a:endParaRPr lang="zh-CN" altLang="en-US" dirty="0"/>
                    </a:p>
                  </a:txBody>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85000" lnSpcReduction="10000"/>
          </a:bodyPr>
          <a:lstStyle/>
          <a:p>
            <a:pPr>
              <a:buNone/>
            </a:pPr>
            <a:r>
              <a:rPr lang="zh-CN" altLang="en-US" dirty="0" smtClean="0"/>
              <a:t>在这个例子中，我们创建了一个 </a:t>
            </a:r>
            <a:r>
              <a:rPr lang="en-US" altLang="zh-CN" dirty="0" err="1" smtClean="0"/>
              <a:t>getTitle</a:t>
            </a:r>
            <a:r>
              <a:rPr lang="en-US" altLang="zh-CN" dirty="0" smtClean="0"/>
              <a:t> </a:t>
            </a:r>
            <a:r>
              <a:rPr lang="zh-CN" altLang="en-US" dirty="0" smtClean="0"/>
              <a:t>函数，可以返回网页的标题，如果获取网页</a:t>
            </a:r>
          </a:p>
          <a:p>
            <a:pPr>
              <a:buNone/>
            </a:pPr>
            <a:r>
              <a:rPr lang="zh-CN" altLang="en-US" dirty="0" smtClean="0"/>
              <a:t>的时候遇到问题就返回一个 </a:t>
            </a:r>
            <a:r>
              <a:rPr lang="en-US" altLang="zh-CN" dirty="0" smtClean="0"/>
              <a:t>None </a:t>
            </a:r>
            <a:r>
              <a:rPr lang="zh-CN" altLang="en-US" dirty="0" smtClean="0"/>
              <a:t>对象。在 </a:t>
            </a:r>
            <a:r>
              <a:rPr lang="en-US" altLang="zh-CN" dirty="0" err="1" smtClean="0"/>
              <a:t>getTitle</a:t>
            </a:r>
            <a:r>
              <a:rPr lang="en-US" altLang="zh-CN" dirty="0" smtClean="0"/>
              <a:t> </a:t>
            </a:r>
            <a:r>
              <a:rPr lang="zh-CN" altLang="en-US" dirty="0" smtClean="0"/>
              <a:t>函数里面，我们像前面那样检查了</a:t>
            </a:r>
          </a:p>
          <a:p>
            <a:pPr>
              <a:buNone/>
            </a:pPr>
            <a:r>
              <a:rPr lang="en-US" altLang="zh-CN" dirty="0" err="1" smtClean="0"/>
              <a:t>HTTPError</a:t>
            </a:r>
            <a:r>
              <a:rPr lang="en-US" altLang="zh-CN" dirty="0" smtClean="0"/>
              <a:t> </a:t>
            </a:r>
            <a:r>
              <a:rPr lang="zh-CN" altLang="en-US" dirty="0" smtClean="0"/>
              <a:t>，然后把两行 </a:t>
            </a:r>
            <a:r>
              <a:rPr lang="en-US" altLang="zh-CN" dirty="0" err="1" smtClean="0"/>
              <a:t>BeautifulSoup</a:t>
            </a:r>
            <a:r>
              <a:rPr lang="en-US" altLang="zh-CN" dirty="0" smtClean="0"/>
              <a:t> </a:t>
            </a:r>
            <a:r>
              <a:rPr lang="zh-CN" altLang="en-US" dirty="0" smtClean="0"/>
              <a:t>代码封装在一个 </a:t>
            </a:r>
            <a:r>
              <a:rPr lang="en-US" altLang="zh-CN" dirty="0" smtClean="0"/>
              <a:t>try </a:t>
            </a:r>
            <a:r>
              <a:rPr lang="zh-CN" altLang="en-US" dirty="0" smtClean="0"/>
              <a:t>语句里面。这两行中的任何一</a:t>
            </a:r>
          </a:p>
          <a:p>
            <a:pPr>
              <a:buNone/>
            </a:pPr>
            <a:r>
              <a:rPr lang="zh-CN" altLang="en-US" dirty="0" smtClean="0"/>
              <a:t>行有问题， </a:t>
            </a:r>
            <a:r>
              <a:rPr lang="en-US" altLang="zh-CN" dirty="0" err="1" smtClean="0"/>
              <a:t>AttributeError</a:t>
            </a:r>
            <a:r>
              <a:rPr lang="en-US" altLang="zh-CN" dirty="0" smtClean="0"/>
              <a:t> </a:t>
            </a:r>
            <a:r>
              <a:rPr lang="zh-CN" altLang="en-US" dirty="0" smtClean="0"/>
              <a:t>都可能被抛出（如果服务器不存在， </a:t>
            </a:r>
            <a:r>
              <a:rPr lang="en-US" altLang="zh-CN" dirty="0" smtClean="0"/>
              <a:t>html </a:t>
            </a:r>
            <a:r>
              <a:rPr lang="zh-CN" altLang="en-US" dirty="0" smtClean="0"/>
              <a:t>就是一个 </a:t>
            </a:r>
            <a:r>
              <a:rPr lang="en-US" altLang="zh-CN" dirty="0" smtClean="0"/>
              <a:t>None </a:t>
            </a:r>
            <a:r>
              <a:rPr lang="zh-CN" altLang="en-US" dirty="0" smtClean="0"/>
              <a:t>对象，</a:t>
            </a:r>
          </a:p>
          <a:p>
            <a:pPr>
              <a:buNone/>
            </a:pPr>
            <a:r>
              <a:rPr lang="en-US" altLang="zh-CN" dirty="0" err="1" smtClean="0"/>
              <a:t>html.read</a:t>
            </a:r>
            <a:r>
              <a:rPr lang="en-US" altLang="zh-CN" dirty="0" smtClean="0"/>
              <a:t>() </a:t>
            </a:r>
            <a:r>
              <a:rPr lang="zh-CN" altLang="en-US" dirty="0" smtClean="0"/>
              <a:t>就会抛出 </a:t>
            </a:r>
            <a:r>
              <a:rPr lang="en-US" altLang="zh-CN" dirty="0" err="1" smtClean="0"/>
              <a:t>AttributeError</a:t>
            </a:r>
            <a:r>
              <a:rPr lang="en-US" altLang="zh-CN" dirty="0" smtClean="0"/>
              <a:t> </a:t>
            </a:r>
            <a:r>
              <a:rPr lang="zh-CN" altLang="en-US" dirty="0" smtClean="0"/>
              <a:t>）。其实，我们可以在 </a:t>
            </a:r>
            <a:r>
              <a:rPr lang="en-US" altLang="zh-CN" dirty="0" smtClean="0"/>
              <a:t>try </a:t>
            </a:r>
            <a:r>
              <a:rPr lang="zh-CN" altLang="en-US" dirty="0" smtClean="0"/>
              <a:t>语句里面放任意多行代码，</a:t>
            </a:r>
          </a:p>
          <a:p>
            <a:pPr>
              <a:buNone/>
            </a:pPr>
            <a:r>
              <a:rPr lang="zh-CN" altLang="en-US" dirty="0" smtClean="0"/>
              <a:t>或者放一个在任意位置都可以抛出 </a:t>
            </a:r>
            <a:r>
              <a:rPr lang="en-US" altLang="zh-CN" dirty="0" err="1" smtClean="0"/>
              <a:t>AttributeError</a:t>
            </a:r>
            <a:r>
              <a:rPr lang="en-US" altLang="zh-CN" dirty="0" smtClean="0"/>
              <a:t> </a:t>
            </a:r>
            <a:r>
              <a:rPr lang="zh-CN" altLang="en-US" dirty="0" smtClean="0"/>
              <a:t>的函数。</a:t>
            </a:r>
          </a:p>
          <a:p>
            <a:pPr>
              <a:buNone/>
            </a:pPr>
            <a:r>
              <a:rPr lang="zh-CN" altLang="en-US" dirty="0" smtClean="0"/>
              <a:t>在写爬虫的时候，思考代码的总体格局，让代码既可以捕捉异常又容易阅读，这是很重要</a:t>
            </a:r>
          </a:p>
          <a:p>
            <a:pPr>
              <a:buNone/>
            </a:pPr>
            <a:r>
              <a:rPr lang="zh-CN" altLang="en-US" dirty="0" smtClean="0"/>
              <a:t>的。如果你还希望能够很大程度地重用代码，那么拥有像 </a:t>
            </a:r>
            <a:r>
              <a:rPr lang="en-US" altLang="zh-CN" dirty="0" err="1" smtClean="0"/>
              <a:t>getSiteHTML</a:t>
            </a:r>
            <a:r>
              <a:rPr lang="en-US" altLang="zh-CN" dirty="0" smtClean="0"/>
              <a:t> </a:t>
            </a:r>
            <a:r>
              <a:rPr lang="zh-CN" altLang="en-US" dirty="0" smtClean="0"/>
              <a:t>和 </a:t>
            </a:r>
            <a:r>
              <a:rPr lang="en-US" altLang="zh-CN" dirty="0" err="1" smtClean="0"/>
              <a:t>getTitle</a:t>
            </a:r>
            <a:r>
              <a:rPr lang="en-US" altLang="zh-CN" dirty="0" smtClean="0"/>
              <a:t> </a:t>
            </a:r>
            <a:r>
              <a:rPr lang="zh-CN" altLang="en-US" dirty="0" smtClean="0"/>
              <a:t>这样的</a:t>
            </a:r>
          </a:p>
          <a:p>
            <a:pPr>
              <a:buNone/>
            </a:pPr>
            <a:r>
              <a:rPr lang="zh-CN" altLang="en-US" dirty="0" smtClean="0"/>
              <a:t>通用函数（具有周密的异常处理功能）会让快速稳定地网络数据采集变得简单易行</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normAutofit/>
          </a:bodyPr>
          <a:lstStyle/>
          <a:p>
            <a:r>
              <a:rPr lang="zh-CN" altLang="en-US"/>
              <a:t>感谢观看</a:t>
            </a:r>
          </a:p>
        </p:txBody>
      </p:sp>
      <p:sp>
        <p:nvSpPr>
          <p:cNvPr id="3" name="文本占位符 2"/>
          <p:cNvSpPr>
            <a:spLocks noGrp="1"/>
          </p:cNvSpPr>
          <p:nvPr>
            <p:ph type="body" sz="quarter" idx="13"/>
            <p:custDataLst>
              <p:tags r:id="rId3"/>
            </p:custDataLst>
          </p:nvPr>
        </p:nvSpPr>
        <p:spPr/>
        <p:txBody>
          <a:bodyPr/>
          <a:lstStyle/>
          <a:p>
            <a:r>
              <a:rPr lang="en-US" altLang="zh-CN"/>
              <a:t>Lorem ipsum dolor sit amet, consectetur adipisicing elit.</a:t>
            </a:r>
            <a:endParaRPr lang="zh-CN" altLang="en-US" dirty="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a:t>
            </a:r>
            <a:r>
              <a:rPr lang="zh-CN" altLang="en-US" dirty="0" smtClean="0"/>
              <a:t>网络连接</a:t>
            </a:r>
            <a:endParaRPr lang="zh-CN" altLang="en-US" dirty="0"/>
          </a:p>
        </p:txBody>
      </p:sp>
      <p:sp>
        <p:nvSpPr>
          <p:cNvPr id="3" name="内容占位符 2"/>
          <p:cNvSpPr>
            <a:spLocks noGrp="1"/>
          </p:cNvSpPr>
          <p:nvPr>
            <p:ph idx="1"/>
          </p:nvPr>
        </p:nvSpPr>
        <p:spPr/>
        <p:txBody>
          <a:bodyPr>
            <a:normAutofit/>
          </a:bodyPr>
          <a:lstStyle/>
          <a:p>
            <a:pPr>
              <a:buNone/>
            </a:pPr>
            <a:r>
              <a:rPr lang="zh-CN" altLang="en-US" dirty="0" smtClean="0"/>
              <a:t>如果你没在网络或网络安全上花过多时间，那么互联网的原理可能看起来有点神秘。准确的说，每当打开浏览器连接</a:t>
            </a:r>
            <a:r>
              <a:rPr lang="en-US" altLang="zh-CN" dirty="0" smtClean="0">
                <a:hlinkClick r:id="rId2"/>
              </a:rPr>
              <a:t>http://google.com</a:t>
            </a:r>
            <a:r>
              <a:rPr lang="zh-CN" altLang="en-US" dirty="0" smtClean="0"/>
              <a:t>的时候，我们不会思考网络正在做什么。而且如今也不必思考。实际上，我们认为很神奇的是，计算机接口已经如此先进，让大多数人上网的时候完全不思考网络是如何工作的。</a:t>
            </a:r>
            <a:endParaRPr lang="en-US" altLang="zh-CN" dirty="0" smtClean="0"/>
          </a:p>
          <a:p>
            <a:pPr>
              <a:buNone/>
            </a:pPr>
            <a:r>
              <a:rPr lang="zh-CN" altLang="en-US" dirty="0" smtClean="0"/>
              <a:t>但是，网络数据采集需要抛开一些接口的遮挡，不仅是在浏览器层（它如何解释所有的</a:t>
            </a:r>
            <a:r>
              <a:rPr lang="en-US" altLang="zh-CN" dirty="0" smtClean="0"/>
              <a:t>HTML</a:t>
            </a:r>
            <a:r>
              <a:rPr lang="zh-CN" altLang="en-US" dirty="0" smtClean="0"/>
              <a:t>、</a:t>
            </a:r>
            <a:r>
              <a:rPr lang="en-US" altLang="zh-CN" dirty="0" smtClean="0"/>
              <a:t>CSS </a:t>
            </a:r>
            <a:r>
              <a:rPr lang="zh-CN" altLang="en-US" dirty="0" smtClean="0"/>
              <a:t>和 </a:t>
            </a:r>
            <a:r>
              <a:rPr lang="en-US" altLang="zh-CN" dirty="0" smtClean="0"/>
              <a:t>JavaScript</a:t>
            </a:r>
            <a:r>
              <a:rPr lang="zh-CN" altLang="en-US" dirty="0" smtClean="0"/>
              <a:t>），有时也包括网络连接层。</a:t>
            </a:r>
            <a:endParaRPr lang="en-US" altLang="zh-CN" dirty="0" smtClean="0"/>
          </a:p>
          <a:p>
            <a:pPr>
              <a:buNone/>
            </a:pPr>
            <a:endParaRPr lang="zh-CN" altLang="en-US" dirty="0" smtClean="0"/>
          </a:p>
          <a:p>
            <a:pPr>
              <a:buNone/>
            </a:pPr>
            <a:r>
              <a:rPr lang="zh-CN" altLang="en-US" dirty="0" smtClean="0"/>
              <a:t>我们通过下面的例子让你对浏览器获取信息的过程有一个基本的认识。</a:t>
            </a:r>
            <a:r>
              <a:rPr lang="en-US" altLang="zh-CN" dirty="0" smtClean="0"/>
              <a:t>Alice </a:t>
            </a:r>
            <a:r>
              <a:rPr lang="zh-CN" altLang="en-US" dirty="0" smtClean="0"/>
              <a:t>有一台网络服务器。</a:t>
            </a:r>
            <a:r>
              <a:rPr lang="en-US" altLang="zh-CN" dirty="0" smtClean="0"/>
              <a:t>Bob </a:t>
            </a:r>
            <a:r>
              <a:rPr lang="zh-CN" altLang="en-US" dirty="0" smtClean="0"/>
              <a:t>有一个台式机正准备连接 </a:t>
            </a:r>
            <a:r>
              <a:rPr lang="en-US" altLang="zh-CN" dirty="0" smtClean="0"/>
              <a:t>Alice </a:t>
            </a:r>
            <a:r>
              <a:rPr lang="zh-CN" altLang="en-US" dirty="0" smtClean="0"/>
              <a:t>的服务器。当一台机器想与另一台机器对话时，下面的某个行为将会发生。</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972457"/>
            <a:ext cx="10515600" cy="5204506"/>
          </a:xfrm>
        </p:spPr>
        <p:txBody>
          <a:bodyPr>
            <a:normAutofit/>
          </a:bodyPr>
          <a:lstStyle/>
          <a:p>
            <a:pPr>
              <a:buNone/>
            </a:pPr>
            <a:r>
              <a:rPr lang="en-US" altLang="zh-CN" dirty="0" smtClean="0"/>
              <a:t>1.Bob </a:t>
            </a:r>
            <a:r>
              <a:rPr lang="zh-CN" altLang="en-US" dirty="0" smtClean="0"/>
              <a:t>的电脑发送一串 </a:t>
            </a:r>
            <a:r>
              <a:rPr lang="en-US" altLang="zh-CN" dirty="0" smtClean="0"/>
              <a:t>1 </a:t>
            </a:r>
            <a:r>
              <a:rPr lang="zh-CN" altLang="en-US" dirty="0" smtClean="0"/>
              <a:t>和 </a:t>
            </a:r>
            <a:r>
              <a:rPr lang="en-US" altLang="zh-CN" dirty="0" smtClean="0"/>
              <a:t>0 </a:t>
            </a:r>
            <a:r>
              <a:rPr lang="zh-CN" altLang="en-US" dirty="0" smtClean="0"/>
              <a:t>比特值，表示电路上的高低电压。这些比特构成了一种信息，包括请求头和消息体。请求头包含当前 </a:t>
            </a:r>
            <a:r>
              <a:rPr lang="en-US" altLang="zh-CN" dirty="0" smtClean="0"/>
              <a:t>Bob </a:t>
            </a:r>
            <a:r>
              <a:rPr lang="zh-CN" altLang="en-US" dirty="0" smtClean="0"/>
              <a:t>的本地路由器 </a:t>
            </a:r>
            <a:r>
              <a:rPr lang="en-US" altLang="zh-CN" dirty="0" smtClean="0"/>
              <a:t>MAC </a:t>
            </a:r>
            <a:r>
              <a:rPr lang="zh-CN" altLang="en-US" dirty="0" smtClean="0"/>
              <a:t>地址和 </a:t>
            </a:r>
            <a:r>
              <a:rPr lang="en-US" altLang="zh-CN" dirty="0" smtClean="0"/>
              <a:t>Alice </a:t>
            </a:r>
            <a:r>
              <a:rPr lang="zh-CN" altLang="en-US" dirty="0" smtClean="0"/>
              <a:t>的 </a:t>
            </a:r>
            <a:r>
              <a:rPr lang="en-US" altLang="zh-CN" dirty="0" smtClean="0"/>
              <a:t>IP</a:t>
            </a:r>
            <a:r>
              <a:rPr lang="zh-CN" altLang="en-US" dirty="0" smtClean="0"/>
              <a:t>地址。消息体包含 </a:t>
            </a:r>
            <a:r>
              <a:rPr lang="en-US" altLang="zh-CN" dirty="0" smtClean="0"/>
              <a:t>Bob </a:t>
            </a:r>
            <a:r>
              <a:rPr lang="zh-CN" altLang="en-US" dirty="0" smtClean="0"/>
              <a:t>对 </a:t>
            </a:r>
            <a:r>
              <a:rPr lang="en-US" altLang="zh-CN" dirty="0" smtClean="0"/>
              <a:t>Alice </a:t>
            </a:r>
            <a:r>
              <a:rPr lang="zh-CN" altLang="en-US" dirty="0" smtClean="0"/>
              <a:t>服务器应用的请求。</a:t>
            </a:r>
          </a:p>
          <a:p>
            <a:pPr>
              <a:buNone/>
            </a:pPr>
            <a:r>
              <a:rPr lang="en-US" altLang="zh-CN" dirty="0" smtClean="0"/>
              <a:t>2. Bob </a:t>
            </a:r>
            <a:r>
              <a:rPr lang="zh-CN" altLang="en-US" dirty="0" smtClean="0"/>
              <a:t>的本地路由器收到所有 </a:t>
            </a:r>
            <a:r>
              <a:rPr lang="en-US" altLang="zh-CN" dirty="0" smtClean="0"/>
              <a:t>1 </a:t>
            </a:r>
            <a:r>
              <a:rPr lang="zh-CN" altLang="en-US" dirty="0" smtClean="0"/>
              <a:t>和 </a:t>
            </a:r>
            <a:r>
              <a:rPr lang="en-US" altLang="zh-CN" dirty="0" smtClean="0"/>
              <a:t>0 </a:t>
            </a:r>
            <a:r>
              <a:rPr lang="zh-CN" altLang="en-US" dirty="0" smtClean="0"/>
              <a:t>比特值，把它们理解成一个数据包（</a:t>
            </a:r>
            <a:r>
              <a:rPr lang="en-US" altLang="zh-CN" dirty="0" smtClean="0"/>
              <a:t>packet</a:t>
            </a:r>
            <a:r>
              <a:rPr lang="zh-CN" altLang="en-US" dirty="0" smtClean="0"/>
              <a:t>），从 </a:t>
            </a:r>
            <a:r>
              <a:rPr lang="en-US" altLang="zh-CN" dirty="0" smtClean="0"/>
              <a:t>Bob</a:t>
            </a:r>
            <a:r>
              <a:rPr lang="zh-CN" altLang="en-US" dirty="0" smtClean="0"/>
              <a:t>自己的 </a:t>
            </a:r>
            <a:r>
              <a:rPr lang="en-US" altLang="zh-CN" dirty="0" smtClean="0"/>
              <a:t>MAC </a:t>
            </a:r>
            <a:r>
              <a:rPr lang="zh-CN" altLang="en-US" dirty="0" smtClean="0"/>
              <a:t>地址“寄到”</a:t>
            </a:r>
            <a:r>
              <a:rPr lang="en-US" altLang="zh-CN" dirty="0" smtClean="0"/>
              <a:t>Alice </a:t>
            </a:r>
            <a:r>
              <a:rPr lang="zh-CN" altLang="en-US" dirty="0" smtClean="0"/>
              <a:t>的 </a:t>
            </a:r>
            <a:r>
              <a:rPr lang="en-US" altLang="zh-CN" dirty="0" smtClean="0"/>
              <a:t>IP </a:t>
            </a:r>
            <a:r>
              <a:rPr lang="zh-CN" altLang="en-US" dirty="0" smtClean="0"/>
              <a:t>地址。他的路由器把数据包“盖上”自己的 </a:t>
            </a:r>
            <a:r>
              <a:rPr lang="en-US" altLang="zh-CN" dirty="0" smtClean="0"/>
              <a:t>IP </a:t>
            </a:r>
            <a:r>
              <a:rPr lang="zh-CN" altLang="en-US" dirty="0" smtClean="0"/>
              <a:t>地址作为“发件”地址，然后通过互联网发出去。</a:t>
            </a:r>
          </a:p>
          <a:p>
            <a:pPr>
              <a:buNone/>
            </a:pPr>
            <a:r>
              <a:rPr lang="en-US" altLang="zh-CN" dirty="0" smtClean="0"/>
              <a:t>3. Bob </a:t>
            </a:r>
            <a:r>
              <a:rPr lang="zh-CN" altLang="en-US" dirty="0" smtClean="0"/>
              <a:t>的数据包游历了一些中介服务器，沿着正确的物理 </a:t>
            </a:r>
            <a:r>
              <a:rPr lang="en-US" altLang="zh-CN" dirty="0" smtClean="0"/>
              <a:t>/ </a:t>
            </a:r>
            <a:r>
              <a:rPr lang="zh-CN" altLang="en-US" dirty="0" smtClean="0"/>
              <a:t>电路路径前进，到了 </a:t>
            </a:r>
            <a:r>
              <a:rPr lang="en-US" altLang="zh-CN" dirty="0" smtClean="0"/>
              <a:t>Alice </a:t>
            </a:r>
            <a:r>
              <a:rPr lang="zh-CN" altLang="en-US" dirty="0" smtClean="0"/>
              <a:t>的服务器。</a:t>
            </a:r>
          </a:p>
          <a:p>
            <a:pPr>
              <a:buNone/>
            </a:pPr>
            <a:r>
              <a:rPr lang="en-US" altLang="zh-CN" dirty="0" smtClean="0"/>
              <a:t>4. Alice </a:t>
            </a:r>
            <a:r>
              <a:rPr lang="zh-CN" altLang="en-US" dirty="0" smtClean="0"/>
              <a:t>的服务器在她的 </a:t>
            </a:r>
            <a:r>
              <a:rPr lang="en-US" altLang="zh-CN" dirty="0" smtClean="0"/>
              <a:t>IP </a:t>
            </a:r>
            <a:r>
              <a:rPr lang="zh-CN" altLang="en-US" dirty="0" smtClean="0"/>
              <a:t>地址收到了数据包。</a:t>
            </a:r>
            <a:endParaRPr lang="en-US" altLang="zh-CN" dirty="0" smtClean="0"/>
          </a:p>
          <a:p>
            <a:pPr>
              <a:buNone/>
            </a:pPr>
            <a:r>
              <a:rPr lang="en-US" altLang="zh-CN" dirty="0" smtClean="0"/>
              <a:t>5. Alice </a:t>
            </a:r>
            <a:r>
              <a:rPr lang="zh-CN" altLang="en-US" dirty="0" smtClean="0"/>
              <a:t>的服务器读取数据包请求头里的目标端口（通常是网络应用的 </a:t>
            </a:r>
            <a:r>
              <a:rPr lang="en-US" altLang="zh-CN" dirty="0" smtClean="0"/>
              <a:t>80 </a:t>
            </a:r>
            <a:r>
              <a:rPr lang="zh-CN" altLang="en-US" dirty="0" smtClean="0"/>
              <a:t>端口，可以理解成数据包的“房间号”，</a:t>
            </a:r>
            <a:r>
              <a:rPr lang="en-US" altLang="zh-CN" dirty="0" smtClean="0"/>
              <a:t>IP </a:t>
            </a:r>
            <a:r>
              <a:rPr lang="zh-CN" altLang="en-US" dirty="0" smtClean="0"/>
              <a:t>地址就是“街道地址”），然后把它传递到对应的应用</a:t>
            </a:r>
            <a:r>
              <a:rPr lang="en-US" altLang="zh-CN" dirty="0" smtClean="0"/>
              <a:t>——</a:t>
            </a:r>
            <a:r>
              <a:rPr lang="zh-CN" altLang="en-US" dirty="0" smtClean="0"/>
              <a:t>网络服务器应用上。</a:t>
            </a:r>
          </a:p>
          <a:p>
            <a:pPr>
              <a:buNone/>
            </a:pPr>
            <a:endParaRPr lang="zh-CN" alt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4658" y="348342"/>
            <a:ext cx="10515600" cy="6509658"/>
          </a:xfrm>
        </p:spPr>
        <p:txBody>
          <a:bodyPr>
            <a:normAutofit lnSpcReduction="10000"/>
          </a:bodyPr>
          <a:lstStyle/>
          <a:p>
            <a:pPr>
              <a:buNone/>
            </a:pPr>
            <a:r>
              <a:rPr lang="en-US" altLang="zh-CN" dirty="0" smtClean="0"/>
              <a:t>6. </a:t>
            </a:r>
            <a:r>
              <a:rPr lang="zh-CN" altLang="en-US" dirty="0" smtClean="0"/>
              <a:t>网络服务器应用从服务器处理器收到一串数据，数据是这样的：</a:t>
            </a:r>
            <a:endParaRPr lang="en-US" altLang="zh-CN" dirty="0" smtClean="0"/>
          </a:p>
          <a:p>
            <a:pPr lvl="1">
              <a:buFont typeface="Wingdings" pitchFamily="2" charset="2"/>
              <a:buChar char="Ø"/>
            </a:pPr>
            <a:r>
              <a:rPr lang="zh-CN" altLang="en-US" dirty="0" smtClean="0"/>
              <a:t>这是一个 </a:t>
            </a:r>
            <a:r>
              <a:rPr lang="en-US" altLang="zh-CN" dirty="0" smtClean="0"/>
              <a:t>GET </a:t>
            </a:r>
            <a:r>
              <a:rPr lang="zh-CN" altLang="en-US" dirty="0" smtClean="0"/>
              <a:t>请求</a:t>
            </a:r>
          </a:p>
          <a:p>
            <a:pPr lvl="1">
              <a:buFont typeface="Wingdings" pitchFamily="2" charset="2"/>
              <a:buChar char="Ø"/>
            </a:pPr>
            <a:r>
              <a:rPr lang="zh-CN" altLang="en-US" dirty="0" smtClean="0"/>
              <a:t>请求文件 </a:t>
            </a:r>
            <a:r>
              <a:rPr lang="en-US" altLang="zh-CN" dirty="0" err="1" smtClean="0"/>
              <a:t>index.html</a:t>
            </a:r>
            <a:endParaRPr lang="en-US" altLang="zh-CN" dirty="0" smtClean="0"/>
          </a:p>
          <a:p>
            <a:pPr>
              <a:buNone/>
            </a:pPr>
            <a:r>
              <a:rPr lang="en-US" altLang="zh-CN" dirty="0" smtClean="0"/>
              <a:t>7. </a:t>
            </a:r>
            <a:r>
              <a:rPr lang="zh-CN" altLang="en-US" dirty="0" smtClean="0"/>
              <a:t>网络服务器应用找到对应的 </a:t>
            </a:r>
            <a:r>
              <a:rPr lang="en-US" altLang="zh-CN" dirty="0" smtClean="0"/>
              <a:t>HTML </a:t>
            </a:r>
            <a:r>
              <a:rPr lang="zh-CN" altLang="en-US" dirty="0" smtClean="0"/>
              <a:t>文件，把它打包成一个新的数据包发送给 </a:t>
            </a:r>
            <a:r>
              <a:rPr lang="en-US" altLang="zh-CN" dirty="0" smtClean="0"/>
              <a:t>Bob</a:t>
            </a:r>
            <a:r>
              <a:rPr lang="zh-CN" altLang="en-US" dirty="0" smtClean="0"/>
              <a:t>，然后通过它的本地路由器发出去，用同样的过程回传到 </a:t>
            </a:r>
            <a:r>
              <a:rPr lang="en-US" altLang="zh-CN" dirty="0" smtClean="0"/>
              <a:t>Bob </a:t>
            </a:r>
            <a:r>
              <a:rPr lang="zh-CN" altLang="en-US" dirty="0" smtClean="0"/>
              <a:t>的机器上。</a:t>
            </a:r>
            <a:endParaRPr lang="en-US" altLang="zh-CN" dirty="0" smtClean="0"/>
          </a:p>
          <a:p>
            <a:pPr>
              <a:buNone/>
            </a:pPr>
            <a:endParaRPr lang="en-US" altLang="zh-CN" dirty="0" smtClean="0"/>
          </a:p>
          <a:p>
            <a:pPr>
              <a:buNone/>
            </a:pPr>
            <a:r>
              <a:rPr lang="zh-CN" altLang="en-US" dirty="0" smtClean="0"/>
              <a:t>瞧！我们就这样实现了互联网。</a:t>
            </a:r>
          </a:p>
          <a:p>
            <a:pPr>
              <a:buNone/>
            </a:pPr>
            <a:r>
              <a:rPr lang="zh-CN" altLang="en-US" dirty="0" smtClean="0"/>
              <a:t>那么，在这场数据交换中，网络浏览器从哪里开始参与的？完全没有参与。其实，在互联网的历史中，浏览器是一个比较年轻的发明，始于 </a:t>
            </a:r>
            <a:r>
              <a:rPr lang="en-US" altLang="zh-CN" dirty="0" smtClean="0"/>
              <a:t>1990 </a:t>
            </a:r>
            <a:r>
              <a:rPr lang="zh-CN" altLang="en-US" dirty="0" smtClean="0"/>
              <a:t>年的 </a:t>
            </a:r>
            <a:r>
              <a:rPr lang="en-US" altLang="zh-CN" dirty="0" smtClean="0"/>
              <a:t>Nexus </a:t>
            </a:r>
            <a:r>
              <a:rPr lang="zh-CN" altLang="en-US" dirty="0" smtClean="0"/>
              <a:t>浏览器。</a:t>
            </a:r>
            <a:endParaRPr lang="en-US" altLang="zh-CN" dirty="0" smtClean="0"/>
          </a:p>
          <a:p>
            <a:pPr>
              <a:buNone/>
            </a:pPr>
            <a:endParaRPr lang="en-US" altLang="zh-CN" dirty="0" smtClean="0"/>
          </a:p>
          <a:p>
            <a:pPr>
              <a:buNone/>
            </a:pPr>
            <a:r>
              <a:rPr lang="zh-CN" altLang="en-US" dirty="0" smtClean="0"/>
              <a:t>的确，网络浏览器是一个非常有用的应用，它创建信息的数据包，发送它们，然后把你获取的数据解释成漂亮的图像、声音、视频和文字。但是，网络浏览器就是代码，而代码是可以分解的，可以分解成许多基本组件，可重写、重用，以及做成我们想要的任何东西。网络浏览器可以让服务器发送一些数据，到那些对接无线（或有线）网络接口的应用上，但是许多语言也都有实现这些功能的库文件。</a:t>
            </a:r>
          </a:p>
          <a:p>
            <a:pPr>
              <a:buNone/>
            </a:pPr>
            <a:endParaRPr lang="zh-CN" altLang="en-US" dirty="0" smtClean="0"/>
          </a:p>
          <a:p>
            <a:pPr>
              <a:buNone/>
            </a:pP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230551"/>
            <a:ext cx="10515600" cy="4351338"/>
          </a:xfrm>
        </p:spPr>
        <p:txBody>
          <a:bodyPr>
            <a:normAutofit/>
          </a:bodyPr>
          <a:lstStyle/>
          <a:p>
            <a:pPr>
              <a:buNone/>
            </a:pPr>
            <a:r>
              <a:rPr lang="zh-CN" altLang="en-US" dirty="0" smtClean="0"/>
              <a:t>让我们看看 </a:t>
            </a:r>
            <a:r>
              <a:rPr lang="en-US" altLang="zh-CN" dirty="0" smtClean="0"/>
              <a:t>Python </a:t>
            </a:r>
            <a:r>
              <a:rPr lang="zh-CN" altLang="en-US" dirty="0" smtClean="0"/>
              <a:t>是如何实现的：</a:t>
            </a: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r>
              <a:rPr lang="zh-CN" altLang="en-US" dirty="0" smtClean="0"/>
              <a:t>你可以把这段代码保存为 </a:t>
            </a:r>
            <a:r>
              <a:rPr lang="en-US" altLang="zh-CN" dirty="0" err="1" smtClean="0"/>
              <a:t>scrapetest.py</a:t>
            </a:r>
            <a:r>
              <a:rPr lang="zh-CN" altLang="en-US" dirty="0" smtClean="0"/>
              <a:t>，然后在终端里运行如下命令：</a:t>
            </a:r>
            <a:endParaRPr lang="en-US" altLang="zh-CN" dirty="0" smtClean="0"/>
          </a:p>
          <a:p>
            <a:pPr>
              <a:buNone/>
            </a:pPr>
            <a:endParaRPr lang="en-US" altLang="zh-CN" dirty="0" smtClean="0"/>
          </a:p>
          <a:p>
            <a:pPr>
              <a:buNone/>
            </a:pPr>
            <a:r>
              <a:rPr lang="zh-CN" altLang="en-US" dirty="0" smtClean="0"/>
              <a:t>注意，如果你的设备上安装了 </a:t>
            </a:r>
            <a:r>
              <a:rPr lang="en-US" altLang="zh-CN" dirty="0" smtClean="0"/>
              <a:t>Python 2.x</a:t>
            </a:r>
            <a:r>
              <a:rPr lang="zh-CN" altLang="en-US" dirty="0" smtClean="0"/>
              <a:t>，可能需要直接指明版本才能运行 </a:t>
            </a:r>
            <a:r>
              <a:rPr lang="en-US" altLang="zh-CN" dirty="0" smtClean="0"/>
              <a:t>Python 3.x</a:t>
            </a:r>
          </a:p>
          <a:p>
            <a:pPr>
              <a:buNone/>
            </a:pPr>
            <a:r>
              <a:rPr lang="zh-CN" altLang="en-US" dirty="0" smtClean="0"/>
              <a:t>代码：</a:t>
            </a:r>
            <a:endParaRPr lang="en-US" altLang="zh-CN" dirty="0" smtClean="0"/>
          </a:p>
        </p:txBody>
      </p:sp>
      <p:graphicFrame>
        <p:nvGraphicFramePr>
          <p:cNvPr id="5" name="表格 4"/>
          <p:cNvGraphicFramePr>
            <a:graphicFrameLocks noGrp="1"/>
          </p:cNvGraphicFramePr>
          <p:nvPr/>
        </p:nvGraphicFramePr>
        <p:xfrm>
          <a:off x="943428" y="1866306"/>
          <a:ext cx="8128000" cy="914400"/>
        </p:xfrm>
        <a:graphic>
          <a:graphicData uri="http://schemas.openxmlformats.org/drawingml/2006/table">
            <a:tbl>
              <a:tblPr firstRow="1" bandRow="1">
                <a:tableStyleId>{93296810-A885-4BE3-A3E7-6D5BEEA58F35}</a:tableStyleId>
              </a:tblPr>
              <a:tblGrid>
                <a:gridCol w="8128000"/>
              </a:tblGrid>
              <a:tr h="370840">
                <a:tc>
                  <a:txBody>
                    <a:bodyPr/>
                    <a:lstStyle/>
                    <a:p>
                      <a:r>
                        <a:rPr lang="en-US" altLang="zh-CN" dirty="0" smtClean="0"/>
                        <a:t>from </a:t>
                      </a:r>
                      <a:r>
                        <a:rPr lang="en-US" altLang="zh-CN" dirty="0" err="1" smtClean="0"/>
                        <a:t>urllib.request</a:t>
                      </a:r>
                      <a:r>
                        <a:rPr lang="en-US" altLang="zh-CN" dirty="0" smtClean="0"/>
                        <a:t>  import </a:t>
                      </a:r>
                      <a:r>
                        <a:rPr lang="en-US" altLang="zh-CN" dirty="0" err="1" smtClean="0"/>
                        <a:t>urlopen</a:t>
                      </a:r>
                      <a:endParaRPr lang="en-US" altLang="zh-CN" dirty="0" smtClean="0"/>
                    </a:p>
                    <a:p>
                      <a:r>
                        <a:rPr lang="en-US" altLang="zh-CN" dirty="0" smtClean="0"/>
                        <a:t>html = </a:t>
                      </a:r>
                      <a:r>
                        <a:rPr lang="en-US" altLang="zh-CN" dirty="0" err="1" smtClean="0"/>
                        <a:t>urlopen</a:t>
                      </a:r>
                      <a:r>
                        <a:rPr lang="en-US" altLang="zh-CN" dirty="0" smtClean="0"/>
                        <a:t>("http://pythonscraping.com/pages/page1.html")</a:t>
                      </a:r>
                    </a:p>
                    <a:p>
                      <a:r>
                        <a:rPr lang="en-US" altLang="zh-CN" dirty="0" smtClean="0"/>
                        <a:t>print(</a:t>
                      </a:r>
                      <a:r>
                        <a:rPr lang="en-US" altLang="zh-CN" dirty="0" err="1" smtClean="0"/>
                        <a:t>html.read</a:t>
                      </a:r>
                      <a:r>
                        <a:rPr lang="en-US" altLang="zh-CN" dirty="0" smtClean="0"/>
                        <a:t>())</a:t>
                      </a:r>
                      <a:endParaRPr lang="zh-CN" altLang="en-US" dirty="0"/>
                    </a:p>
                  </a:txBody>
                  <a:tcPr/>
                </a:tc>
              </a:tr>
            </a:tbl>
          </a:graphicData>
        </a:graphic>
      </p:graphicFrame>
      <p:graphicFrame>
        <p:nvGraphicFramePr>
          <p:cNvPr id="6" name="表格 5"/>
          <p:cNvGraphicFramePr>
            <a:graphicFrameLocks noGrp="1"/>
          </p:cNvGraphicFramePr>
          <p:nvPr/>
        </p:nvGraphicFramePr>
        <p:xfrm>
          <a:off x="928914" y="3506420"/>
          <a:ext cx="8128000" cy="370840"/>
        </p:xfrm>
        <a:graphic>
          <a:graphicData uri="http://schemas.openxmlformats.org/drawingml/2006/table">
            <a:tbl>
              <a:tblPr firstRow="1" bandRow="1">
                <a:tableStyleId>{93296810-A885-4BE3-A3E7-6D5BEEA58F35}</a:tableStyleId>
              </a:tblPr>
              <a:tblGrid>
                <a:gridCol w="81280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$python </a:t>
                      </a:r>
                      <a:r>
                        <a:rPr lang="en-US" altLang="zh-CN" dirty="0" err="1" smtClean="0"/>
                        <a:t>scrapetest.py</a:t>
                      </a:r>
                      <a:endParaRPr lang="en-US" altLang="zh-CN" dirty="0" smtClean="0"/>
                    </a:p>
                  </a:txBody>
                  <a:tcPr/>
                </a:tc>
              </a:tr>
            </a:tbl>
          </a:graphicData>
        </a:graphic>
      </p:graphicFrame>
      <p:graphicFrame>
        <p:nvGraphicFramePr>
          <p:cNvPr id="7" name="表格 6"/>
          <p:cNvGraphicFramePr>
            <a:graphicFrameLocks noGrp="1"/>
          </p:cNvGraphicFramePr>
          <p:nvPr/>
        </p:nvGraphicFramePr>
        <p:xfrm>
          <a:off x="972458" y="5277163"/>
          <a:ext cx="8128000" cy="370840"/>
        </p:xfrm>
        <a:graphic>
          <a:graphicData uri="http://schemas.openxmlformats.org/drawingml/2006/table">
            <a:tbl>
              <a:tblPr firstRow="1" bandRow="1">
                <a:tableStyleId>{93296810-A885-4BE3-A3E7-6D5BEEA58F35}</a:tableStyleId>
              </a:tblPr>
              <a:tblGrid>
                <a:gridCol w="81280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$python3 </a:t>
                      </a:r>
                      <a:r>
                        <a:rPr lang="en-US" altLang="zh-CN" dirty="0" err="1" smtClean="0"/>
                        <a:t>scrapetest.py</a:t>
                      </a:r>
                      <a:endParaRPr lang="zh-CN" altLang="en-US" dirty="0" smtClean="0"/>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75780"/>
            <a:ext cx="10515600" cy="6212106"/>
          </a:xfrm>
        </p:spPr>
        <p:txBody>
          <a:bodyPr>
            <a:normAutofit/>
          </a:bodyPr>
          <a:lstStyle/>
          <a:p>
            <a:pPr>
              <a:buNone/>
            </a:pPr>
            <a:r>
              <a:rPr lang="zh-CN" altLang="en-US" dirty="0" smtClean="0"/>
              <a:t>这将会输出 </a:t>
            </a:r>
            <a:r>
              <a:rPr lang="en-US" altLang="zh-CN" dirty="0" smtClean="0"/>
              <a:t>http://pythonscraping.com/pages/page1.html </a:t>
            </a:r>
            <a:r>
              <a:rPr lang="zh-CN" altLang="en-US" dirty="0" smtClean="0"/>
              <a:t>这个网页的全部 </a:t>
            </a:r>
            <a:r>
              <a:rPr lang="en-US" altLang="zh-CN" dirty="0" smtClean="0"/>
              <a:t>HTML </a:t>
            </a:r>
            <a:r>
              <a:rPr lang="zh-CN" altLang="en-US" dirty="0" smtClean="0"/>
              <a:t>代码。更准确地说，这会输出在域名为 </a:t>
            </a:r>
            <a:r>
              <a:rPr lang="en-US" altLang="zh-CN" dirty="0" smtClean="0"/>
              <a:t>http://pythonscraping.com </a:t>
            </a:r>
            <a:r>
              <a:rPr lang="zh-CN" altLang="en-US" dirty="0" smtClean="0"/>
              <a:t>的服务器上 </a:t>
            </a:r>
            <a:r>
              <a:rPr lang="en-US" altLang="zh-CN" dirty="0" smtClean="0"/>
              <a:t>&lt; </a:t>
            </a:r>
            <a:r>
              <a:rPr lang="zh-CN" altLang="en-US" dirty="0" smtClean="0"/>
              <a:t>网络应用根地址 </a:t>
            </a:r>
            <a:r>
              <a:rPr lang="en-US" altLang="zh-CN" dirty="0" smtClean="0"/>
              <a:t>&gt;/pages </a:t>
            </a:r>
            <a:r>
              <a:rPr lang="zh-CN" altLang="en-US" dirty="0" smtClean="0"/>
              <a:t>文件夹里的 </a:t>
            </a:r>
            <a:r>
              <a:rPr lang="en-US" altLang="zh-CN" dirty="0" smtClean="0"/>
              <a:t>HTML </a:t>
            </a:r>
            <a:r>
              <a:rPr lang="zh-CN" altLang="en-US" dirty="0" smtClean="0"/>
              <a:t>文件 </a:t>
            </a:r>
            <a:r>
              <a:rPr lang="en-US" altLang="zh-CN" dirty="0" smtClean="0"/>
              <a:t>page1.html </a:t>
            </a:r>
            <a:r>
              <a:rPr lang="zh-CN" altLang="en-US" dirty="0" smtClean="0"/>
              <a:t>的源代码。</a:t>
            </a:r>
            <a:endParaRPr lang="en-US" altLang="zh-CN" dirty="0" smtClean="0"/>
          </a:p>
          <a:p>
            <a:pPr>
              <a:buNone/>
            </a:pPr>
            <a:endParaRPr lang="en-US" altLang="zh-CN" dirty="0" smtClean="0"/>
          </a:p>
          <a:p>
            <a:pPr>
              <a:buNone/>
            </a:pPr>
            <a:r>
              <a:rPr lang="zh-CN" altLang="en-US" dirty="0" smtClean="0"/>
              <a:t>有什么区别？现在大多数网页需要加载许多相关的资源文件。可能是图像文件、</a:t>
            </a:r>
            <a:r>
              <a:rPr lang="en-US" altLang="zh-CN" dirty="0" smtClean="0"/>
              <a:t>JavaScript</a:t>
            </a:r>
            <a:r>
              <a:rPr lang="zh-CN" altLang="en-US" dirty="0" smtClean="0"/>
              <a:t>文件、</a:t>
            </a:r>
            <a:r>
              <a:rPr lang="en-US" altLang="zh-CN" dirty="0" smtClean="0"/>
              <a:t>CSS </a:t>
            </a:r>
            <a:r>
              <a:rPr lang="zh-CN" altLang="en-US" dirty="0" smtClean="0"/>
              <a:t>文件，或你需要连接的其他各种网页内容。当网络浏览器遇到一个标签时，比如 </a:t>
            </a:r>
            <a:r>
              <a:rPr lang="en-US" altLang="zh-CN" dirty="0" smtClean="0"/>
              <a:t>&lt;</a:t>
            </a:r>
            <a:r>
              <a:rPr lang="en-US" altLang="zh-CN" dirty="0" err="1" smtClean="0"/>
              <a:t>img</a:t>
            </a:r>
            <a:r>
              <a:rPr lang="en-US" altLang="zh-CN" dirty="0" smtClean="0"/>
              <a:t> </a:t>
            </a:r>
            <a:r>
              <a:rPr lang="en-US" altLang="zh-CN" dirty="0" err="1" smtClean="0"/>
              <a:t>src</a:t>
            </a:r>
            <a:r>
              <a:rPr lang="en-US" altLang="zh-CN" dirty="0" smtClean="0"/>
              <a:t>=“</a:t>
            </a:r>
            <a:r>
              <a:rPr lang="en-US" altLang="zh-CN" dirty="0" err="1" smtClean="0"/>
              <a:t>cuteKitten.jpg</a:t>
            </a:r>
            <a:r>
              <a:rPr lang="en-US" altLang="zh-CN" dirty="0" smtClean="0"/>
              <a:t>”&gt; </a:t>
            </a:r>
            <a:r>
              <a:rPr lang="zh-CN" altLang="en-US" dirty="0" smtClean="0"/>
              <a:t>，会向服务器发起另一个请求，以获取 </a:t>
            </a:r>
            <a:r>
              <a:rPr lang="en-US" altLang="zh-CN" dirty="0" err="1" smtClean="0"/>
              <a:t>cuteKitten.jpg</a:t>
            </a:r>
            <a:r>
              <a:rPr lang="en-US" altLang="zh-CN" dirty="0" smtClean="0"/>
              <a:t> </a:t>
            </a:r>
            <a:r>
              <a:rPr lang="zh-CN" altLang="en-US" dirty="0" smtClean="0"/>
              <a:t>文件中的数据为用户充分渲染网页。但是，我们的 </a:t>
            </a:r>
            <a:r>
              <a:rPr lang="en-US" altLang="zh-CN" dirty="0" smtClean="0"/>
              <a:t>Python </a:t>
            </a:r>
            <a:r>
              <a:rPr lang="zh-CN" altLang="en-US" dirty="0" smtClean="0"/>
              <a:t>程序没有返回并向服务器请求多个文件的逻辑，它只能读取我们已经请求的单个 </a:t>
            </a:r>
            <a:r>
              <a:rPr lang="en-US" altLang="zh-CN" dirty="0" smtClean="0"/>
              <a:t>HTML </a:t>
            </a:r>
            <a:r>
              <a:rPr lang="zh-CN" altLang="en-US" dirty="0" smtClean="0"/>
              <a:t>文件。</a:t>
            </a:r>
            <a:endParaRPr lang="en-US" altLang="zh-CN" dirty="0" smtClean="0"/>
          </a:p>
          <a:p>
            <a:pPr>
              <a:buNone/>
            </a:pPr>
            <a:endParaRPr lang="en-US" altLang="zh-CN" dirty="0" smtClean="0"/>
          </a:p>
          <a:p>
            <a:pPr>
              <a:buNone/>
            </a:pPr>
            <a:r>
              <a:rPr lang="zh-CN" altLang="en-US" dirty="0" smtClean="0"/>
              <a:t>那么我们应该怎样做呢？幸好 </a:t>
            </a:r>
            <a:r>
              <a:rPr lang="en-US" altLang="zh-CN" dirty="0" smtClean="0"/>
              <a:t>Python </a:t>
            </a:r>
            <a:r>
              <a:rPr lang="zh-CN" altLang="en-US" dirty="0" smtClean="0"/>
              <a:t>语法接近正常英文，下面这行代码</a:t>
            </a:r>
            <a:endParaRPr lang="en-US" altLang="zh-CN" dirty="0" smtClean="0"/>
          </a:p>
          <a:p>
            <a:pPr>
              <a:buNone/>
            </a:pPr>
            <a:endParaRPr lang="en-US" altLang="zh-CN" dirty="0" smtClean="0"/>
          </a:p>
          <a:p>
            <a:pPr>
              <a:buNone/>
            </a:pPr>
            <a:r>
              <a:rPr lang="zh-CN" altLang="en-US" dirty="0" smtClean="0"/>
              <a:t>其实已经显示了它的含义：它查找 </a:t>
            </a:r>
            <a:r>
              <a:rPr lang="en-US" altLang="zh-CN" dirty="0" smtClean="0"/>
              <a:t>Python </a:t>
            </a:r>
            <a:r>
              <a:rPr lang="zh-CN" altLang="en-US" dirty="0" smtClean="0"/>
              <a:t>的 </a:t>
            </a:r>
            <a:r>
              <a:rPr lang="en-US" altLang="zh-CN" dirty="0" smtClean="0"/>
              <a:t>request </a:t>
            </a:r>
            <a:r>
              <a:rPr lang="zh-CN" altLang="en-US" dirty="0" smtClean="0"/>
              <a:t>模块（在 </a:t>
            </a:r>
            <a:r>
              <a:rPr lang="en-US" altLang="zh-CN" dirty="0" err="1" smtClean="0"/>
              <a:t>urllib</a:t>
            </a:r>
            <a:r>
              <a:rPr lang="en-US" altLang="zh-CN" dirty="0" smtClean="0"/>
              <a:t> </a:t>
            </a:r>
            <a:r>
              <a:rPr lang="zh-CN" altLang="en-US" dirty="0" smtClean="0"/>
              <a:t>库里面），只导入一个</a:t>
            </a:r>
            <a:r>
              <a:rPr lang="en-US" altLang="zh-CN" dirty="0" err="1" smtClean="0"/>
              <a:t>urlopen</a:t>
            </a:r>
            <a:r>
              <a:rPr lang="en-US" altLang="zh-CN" dirty="0" smtClean="0"/>
              <a:t> </a:t>
            </a:r>
            <a:r>
              <a:rPr lang="zh-CN" altLang="en-US" dirty="0" smtClean="0"/>
              <a:t>函数</a:t>
            </a:r>
          </a:p>
          <a:p>
            <a:pPr>
              <a:buNone/>
            </a:pPr>
            <a:endParaRPr lang="zh-CN" altLang="en-US" dirty="0"/>
          </a:p>
        </p:txBody>
      </p:sp>
      <p:graphicFrame>
        <p:nvGraphicFramePr>
          <p:cNvPr id="4" name="内容占位符 3"/>
          <p:cNvGraphicFramePr>
            <a:graphicFrameLocks/>
          </p:cNvGraphicFramePr>
          <p:nvPr/>
        </p:nvGraphicFramePr>
        <p:xfrm>
          <a:off x="925285" y="5221968"/>
          <a:ext cx="10515600" cy="370840"/>
        </p:xfrm>
        <a:graphic>
          <a:graphicData uri="http://schemas.openxmlformats.org/drawingml/2006/table">
            <a:tbl>
              <a:tblPr firstRow="1" bandRow="1">
                <a:tableStyleId>{93296810-A885-4BE3-A3E7-6D5BEEA58F35}</a:tableStyleId>
              </a:tblPr>
              <a:tblGrid>
                <a:gridCol w="10515600"/>
              </a:tblGrid>
              <a:tr h="370840">
                <a:tc>
                  <a:txBody>
                    <a:bodyPr/>
                    <a:lstStyle/>
                    <a:p>
                      <a:r>
                        <a:rPr lang="en-US" altLang="zh-CN" dirty="0" smtClean="0"/>
                        <a:t>from </a:t>
                      </a:r>
                      <a:r>
                        <a:rPr lang="en-US" altLang="zh-CN" dirty="0" err="1" smtClean="0"/>
                        <a:t>urllib.request</a:t>
                      </a:r>
                      <a:r>
                        <a:rPr lang="en-US" altLang="zh-CN" dirty="0" smtClean="0"/>
                        <a:t> import </a:t>
                      </a:r>
                      <a:r>
                        <a:rPr lang="en-US" altLang="zh-CN" dirty="0" err="1" smtClean="0"/>
                        <a:t>urlopen</a:t>
                      </a:r>
                      <a:endParaRPr lang="zh-CN" altLang="en-US" dirty="0"/>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urllib</a:t>
            </a:r>
            <a:r>
              <a:rPr lang="en-US" altLang="zh-CN" dirty="0" smtClean="0"/>
              <a:t> </a:t>
            </a:r>
            <a:r>
              <a:rPr lang="zh-CN" altLang="en-US" dirty="0" smtClean="0"/>
              <a:t>还是 </a:t>
            </a:r>
            <a:r>
              <a:rPr lang="en-US" altLang="zh-CN" dirty="0" smtClean="0"/>
              <a:t>urllib2 </a:t>
            </a:r>
            <a:r>
              <a:rPr lang="zh-CN" altLang="en-US" dirty="0" smtClean="0"/>
              <a:t>？</a:t>
            </a:r>
            <a:endParaRPr lang="zh-CN" altLang="en-US" dirty="0"/>
          </a:p>
        </p:txBody>
      </p:sp>
      <p:sp>
        <p:nvSpPr>
          <p:cNvPr id="3" name="内容占位符 2"/>
          <p:cNvSpPr>
            <a:spLocks noGrp="1"/>
          </p:cNvSpPr>
          <p:nvPr>
            <p:ph idx="1"/>
          </p:nvPr>
        </p:nvSpPr>
        <p:spPr/>
        <p:txBody>
          <a:bodyPr/>
          <a:lstStyle/>
          <a:p>
            <a:pPr>
              <a:buNone/>
            </a:pPr>
            <a:r>
              <a:rPr lang="zh-CN" altLang="en-US" dirty="0" smtClean="0"/>
              <a:t>如果你用过 </a:t>
            </a:r>
            <a:r>
              <a:rPr lang="en-US" altLang="zh-CN" dirty="0" smtClean="0"/>
              <a:t>Python 2.x </a:t>
            </a:r>
            <a:r>
              <a:rPr lang="zh-CN" altLang="en-US" dirty="0" smtClean="0"/>
              <a:t>里的 </a:t>
            </a:r>
            <a:r>
              <a:rPr lang="en-US" altLang="zh-CN" dirty="0" smtClean="0"/>
              <a:t>urllib2 </a:t>
            </a:r>
            <a:r>
              <a:rPr lang="zh-CN" altLang="en-US" dirty="0" smtClean="0"/>
              <a:t>库，可能会发现 </a:t>
            </a:r>
            <a:r>
              <a:rPr lang="en-US" altLang="zh-CN" dirty="0" smtClean="0"/>
              <a:t>urllib2 </a:t>
            </a:r>
            <a:r>
              <a:rPr lang="zh-CN" altLang="en-US" dirty="0" smtClean="0"/>
              <a:t>与 </a:t>
            </a:r>
            <a:r>
              <a:rPr lang="en-US" altLang="zh-CN" dirty="0" err="1" smtClean="0"/>
              <a:t>urllib</a:t>
            </a:r>
            <a:r>
              <a:rPr lang="en-US" altLang="zh-CN" dirty="0" smtClean="0"/>
              <a:t> </a:t>
            </a:r>
            <a:r>
              <a:rPr lang="zh-CN" altLang="en-US" dirty="0" smtClean="0"/>
              <a:t>有些不同。</a:t>
            </a:r>
          </a:p>
          <a:p>
            <a:pPr>
              <a:buNone/>
            </a:pPr>
            <a:r>
              <a:rPr lang="zh-CN" altLang="en-US" dirty="0" smtClean="0"/>
              <a:t>在 </a:t>
            </a:r>
            <a:r>
              <a:rPr lang="en-US" altLang="zh-CN" dirty="0" smtClean="0"/>
              <a:t>Python 3.x </a:t>
            </a:r>
            <a:r>
              <a:rPr lang="zh-CN" altLang="en-US" dirty="0" smtClean="0"/>
              <a:t>里，</a:t>
            </a:r>
            <a:r>
              <a:rPr lang="en-US" altLang="zh-CN" dirty="0" smtClean="0"/>
              <a:t>urllib2 </a:t>
            </a:r>
            <a:r>
              <a:rPr lang="zh-CN" altLang="en-US" dirty="0" smtClean="0"/>
              <a:t>改名为 </a:t>
            </a:r>
            <a:r>
              <a:rPr lang="en-US" altLang="zh-CN" dirty="0" err="1" smtClean="0"/>
              <a:t>urllib</a:t>
            </a:r>
            <a:r>
              <a:rPr lang="zh-CN" altLang="en-US" dirty="0" smtClean="0"/>
              <a:t>，被分成一些子模块： </a:t>
            </a:r>
            <a:r>
              <a:rPr lang="en-US" altLang="zh-CN" dirty="0" err="1" smtClean="0"/>
              <a:t>urllib.request</a:t>
            </a:r>
            <a:r>
              <a:rPr lang="en-US" altLang="zh-CN" dirty="0" smtClean="0"/>
              <a:t> </a:t>
            </a:r>
            <a:r>
              <a:rPr lang="zh-CN" altLang="en-US" dirty="0" smtClean="0"/>
              <a:t>、</a:t>
            </a:r>
          </a:p>
          <a:p>
            <a:pPr>
              <a:buNone/>
            </a:pPr>
            <a:r>
              <a:rPr lang="en-US" altLang="zh-CN" dirty="0" err="1" smtClean="0"/>
              <a:t>urllib.parse</a:t>
            </a:r>
            <a:r>
              <a:rPr lang="en-US" altLang="zh-CN" dirty="0" smtClean="0"/>
              <a:t> </a:t>
            </a:r>
            <a:r>
              <a:rPr lang="zh-CN" altLang="en-US" dirty="0" smtClean="0"/>
              <a:t>和 </a:t>
            </a:r>
            <a:r>
              <a:rPr lang="en-US" altLang="zh-CN" dirty="0" err="1" smtClean="0"/>
              <a:t>urllib.error</a:t>
            </a:r>
            <a:r>
              <a:rPr lang="en-US" altLang="zh-CN" dirty="0" smtClean="0"/>
              <a:t> </a:t>
            </a:r>
            <a:r>
              <a:rPr lang="zh-CN" altLang="en-US" dirty="0" smtClean="0"/>
              <a:t>。尽管函数名称大多和原来一样，但是在用新</a:t>
            </a:r>
          </a:p>
          <a:p>
            <a:pPr>
              <a:buNone/>
            </a:pPr>
            <a:r>
              <a:rPr lang="zh-CN" altLang="en-US" dirty="0" smtClean="0"/>
              <a:t>的 </a:t>
            </a:r>
            <a:r>
              <a:rPr lang="en-US" altLang="zh-CN" dirty="0" err="1" smtClean="0"/>
              <a:t>urllib</a:t>
            </a:r>
            <a:r>
              <a:rPr lang="en-US" altLang="zh-CN" dirty="0" smtClean="0"/>
              <a:t> </a:t>
            </a:r>
            <a:r>
              <a:rPr lang="zh-CN" altLang="en-US" dirty="0" smtClean="0"/>
              <a:t>库时需要注意哪些函数被移动到子模块里了。</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endParaRPr lang="zh-CN" altLang="en-US" dirty="0"/>
          </a:p>
        </p:txBody>
      </p:sp>
      <p:sp>
        <p:nvSpPr>
          <p:cNvPr id="3" name="内容占位符 2"/>
          <p:cNvSpPr>
            <a:spLocks noGrp="1"/>
          </p:cNvSpPr>
          <p:nvPr>
            <p:ph idx="1"/>
          </p:nvPr>
        </p:nvSpPr>
        <p:spPr/>
        <p:txBody>
          <a:bodyPr/>
          <a:lstStyle/>
          <a:p>
            <a:pPr>
              <a:buNone/>
            </a:pPr>
            <a:r>
              <a:rPr lang="en-US" altLang="zh-CN" dirty="0" err="1" smtClean="0"/>
              <a:t>urllib</a:t>
            </a:r>
            <a:r>
              <a:rPr lang="en-US" altLang="zh-CN" dirty="0" smtClean="0"/>
              <a:t> </a:t>
            </a:r>
            <a:r>
              <a:rPr lang="zh-CN" altLang="en-US" dirty="0" smtClean="0"/>
              <a:t>是 </a:t>
            </a:r>
            <a:r>
              <a:rPr lang="en-US" altLang="zh-CN" dirty="0" smtClean="0"/>
              <a:t>Python </a:t>
            </a:r>
            <a:r>
              <a:rPr lang="zh-CN" altLang="en-US" dirty="0" smtClean="0"/>
              <a:t>的</a:t>
            </a:r>
            <a:r>
              <a:rPr lang="zh-CN" altLang="en-US" dirty="0" smtClean="0">
                <a:solidFill>
                  <a:srgbClr val="00B050"/>
                </a:solidFill>
              </a:rPr>
              <a:t>标准库（就是说你不用额外安装就可以运行这个例子），</a:t>
            </a:r>
            <a:r>
              <a:rPr lang="zh-CN" altLang="en-US" dirty="0" smtClean="0"/>
              <a:t>包含了从网络请求数据，处理 </a:t>
            </a:r>
            <a:r>
              <a:rPr lang="en-US" altLang="zh-CN" dirty="0" smtClean="0"/>
              <a:t>cookie</a:t>
            </a:r>
            <a:r>
              <a:rPr lang="zh-CN" altLang="en-US" dirty="0" smtClean="0"/>
              <a:t>，甚至改变像请求头和用户代理这些元数据的函数</a:t>
            </a:r>
            <a:endParaRPr lang="en-US" altLang="zh-CN" dirty="0" smtClean="0"/>
          </a:p>
          <a:p>
            <a:pPr>
              <a:buNone/>
            </a:pPr>
            <a:endParaRPr lang="en-US" altLang="zh-CN" dirty="0" smtClean="0"/>
          </a:p>
          <a:p>
            <a:pPr>
              <a:buNone/>
            </a:pPr>
            <a:endParaRPr lang="en-US" altLang="zh-CN" dirty="0" smtClean="0"/>
          </a:p>
          <a:p>
            <a:pPr>
              <a:buNone/>
            </a:pPr>
            <a:r>
              <a:rPr lang="en-US" altLang="zh-CN" dirty="0" err="1" smtClean="0"/>
              <a:t>urlopen</a:t>
            </a:r>
            <a:r>
              <a:rPr lang="en-US" altLang="zh-CN" dirty="0" smtClean="0"/>
              <a:t> </a:t>
            </a:r>
            <a:r>
              <a:rPr lang="zh-CN" altLang="en-US" dirty="0" smtClean="0"/>
              <a:t>用来打开并读取一个从网络获取的远程对象。因为它是一个非常通用的库（它可以轻松读取 </a:t>
            </a:r>
            <a:r>
              <a:rPr lang="en-US" altLang="zh-CN" dirty="0" smtClean="0"/>
              <a:t>HTML </a:t>
            </a:r>
            <a:r>
              <a:rPr lang="zh-CN" altLang="en-US" dirty="0" smtClean="0"/>
              <a:t>文件、图像文件，或其他任何文件流）</a:t>
            </a:r>
            <a:endParaRPr lang="zh-CN" alt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7741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77411"/>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COMBINE_RELATE_SLIDE_ID" val="background20176915_1"/>
  <p:tag name="KSO_WM_TEMPLATE_CATEGORY" val="custom"/>
  <p:tag name="KSO_WM_TEMPLATE_INDEX" val="20177411"/>
  <p:tag name="KSO_WM_TEMPLATE_SUBCATEGORY" val="combine"/>
  <p:tag name="KSO_WM_TEMPLATE_THUMBS_INDEX" val="1、4、5、6、12、13、18、24、28、29"/>
</p:tagLst>
</file>

<file path=ppt/tags/tag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77411"/>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2"/>
  <p:tag name="KSO_WM_SLIDE_LAYOUT" val="a_f"/>
  <p:tag name="KSO_WM_SLIDE_LAYOUT_CNT" val="1_1"/>
  <p:tag name="KSO_WM_SLIDE_TYPE" val="endPage"/>
  <p:tag name="KSO_WM_BEAUTIFY_FLAG" val="#wm#"/>
  <p:tag name="KSO_WM_COMBINE_RELATE_SLIDE_ID" val="background20176915_11"/>
  <p:tag name="KSO_WM_TEMPLATE_CATEGORY" val="custom"/>
  <p:tag name="KSO_WM_TEMPLATE_INDEX" val="20177411"/>
  <p:tag name="KSO_WM_SLIDE_ID" val="custom20177411_29"/>
  <p:tag name="KSO_WM_SLIDE_INDEX" val="29"/>
  <p:tag name="KSO_WM_TEMPLATE_SUBCATEGORY" val="combine"/>
  <p:tag name="KSO_WM_DIAGRAM_GROUP_CODE" val="-1"/>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a"/>
  <p:tag name="KSO_WM_UNIT_INDEX" val="1"/>
  <p:tag name="KSO_WM_UNIT_LAYERLEVEL" val="1"/>
  <p:tag name="KSO_WM_UNIT_VALUE" val="13"/>
  <p:tag name="KSO_WM_UNIT_ISCONTENTSTITLE" val="0"/>
  <p:tag name="KSO_WM_UNIT_HIGHLIGHT" val="0"/>
  <p:tag name="KSO_WM_UNIT_COMPATIBLE" val="0"/>
  <p:tag name="KSO_WM_UNIT_CLEAR" val="0"/>
  <p:tag name="KSO_WM_UNIT_PRESET_TEXT" val="感谢观看"/>
  <p:tag name="KSO_WM_TEMPLATE_CATEGORY" val="custom"/>
  <p:tag name="KSO_WM_TEMPLATE_INDEX" val="20177411"/>
  <p:tag name="KSO_WM_UNIT_ID" val="custom20177411_29*a*1"/>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f"/>
  <p:tag name="KSO_WM_UNIT_INDEX" val="1"/>
  <p:tag name="KSO_WM_UNIT_LAYERLEVEL" val="1"/>
  <p:tag name="KSO_WM_UNIT_VALUE" val="99"/>
  <p:tag name="KSO_WM_UNIT_HIGHLIGHT" val="0"/>
  <p:tag name="KSO_WM_UNIT_COMPATIBLE" val="0"/>
  <p:tag name="KSO_WM_UNIT_CLEAR" val="0"/>
  <p:tag name="KSO_WM_UNIT_PRESET_TEXT_INDEX" val="4"/>
  <p:tag name="KSO_WM_UNIT_PRESET_TEXT_LEN" val="57"/>
  <p:tag name="KSO_WM_TEMPLATE_CATEGORY" val="custom"/>
  <p:tag name="KSO_WM_TEMPLATE_INDEX" val="20177411"/>
  <p:tag name="KSO_WM_UNIT_ID" val="custom20177411_29*f*1"/>
</p:tagLst>
</file>

<file path=ppt/theme/theme1.xml><?xml version="1.0" encoding="utf-8"?>
<a:theme xmlns:a="http://schemas.openxmlformats.org/drawingml/2006/main" name="Office 主题​​">
  <a:themeElements>
    <a:clrScheme name="81004">
      <a:dk1>
        <a:srgbClr val="333333"/>
      </a:dk1>
      <a:lt1>
        <a:sysClr val="window" lastClr="FFFFFF"/>
      </a:lt1>
      <a:dk2>
        <a:srgbClr val="D5D2CF"/>
      </a:dk2>
      <a:lt2>
        <a:srgbClr val="F2F2F1"/>
      </a:lt2>
      <a:accent1>
        <a:srgbClr val="040000"/>
      </a:accent1>
      <a:accent2>
        <a:srgbClr val="E9E7E6"/>
      </a:accent2>
      <a:accent3>
        <a:srgbClr val="333333"/>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2409</TotalTime>
  <Words>2906</Words>
  <Application>Microsoft Office PowerPoint</Application>
  <PresentationFormat>自定义</PresentationFormat>
  <Paragraphs>199</Paragraphs>
  <Slides>25</Slides>
  <Notes>1</Notes>
  <HiddenSlides>0</HiddenSlides>
  <MMClips>0</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Office 主题​​</vt:lpstr>
      <vt:lpstr>Python初见网络爬虫</vt:lpstr>
      <vt:lpstr>简介</vt:lpstr>
      <vt:lpstr>1.1网络连接</vt:lpstr>
      <vt:lpstr>幻灯片 4</vt:lpstr>
      <vt:lpstr>幻灯片 5</vt:lpstr>
      <vt:lpstr>幻灯片 6</vt:lpstr>
      <vt:lpstr>幻灯片 7</vt:lpstr>
      <vt:lpstr>urllib 还是 urllib2 ？</vt:lpstr>
      <vt:lpstr>幻灯片 9</vt:lpstr>
      <vt:lpstr>BeautifulSoup简介</vt:lpstr>
      <vt:lpstr>Beautiful Soup 安装</vt:lpstr>
      <vt:lpstr>Beautiful Soup 安装</vt:lpstr>
      <vt:lpstr>幻灯片 13</vt:lpstr>
      <vt:lpstr>Beautiful Soup 安装</vt:lpstr>
      <vt:lpstr>运行BeautifulSoup</vt:lpstr>
      <vt:lpstr>幻灯片 16</vt:lpstr>
      <vt:lpstr>幻灯片 17</vt:lpstr>
      <vt:lpstr>可靠的网络连接</vt:lpstr>
      <vt:lpstr>幻灯片 19</vt:lpstr>
      <vt:lpstr>幻灯片 20</vt:lpstr>
      <vt:lpstr>幻灯片 21</vt:lpstr>
      <vt:lpstr>幻灯片 22</vt:lpstr>
      <vt:lpstr>幻灯片 23</vt:lpstr>
      <vt:lpstr>幻灯片 24</vt:lpstr>
      <vt:lpstr>感谢观看</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reenvs</cp:lastModifiedBy>
  <cp:revision>312</cp:revision>
  <dcterms:created xsi:type="dcterms:W3CDTF">2017-08-01T08:36:00Z</dcterms:created>
  <dcterms:modified xsi:type="dcterms:W3CDTF">2017-11-23T13:26:51Z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