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316" r:id="rId3"/>
    <p:sldId id="317" r:id="rId4"/>
    <p:sldId id="318" r:id="rId5"/>
    <p:sldId id="319" r:id="rId6"/>
    <p:sldId id="320" r:id="rId7"/>
    <p:sldId id="321" r:id="rId8"/>
    <p:sldId id="322" r:id="rId9"/>
    <p:sldId id="323" r:id="rId10"/>
    <p:sldId id="326" r:id="rId11"/>
    <p:sldId id="324" r:id="rId12"/>
    <p:sldId id="325" r:id="rId13"/>
    <p:sldId id="327" r:id="rId14"/>
    <p:sldId id="328" r:id="rId15"/>
    <p:sldId id="329" r:id="rId16"/>
    <p:sldId id="330" r:id="rId17"/>
    <p:sldId id="331" r:id="rId18"/>
    <p:sldId id="332" r:id="rId19"/>
    <p:sldId id="333" r:id="rId20"/>
    <p:sldId id="334" r:id="rId21"/>
    <p:sldId id="335" r:id="rId22"/>
    <p:sldId id="344" r:id="rId23"/>
    <p:sldId id="337" r:id="rId24"/>
    <p:sldId id="338" r:id="rId25"/>
    <p:sldId id="339" r:id="rId26"/>
    <p:sldId id="340" r:id="rId27"/>
    <p:sldId id="341" r:id="rId28"/>
    <p:sldId id="342" r:id="rId29"/>
    <p:sldId id="343" r:id="rId30"/>
    <p:sldId id="345" r:id="rId31"/>
    <p:sldId id="346" r:id="rId32"/>
    <p:sldId id="349" r:id="rId33"/>
    <p:sldId id="347" r:id="rId34"/>
    <p:sldId id="348" r:id="rId35"/>
    <p:sldId id="350" r:id="rId36"/>
    <p:sldId id="351" r:id="rId37"/>
    <p:sldId id="352" r:id="rId38"/>
    <p:sldId id="353" r:id="rId39"/>
    <p:sldId id="354" r:id="rId40"/>
    <p:sldId id="355" r:id="rId41"/>
    <p:sldId id="356" r:id="rId42"/>
    <p:sldId id="357" r:id="rId43"/>
    <p:sldId id="358" r:id="rId44"/>
    <p:sldId id="359" r:id="rId45"/>
    <p:sldId id="361" r:id="rId46"/>
    <p:sldId id="360" r:id="rId47"/>
    <p:sldId id="315" r:id="rId4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6" autoAdjust="0"/>
    <p:restoredTop sz="94620" autoAdjust="0"/>
  </p:normalViewPr>
  <p:slideViewPr>
    <p:cSldViewPr snapToGrid="0">
      <p:cViewPr varScale="1">
        <p:scale>
          <a:sx n="95" d="100"/>
          <a:sy n="95" d="100"/>
        </p:scale>
        <p:origin x="-652" y="-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2017/11/27</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CC64D-03BC-4C3B-9520-14206764F76A}" type="slidenum">
              <a:rPr lang="zh-CN" altLang="en-US" smtClean="0"/>
              <a:pPr/>
              <a:t>47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a:fillRect/>
          </a:stretch>
        </p:blipFill>
        <p:spPr>
          <a:xfrm>
            <a:off x="6577008" y="0"/>
            <a:ext cx="5614992" cy="3290168"/>
          </a:xfrm>
          <a:prstGeom prst="rect">
            <a:avLst/>
          </a:prstGeom>
        </p:spPr>
      </p:pic>
      <p:pic>
        <p:nvPicPr>
          <p:cNvPr id="8" name="图片 7"/>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a:fillRect/>
          </a:stretch>
        </p:blipFill>
        <p:spPr>
          <a:xfrm>
            <a:off x="0" y="3681359"/>
            <a:ext cx="3669684" cy="3176642"/>
          </a:xfrm>
          <a:prstGeom prst="rect">
            <a:avLst/>
          </a:prstGeom>
        </p:spPr>
      </p:pic>
      <p:sp>
        <p:nvSpPr>
          <p:cNvPr id="4" name="日期占位符 3"/>
          <p:cNvSpPr>
            <a:spLocks noGrp="1"/>
          </p:cNvSpPr>
          <p:nvPr>
            <p:ph type="dt" sz="half" idx="10"/>
          </p:nvPr>
        </p:nvSpPr>
        <p:spPr/>
        <p:txBody>
          <a:bodyPr/>
          <a:lstStyle/>
          <a:p>
            <a:fld id="{760FBDFE-C587-4B4C-A407-44438C67B59E}" type="datetimeFigureOut">
              <a:rPr lang="zh-CN" altLang="en-US" smtClean="0"/>
              <a:pPr/>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cxnSp>
        <p:nvCxnSpPr>
          <p:cNvPr id="9" name="直接连接符 8"/>
          <p:cNvCxnSpPr/>
          <p:nvPr/>
        </p:nvCxnSpPr>
        <p:spPr>
          <a:xfrm>
            <a:off x="5968738" y="3778836"/>
            <a:ext cx="254524" cy="0"/>
          </a:xfrm>
          <a:prstGeom prst="line">
            <a:avLst/>
          </a:prstGeom>
          <a:ln w="22225"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1524000" y="1384299"/>
            <a:ext cx="9144000" cy="1935163"/>
          </a:xfrm>
        </p:spPr>
        <p:txBody>
          <a:bodyPr anchor="b">
            <a:normAutofit/>
          </a:bodyPr>
          <a:lstStyle>
            <a:lvl1pPr algn="ctr">
              <a:defRPr sz="4400">
                <a:solidFill>
                  <a:schemeClr val="tx1"/>
                </a:solidFill>
              </a:defRPr>
            </a:lvl1pPr>
          </a:lstStyle>
          <a:p>
            <a:r>
              <a:rPr lang="zh-CN" altLang="en-US"/>
              <a:t>单击此处编辑母版标题样式</a:t>
            </a:r>
          </a:p>
        </p:txBody>
      </p:sp>
      <p:sp>
        <p:nvSpPr>
          <p:cNvPr id="3" name="副标题 2"/>
          <p:cNvSpPr>
            <a:spLocks noGrp="1"/>
          </p:cNvSpPr>
          <p:nvPr>
            <p:ph type="subTitle" idx="1"/>
          </p:nvPr>
        </p:nvSpPr>
        <p:spPr>
          <a:xfrm>
            <a:off x="1524000" y="3357562"/>
            <a:ext cx="9144000" cy="421274"/>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pPr/>
              <a:t>2017/11/27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p:nvGrpSpPr>
        <p:grpSpPr>
          <a:xfrm>
            <a:off x="3454448" y="941838"/>
            <a:ext cx="5283104" cy="4974324"/>
            <a:chOff x="2996684" y="510829"/>
            <a:chExt cx="6198632" cy="5836342"/>
          </a:xfrm>
          <a:solidFill>
            <a:schemeClr val="accent2">
              <a:lumMod val="90000"/>
            </a:schemeClr>
          </a:solidFill>
        </p:grpSpPr>
        <p:grpSp>
          <p:nvGrpSpPr>
            <p:cNvPr id="8" name="Group 262"/>
            <p:cNvGrpSpPr>
              <a:grpSpLocks noChangeAspect="1"/>
            </p:cNvGrpSpPr>
            <p:nvPr/>
          </p:nvGrpSpPr>
          <p:grpSpPr bwMode="auto">
            <a:xfrm>
              <a:off x="2996684" y="510829"/>
              <a:ext cx="6198632" cy="5836342"/>
              <a:chOff x="1872" y="352"/>
              <a:chExt cx="3901" cy="3673"/>
            </a:xfrm>
            <a:grpFill/>
          </p:grpSpPr>
          <p:sp>
            <p:nvSpPr>
              <p:cNvPr id="10" name="Freeform 263"/>
              <p:cNvSpPr/>
              <p:nvPr/>
            </p:nvSpPr>
            <p:spPr bwMode="auto">
              <a:xfrm>
                <a:off x="1872" y="737"/>
                <a:ext cx="3901" cy="3288"/>
              </a:xfrm>
              <a:custGeom>
                <a:avLst/>
                <a:gdLst>
                  <a:gd name="T0" fmla="*/ 3772 w 4364"/>
                  <a:gd name="T1" fmla="*/ 0 h 3678"/>
                  <a:gd name="T2" fmla="*/ 3760 w 4364"/>
                  <a:gd name="T3" fmla="*/ 15 h 3678"/>
                  <a:gd name="T4" fmla="*/ 4346 w 4364"/>
                  <a:gd name="T5" fmla="*/ 1496 h 3678"/>
                  <a:gd name="T6" fmla="*/ 3712 w 4364"/>
                  <a:gd name="T7" fmla="*/ 3026 h 3678"/>
                  <a:gd name="T8" fmla="*/ 2182 w 4364"/>
                  <a:gd name="T9" fmla="*/ 3659 h 3678"/>
                  <a:gd name="T10" fmla="*/ 652 w 4364"/>
                  <a:gd name="T11" fmla="*/ 3026 h 3678"/>
                  <a:gd name="T12" fmla="*/ 18 w 4364"/>
                  <a:gd name="T13" fmla="*/ 1496 h 3678"/>
                  <a:gd name="T14" fmla="*/ 602 w 4364"/>
                  <a:gd name="T15" fmla="*/ 17 h 3678"/>
                  <a:gd name="T16" fmla="*/ 587 w 4364"/>
                  <a:gd name="T17" fmla="*/ 6 h 3678"/>
                  <a:gd name="T18" fmla="*/ 0 w 4364"/>
                  <a:gd name="T19" fmla="*/ 1496 h 3678"/>
                  <a:gd name="T20" fmla="*/ 639 w 4364"/>
                  <a:gd name="T21" fmla="*/ 3039 h 3678"/>
                  <a:gd name="T22" fmla="*/ 2182 w 4364"/>
                  <a:gd name="T23" fmla="*/ 3678 h 3678"/>
                  <a:gd name="T24" fmla="*/ 3725 w 4364"/>
                  <a:gd name="T25" fmla="*/ 3039 h 3678"/>
                  <a:gd name="T26" fmla="*/ 4364 w 4364"/>
                  <a:gd name="T27" fmla="*/ 1496 h 3678"/>
                  <a:gd name="T28" fmla="*/ 3772 w 4364"/>
                  <a:gd name="T29" fmla="*/ 0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64" h="3678">
                    <a:moveTo>
                      <a:pt x="3772" y="0"/>
                    </a:moveTo>
                    <a:cubicBezTo>
                      <a:pt x="3768" y="6"/>
                      <a:pt x="3764" y="11"/>
                      <a:pt x="3760" y="15"/>
                    </a:cubicBezTo>
                    <a:cubicBezTo>
                      <a:pt x="4138" y="417"/>
                      <a:pt x="4346" y="940"/>
                      <a:pt x="4346" y="1496"/>
                    </a:cubicBezTo>
                    <a:cubicBezTo>
                      <a:pt x="4346" y="2074"/>
                      <a:pt x="4121" y="2617"/>
                      <a:pt x="3712" y="3026"/>
                    </a:cubicBezTo>
                    <a:cubicBezTo>
                      <a:pt x="3303" y="3435"/>
                      <a:pt x="2760" y="3659"/>
                      <a:pt x="2182" y="3659"/>
                    </a:cubicBezTo>
                    <a:cubicBezTo>
                      <a:pt x="1604" y="3659"/>
                      <a:pt x="1061" y="3435"/>
                      <a:pt x="652" y="3026"/>
                    </a:cubicBezTo>
                    <a:cubicBezTo>
                      <a:pt x="244" y="2617"/>
                      <a:pt x="18" y="2074"/>
                      <a:pt x="18" y="1496"/>
                    </a:cubicBezTo>
                    <a:cubicBezTo>
                      <a:pt x="18" y="941"/>
                      <a:pt x="225" y="419"/>
                      <a:pt x="602" y="17"/>
                    </a:cubicBezTo>
                    <a:cubicBezTo>
                      <a:pt x="596" y="14"/>
                      <a:pt x="591" y="11"/>
                      <a:pt x="587" y="6"/>
                    </a:cubicBezTo>
                    <a:cubicBezTo>
                      <a:pt x="208" y="412"/>
                      <a:pt x="0" y="938"/>
                      <a:pt x="0" y="1496"/>
                    </a:cubicBezTo>
                    <a:cubicBezTo>
                      <a:pt x="0" y="2079"/>
                      <a:pt x="227" y="2627"/>
                      <a:pt x="639" y="3039"/>
                    </a:cubicBezTo>
                    <a:cubicBezTo>
                      <a:pt x="1051" y="3451"/>
                      <a:pt x="1599" y="3678"/>
                      <a:pt x="2182" y="3678"/>
                    </a:cubicBezTo>
                    <a:cubicBezTo>
                      <a:pt x="2765" y="3678"/>
                      <a:pt x="3313" y="3451"/>
                      <a:pt x="3725" y="3039"/>
                    </a:cubicBezTo>
                    <a:cubicBezTo>
                      <a:pt x="4137" y="2627"/>
                      <a:pt x="4364" y="2079"/>
                      <a:pt x="4364" y="1496"/>
                    </a:cubicBezTo>
                    <a:cubicBezTo>
                      <a:pt x="4364" y="935"/>
                      <a:pt x="4155" y="406"/>
                      <a:pt x="377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64"/>
              <p:cNvSpPr/>
              <p:nvPr/>
            </p:nvSpPr>
            <p:spPr bwMode="auto">
              <a:xfrm>
                <a:off x="2153" y="406"/>
                <a:ext cx="3340" cy="3339"/>
              </a:xfrm>
              <a:custGeom>
                <a:avLst/>
                <a:gdLst>
                  <a:gd name="T0" fmla="*/ 1957 w 3737"/>
                  <a:gd name="T1" fmla="*/ 0 h 3736"/>
                  <a:gd name="T2" fmla="*/ 1959 w 3737"/>
                  <a:gd name="T3" fmla="*/ 16 h 3736"/>
                  <a:gd name="T4" fmla="*/ 1959 w 3737"/>
                  <a:gd name="T5" fmla="*/ 18 h 3736"/>
                  <a:gd name="T6" fmla="*/ 3177 w 3737"/>
                  <a:gd name="T7" fmla="*/ 558 h 3736"/>
                  <a:gd name="T8" fmla="*/ 3718 w 3737"/>
                  <a:gd name="T9" fmla="*/ 1867 h 3736"/>
                  <a:gd name="T10" fmla="*/ 3177 w 3737"/>
                  <a:gd name="T11" fmla="*/ 3175 h 3736"/>
                  <a:gd name="T12" fmla="*/ 1868 w 3737"/>
                  <a:gd name="T13" fmla="*/ 3717 h 3736"/>
                  <a:gd name="T14" fmla="*/ 560 w 3737"/>
                  <a:gd name="T15" fmla="*/ 3175 h 3736"/>
                  <a:gd name="T16" fmla="*/ 19 w 3737"/>
                  <a:gd name="T17" fmla="*/ 1942 h 3736"/>
                  <a:gd name="T18" fmla="*/ 16 w 3737"/>
                  <a:gd name="T19" fmla="*/ 1942 h 3736"/>
                  <a:gd name="T20" fmla="*/ 0 w 3737"/>
                  <a:gd name="T21" fmla="*/ 1940 h 3736"/>
                  <a:gd name="T22" fmla="*/ 546 w 3737"/>
                  <a:gd name="T23" fmla="*/ 3188 h 3736"/>
                  <a:gd name="T24" fmla="*/ 1868 w 3737"/>
                  <a:gd name="T25" fmla="*/ 3736 h 3736"/>
                  <a:gd name="T26" fmla="*/ 3190 w 3737"/>
                  <a:gd name="T27" fmla="*/ 3188 h 3736"/>
                  <a:gd name="T28" fmla="*/ 3737 w 3737"/>
                  <a:gd name="T29" fmla="*/ 1867 h 3736"/>
                  <a:gd name="T30" fmla="*/ 3190 w 3737"/>
                  <a:gd name="T31" fmla="*/ 545 h 3736"/>
                  <a:gd name="T32" fmla="*/ 1957 w 3737"/>
                  <a:gd name="T33" fmla="*/ 0 h 3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37" h="3736">
                    <a:moveTo>
                      <a:pt x="1957" y="0"/>
                    </a:moveTo>
                    <a:cubicBezTo>
                      <a:pt x="1959" y="5"/>
                      <a:pt x="1959" y="10"/>
                      <a:pt x="1959" y="16"/>
                    </a:cubicBezTo>
                    <a:cubicBezTo>
                      <a:pt x="1959" y="17"/>
                      <a:pt x="1959" y="18"/>
                      <a:pt x="1959" y="18"/>
                    </a:cubicBezTo>
                    <a:cubicBezTo>
                      <a:pt x="2419" y="41"/>
                      <a:pt x="2849" y="230"/>
                      <a:pt x="3177" y="558"/>
                    </a:cubicBezTo>
                    <a:cubicBezTo>
                      <a:pt x="3526" y="908"/>
                      <a:pt x="3718" y="1372"/>
                      <a:pt x="3718" y="1867"/>
                    </a:cubicBezTo>
                    <a:cubicBezTo>
                      <a:pt x="3718" y="2361"/>
                      <a:pt x="3526" y="2826"/>
                      <a:pt x="3177" y="3175"/>
                    </a:cubicBezTo>
                    <a:cubicBezTo>
                      <a:pt x="2827" y="3525"/>
                      <a:pt x="2363" y="3717"/>
                      <a:pt x="1868" y="3717"/>
                    </a:cubicBezTo>
                    <a:cubicBezTo>
                      <a:pt x="1374" y="3717"/>
                      <a:pt x="909" y="3525"/>
                      <a:pt x="560" y="3175"/>
                    </a:cubicBezTo>
                    <a:cubicBezTo>
                      <a:pt x="228" y="2844"/>
                      <a:pt x="38" y="2408"/>
                      <a:pt x="19" y="1942"/>
                    </a:cubicBezTo>
                    <a:cubicBezTo>
                      <a:pt x="18" y="1942"/>
                      <a:pt x="17" y="1942"/>
                      <a:pt x="16" y="1942"/>
                    </a:cubicBezTo>
                    <a:cubicBezTo>
                      <a:pt x="11" y="1942"/>
                      <a:pt x="5" y="1941"/>
                      <a:pt x="0" y="1940"/>
                    </a:cubicBezTo>
                    <a:cubicBezTo>
                      <a:pt x="18" y="2412"/>
                      <a:pt x="211" y="2853"/>
                      <a:pt x="546" y="3188"/>
                    </a:cubicBezTo>
                    <a:cubicBezTo>
                      <a:pt x="899" y="3541"/>
                      <a:pt x="1369" y="3736"/>
                      <a:pt x="1868" y="3736"/>
                    </a:cubicBezTo>
                    <a:cubicBezTo>
                      <a:pt x="2368" y="3736"/>
                      <a:pt x="2837" y="3541"/>
                      <a:pt x="3190" y="3188"/>
                    </a:cubicBezTo>
                    <a:cubicBezTo>
                      <a:pt x="3543" y="2835"/>
                      <a:pt x="3737" y="2366"/>
                      <a:pt x="3737" y="1867"/>
                    </a:cubicBezTo>
                    <a:cubicBezTo>
                      <a:pt x="3737" y="1367"/>
                      <a:pt x="3543" y="898"/>
                      <a:pt x="3190" y="545"/>
                    </a:cubicBezTo>
                    <a:cubicBezTo>
                      <a:pt x="2858" y="213"/>
                      <a:pt x="2424" y="21"/>
                      <a:pt x="195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65"/>
              <p:cNvSpPr/>
              <p:nvPr/>
            </p:nvSpPr>
            <p:spPr bwMode="auto">
              <a:xfrm>
                <a:off x="2446" y="698"/>
                <a:ext cx="2753" cy="2296"/>
              </a:xfrm>
              <a:custGeom>
                <a:avLst/>
                <a:gdLst>
                  <a:gd name="T0" fmla="*/ 1540 w 3080"/>
                  <a:gd name="T1" fmla="*/ 0 h 2568"/>
                  <a:gd name="T2" fmla="*/ 451 w 3080"/>
                  <a:gd name="T3" fmla="*/ 451 h 2568"/>
                  <a:gd name="T4" fmla="*/ 0 w 3080"/>
                  <a:gd name="T5" fmla="*/ 1540 h 2568"/>
                  <a:gd name="T6" fmla="*/ 393 w 3080"/>
                  <a:gd name="T7" fmla="*/ 2568 h 2568"/>
                  <a:gd name="T8" fmla="*/ 407 w 3080"/>
                  <a:gd name="T9" fmla="*/ 2555 h 2568"/>
                  <a:gd name="T10" fmla="*/ 18 w 3080"/>
                  <a:gd name="T11" fmla="*/ 1540 h 2568"/>
                  <a:gd name="T12" fmla="*/ 464 w 3080"/>
                  <a:gd name="T13" fmla="*/ 464 h 2568"/>
                  <a:gd name="T14" fmla="*/ 1540 w 3080"/>
                  <a:gd name="T15" fmla="*/ 18 h 2568"/>
                  <a:gd name="T16" fmla="*/ 2616 w 3080"/>
                  <a:gd name="T17" fmla="*/ 464 h 2568"/>
                  <a:gd name="T18" fmla="*/ 3062 w 3080"/>
                  <a:gd name="T19" fmla="*/ 1540 h 2568"/>
                  <a:gd name="T20" fmla="*/ 2680 w 3080"/>
                  <a:gd name="T21" fmla="*/ 2547 h 2568"/>
                  <a:gd name="T22" fmla="*/ 2694 w 3080"/>
                  <a:gd name="T23" fmla="*/ 2560 h 2568"/>
                  <a:gd name="T24" fmla="*/ 3080 w 3080"/>
                  <a:gd name="T25" fmla="*/ 1540 h 2568"/>
                  <a:gd name="T26" fmla="*/ 2629 w 3080"/>
                  <a:gd name="T27" fmla="*/ 451 h 2568"/>
                  <a:gd name="T28" fmla="*/ 1540 w 3080"/>
                  <a:gd name="T29" fmla="*/ 0 h 2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0" h="2568">
                    <a:moveTo>
                      <a:pt x="1540" y="0"/>
                    </a:moveTo>
                    <a:cubicBezTo>
                      <a:pt x="1128" y="0"/>
                      <a:pt x="742" y="160"/>
                      <a:pt x="451" y="451"/>
                    </a:cubicBezTo>
                    <a:cubicBezTo>
                      <a:pt x="160" y="742"/>
                      <a:pt x="0" y="1128"/>
                      <a:pt x="0" y="1540"/>
                    </a:cubicBezTo>
                    <a:cubicBezTo>
                      <a:pt x="0" y="1923"/>
                      <a:pt x="139" y="2285"/>
                      <a:pt x="393" y="2568"/>
                    </a:cubicBezTo>
                    <a:cubicBezTo>
                      <a:pt x="397" y="2563"/>
                      <a:pt x="402" y="2559"/>
                      <a:pt x="407" y="2555"/>
                    </a:cubicBezTo>
                    <a:cubicBezTo>
                      <a:pt x="156" y="2275"/>
                      <a:pt x="18" y="1918"/>
                      <a:pt x="18" y="1540"/>
                    </a:cubicBezTo>
                    <a:cubicBezTo>
                      <a:pt x="18" y="1133"/>
                      <a:pt x="177" y="751"/>
                      <a:pt x="464" y="464"/>
                    </a:cubicBezTo>
                    <a:cubicBezTo>
                      <a:pt x="751" y="176"/>
                      <a:pt x="1133" y="18"/>
                      <a:pt x="1540" y="18"/>
                    </a:cubicBezTo>
                    <a:cubicBezTo>
                      <a:pt x="1947" y="18"/>
                      <a:pt x="2329" y="176"/>
                      <a:pt x="2616" y="464"/>
                    </a:cubicBezTo>
                    <a:cubicBezTo>
                      <a:pt x="2903" y="751"/>
                      <a:pt x="3062" y="1133"/>
                      <a:pt x="3062" y="1540"/>
                    </a:cubicBezTo>
                    <a:cubicBezTo>
                      <a:pt x="3062" y="1915"/>
                      <a:pt x="2927" y="2269"/>
                      <a:pt x="2680" y="2547"/>
                    </a:cubicBezTo>
                    <a:cubicBezTo>
                      <a:pt x="2685" y="2551"/>
                      <a:pt x="2690" y="2555"/>
                      <a:pt x="2694" y="2560"/>
                    </a:cubicBezTo>
                    <a:cubicBezTo>
                      <a:pt x="2944" y="2278"/>
                      <a:pt x="3080" y="1919"/>
                      <a:pt x="3080" y="1540"/>
                    </a:cubicBezTo>
                    <a:cubicBezTo>
                      <a:pt x="3080" y="1128"/>
                      <a:pt x="2920" y="742"/>
                      <a:pt x="2629" y="451"/>
                    </a:cubicBezTo>
                    <a:cubicBezTo>
                      <a:pt x="2338" y="160"/>
                      <a:pt x="1951" y="0"/>
                      <a:pt x="154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66"/>
              <p:cNvSpPr/>
              <p:nvPr/>
            </p:nvSpPr>
            <p:spPr bwMode="auto">
              <a:xfrm>
                <a:off x="2696" y="1321"/>
                <a:ext cx="2254" cy="1880"/>
              </a:xfrm>
              <a:custGeom>
                <a:avLst/>
                <a:gdLst>
                  <a:gd name="T0" fmla="*/ 2198 w 2521"/>
                  <a:gd name="T1" fmla="*/ 0 h 2103"/>
                  <a:gd name="T2" fmla="*/ 2185 w 2521"/>
                  <a:gd name="T3" fmla="*/ 15 h 2103"/>
                  <a:gd name="T4" fmla="*/ 2502 w 2521"/>
                  <a:gd name="T5" fmla="*/ 843 h 2103"/>
                  <a:gd name="T6" fmla="*/ 2138 w 2521"/>
                  <a:gd name="T7" fmla="*/ 1721 h 2103"/>
                  <a:gd name="T8" fmla="*/ 1260 w 2521"/>
                  <a:gd name="T9" fmla="*/ 2084 h 2103"/>
                  <a:gd name="T10" fmla="*/ 382 w 2521"/>
                  <a:gd name="T11" fmla="*/ 1721 h 2103"/>
                  <a:gd name="T12" fmla="*/ 18 w 2521"/>
                  <a:gd name="T13" fmla="*/ 843 h 2103"/>
                  <a:gd name="T14" fmla="*/ 323 w 2521"/>
                  <a:gd name="T15" fmla="*/ 28 h 2103"/>
                  <a:gd name="T16" fmla="*/ 309 w 2521"/>
                  <a:gd name="T17" fmla="*/ 15 h 2103"/>
                  <a:gd name="T18" fmla="*/ 0 w 2521"/>
                  <a:gd name="T19" fmla="*/ 843 h 2103"/>
                  <a:gd name="T20" fmla="*/ 368 w 2521"/>
                  <a:gd name="T21" fmla="*/ 1734 h 2103"/>
                  <a:gd name="T22" fmla="*/ 1260 w 2521"/>
                  <a:gd name="T23" fmla="*/ 2103 h 2103"/>
                  <a:gd name="T24" fmla="*/ 2152 w 2521"/>
                  <a:gd name="T25" fmla="*/ 1734 h 2103"/>
                  <a:gd name="T26" fmla="*/ 2521 w 2521"/>
                  <a:gd name="T27" fmla="*/ 843 h 2103"/>
                  <a:gd name="T28" fmla="*/ 2198 w 2521"/>
                  <a:gd name="T29" fmla="*/ 0 h 2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1" h="2103">
                    <a:moveTo>
                      <a:pt x="2198" y="0"/>
                    </a:moveTo>
                    <a:cubicBezTo>
                      <a:pt x="2194" y="5"/>
                      <a:pt x="2190" y="10"/>
                      <a:pt x="2185" y="15"/>
                    </a:cubicBezTo>
                    <a:cubicBezTo>
                      <a:pt x="2390" y="243"/>
                      <a:pt x="2502" y="534"/>
                      <a:pt x="2502" y="843"/>
                    </a:cubicBezTo>
                    <a:cubicBezTo>
                      <a:pt x="2502" y="1174"/>
                      <a:pt x="2373" y="1486"/>
                      <a:pt x="2138" y="1721"/>
                    </a:cubicBezTo>
                    <a:cubicBezTo>
                      <a:pt x="1904" y="1955"/>
                      <a:pt x="1592" y="2084"/>
                      <a:pt x="1260" y="2084"/>
                    </a:cubicBezTo>
                    <a:cubicBezTo>
                      <a:pt x="929" y="2084"/>
                      <a:pt x="616" y="1955"/>
                      <a:pt x="382" y="1721"/>
                    </a:cubicBezTo>
                    <a:cubicBezTo>
                      <a:pt x="147" y="1486"/>
                      <a:pt x="18" y="1174"/>
                      <a:pt x="18" y="843"/>
                    </a:cubicBezTo>
                    <a:cubicBezTo>
                      <a:pt x="18" y="539"/>
                      <a:pt x="126" y="254"/>
                      <a:pt x="323" y="28"/>
                    </a:cubicBezTo>
                    <a:cubicBezTo>
                      <a:pt x="318" y="24"/>
                      <a:pt x="313" y="20"/>
                      <a:pt x="309" y="15"/>
                    </a:cubicBezTo>
                    <a:cubicBezTo>
                      <a:pt x="109" y="244"/>
                      <a:pt x="0" y="535"/>
                      <a:pt x="0" y="843"/>
                    </a:cubicBezTo>
                    <a:cubicBezTo>
                      <a:pt x="0" y="1179"/>
                      <a:pt x="131" y="1496"/>
                      <a:pt x="368" y="1734"/>
                    </a:cubicBezTo>
                    <a:cubicBezTo>
                      <a:pt x="607" y="1973"/>
                      <a:pt x="924" y="2103"/>
                      <a:pt x="1260" y="2103"/>
                    </a:cubicBezTo>
                    <a:cubicBezTo>
                      <a:pt x="1597" y="2103"/>
                      <a:pt x="1913" y="1973"/>
                      <a:pt x="2152" y="1734"/>
                    </a:cubicBezTo>
                    <a:cubicBezTo>
                      <a:pt x="2390" y="1496"/>
                      <a:pt x="2521" y="1179"/>
                      <a:pt x="2521" y="843"/>
                    </a:cubicBezTo>
                    <a:cubicBezTo>
                      <a:pt x="2521" y="528"/>
                      <a:pt x="2407" y="231"/>
                      <a:pt x="2198"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67"/>
              <p:cNvSpPr/>
              <p:nvPr/>
            </p:nvSpPr>
            <p:spPr bwMode="auto">
              <a:xfrm>
                <a:off x="2979" y="1231"/>
                <a:ext cx="1390" cy="1687"/>
              </a:xfrm>
              <a:custGeom>
                <a:avLst/>
                <a:gdLst>
                  <a:gd name="T0" fmla="*/ 943 w 1554"/>
                  <a:gd name="T1" fmla="*/ 0 h 1887"/>
                  <a:gd name="T2" fmla="*/ 276 w 1554"/>
                  <a:gd name="T3" fmla="*/ 277 h 1887"/>
                  <a:gd name="T4" fmla="*/ 0 w 1554"/>
                  <a:gd name="T5" fmla="*/ 944 h 1887"/>
                  <a:gd name="T6" fmla="*/ 276 w 1554"/>
                  <a:gd name="T7" fmla="*/ 1610 h 1887"/>
                  <a:gd name="T8" fmla="*/ 943 w 1554"/>
                  <a:gd name="T9" fmla="*/ 1887 h 1887"/>
                  <a:gd name="T10" fmla="*/ 1545 w 1554"/>
                  <a:gd name="T11" fmla="*/ 1670 h 1887"/>
                  <a:gd name="T12" fmla="*/ 1533 w 1554"/>
                  <a:gd name="T13" fmla="*/ 1656 h 1887"/>
                  <a:gd name="T14" fmla="*/ 943 w 1554"/>
                  <a:gd name="T15" fmla="*/ 1868 h 1887"/>
                  <a:gd name="T16" fmla="*/ 289 w 1554"/>
                  <a:gd name="T17" fmla="*/ 1597 h 1887"/>
                  <a:gd name="T18" fmla="*/ 19 w 1554"/>
                  <a:gd name="T19" fmla="*/ 944 h 1887"/>
                  <a:gd name="T20" fmla="*/ 289 w 1554"/>
                  <a:gd name="T21" fmla="*/ 290 h 1887"/>
                  <a:gd name="T22" fmla="*/ 943 w 1554"/>
                  <a:gd name="T23" fmla="*/ 19 h 1887"/>
                  <a:gd name="T24" fmla="*/ 1542 w 1554"/>
                  <a:gd name="T25" fmla="*/ 239 h 1887"/>
                  <a:gd name="T26" fmla="*/ 1554 w 1554"/>
                  <a:gd name="T27" fmla="*/ 224 h 1887"/>
                  <a:gd name="T28" fmla="*/ 943 w 1554"/>
                  <a:gd name="T29" fmla="*/ 0 h 1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4" h="1887">
                    <a:moveTo>
                      <a:pt x="943" y="0"/>
                    </a:moveTo>
                    <a:cubicBezTo>
                      <a:pt x="691" y="0"/>
                      <a:pt x="455" y="98"/>
                      <a:pt x="276" y="277"/>
                    </a:cubicBezTo>
                    <a:cubicBezTo>
                      <a:pt x="98" y="455"/>
                      <a:pt x="0" y="692"/>
                      <a:pt x="0" y="944"/>
                    </a:cubicBezTo>
                    <a:cubicBezTo>
                      <a:pt x="0" y="1196"/>
                      <a:pt x="98" y="1432"/>
                      <a:pt x="276" y="1610"/>
                    </a:cubicBezTo>
                    <a:cubicBezTo>
                      <a:pt x="455" y="1789"/>
                      <a:pt x="691" y="1887"/>
                      <a:pt x="943" y="1887"/>
                    </a:cubicBezTo>
                    <a:cubicBezTo>
                      <a:pt x="1166" y="1887"/>
                      <a:pt x="1376" y="1810"/>
                      <a:pt x="1545" y="1670"/>
                    </a:cubicBezTo>
                    <a:cubicBezTo>
                      <a:pt x="1541" y="1665"/>
                      <a:pt x="1537" y="1661"/>
                      <a:pt x="1533" y="1656"/>
                    </a:cubicBezTo>
                    <a:cubicBezTo>
                      <a:pt x="1368" y="1794"/>
                      <a:pt x="1161" y="1868"/>
                      <a:pt x="943" y="1868"/>
                    </a:cubicBezTo>
                    <a:cubicBezTo>
                      <a:pt x="696" y="1868"/>
                      <a:pt x="464" y="1772"/>
                      <a:pt x="289" y="1597"/>
                    </a:cubicBezTo>
                    <a:cubicBezTo>
                      <a:pt x="115" y="1423"/>
                      <a:pt x="19" y="1191"/>
                      <a:pt x="19" y="944"/>
                    </a:cubicBezTo>
                    <a:cubicBezTo>
                      <a:pt x="19" y="697"/>
                      <a:pt x="115" y="465"/>
                      <a:pt x="289" y="290"/>
                    </a:cubicBezTo>
                    <a:cubicBezTo>
                      <a:pt x="464" y="115"/>
                      <a:pt x="696" y="19"/>
                      <a:pt x="943" y="19"/>
                    </a:cubicBezTo>
                    <a:cubicBezTo>
                      <a:pt x="1165" y="19"/>
                      <a:pt x="1375" y="97"/>
                      <a:pt x="1542" y="239"/>
                    </a:cubicBezTo>
                    <a:cubicBezTo>
                      <a:pt x="1545" y="234"/>
                      <a:pt x="1549" y="229"/>
                      <a:pt x="1554" y="224"/>
                    </a:cubicBezTo>
                    <a:cubicBezTo>
                      <a:pt x="1383" y="79"/>
                      <a:pt x="1169" y="0"/>
                      <a:pt x="94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68"/>
              <p:cNvSpPr/>
              <p:nvPr/>
            </p:nvSpPr>
            <p:spPr bwMode="auto">
              <a:xfrm>
                <a:off x="2376" y="627"/>
                <a:ext cx="134" cy="134"/>
              </a:xfrm>
              <a:custGeom>
                <a:avLst/>
                <a:gdLst>
                  <a:gd name="T0" fmla="*/ 75 w 150"/>
                  <a:gd name="T1" fmla="*/ 0 h 150"/>
                  <a:gd name="T2" fmla="*/ 0 w 150"/>
                  <a:gd name="T3" fmla="*/ 76 h 150"/>
                  <a:gd name="T4" fmla="*/ 23 w 150"/>
                  <a:gd name="T5" fmla="*/ 129 h 150"/>
                  <a:gd name="T6" fmla="*/ 38 w 150"/>
                  <a:gd name="T7" fmla="*/ 140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4" y="0"/>
                      <a:pt x="0" y="34"/>
                      <a:pt x="0" y="76"/>
                    </a:cubicBezTo>
                    <a:cubicBezTo>
                      <a:pt x="0" y="97"/>
                      <a:pt x="9" y="116"/>
                      <a:pt x="23" y="129"/>
                    </a:cubicBezTo>
                    <a:cubicBezTo>
                      <a:pt x="27" y="134"/>
                      <a:pt x="32" y="137"/>
                      <a:pt x="38" y="140"/>
                    </a:cubicBezTo>
                    <a:cubicBezTo>
                      <a:pt x="49" y="147"/>
                      <a:pt x="61" y="150"/>
                      <a:pt x="75" y="150"/>
                    </a:cubicBezTo>
                    <a:cubicBezTo>
                      <a:pt x="116" y="150"/>
                      <a:pt x="150" y="117"/>
                      <a:pt x="150" y="76"/>
                    </a:cubicBezTo>
                    <a:cubicBezTo>
                      <a:pt x="150" y="34"/>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69"/>
              <p:cNvSpPr/>
              <p:nvPr/>
            </p:nvSpPr>
            <p:spPr bwMode="auto">
              <a:xfrm>
                <a:off x="2101" y="2008"/>
                <a:ext cx="133" cy="134"/>
              </a:xfrm>
              <a:custGeom>
                <a:avLst/>
                <a:gdLst>
                  <a:gd name="T0" fmla="*/ 74 w 149"/>
                  <a:gd name="T1" fmla="*/ 0 h 150"/>
                  <a:gd name="T2" fmla="*/ 0 w 149"/>
                  <a:gd name="T3" fmla="*/ 75 h 150"/>
                  <a:gd name="T4" fmla="*/ 58 w 149"/>
                  <a:gd name="T5" fmla="*/ 148 h 150"/>
                  <a:gd name="T6" fmla="*/ 74 w 149"/>
                  <a:gd name="T7" fmla="*/ 150 h 150"/>
                  <a:gd name="T8" fmla="*/ 77 w 149"/>
                  <a:gd name="T9" fmla="*/ 150 h 150"/>
                  <a:gd name="T10" fmla="*/ 149 w 149"/>
                  <a:gd name="T11" fmla="*/ 75 h 150"/>
                  <a:gd name="T12" fmla="*/ 74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4" y="0"/>
                    </a:moveTo>
                    <a:cubicBezTo>
                      <a:pt x="33" y="0"/>
                      <a:pt x="0" y="33"/>
                      <a:pt x="0" y="75"/>
                    </a:cubicBezTo>
                    <a:cubicBezTo>
                      <a:pt x="0" y="110"/>
                      <a:pt x="25" y="140"/>
                      <a:pt x="58" y="148"/>
                    </a:cubicBezTo>
                    <a:cubicBezTo>
                      <a:pt x="63" y="149"/>
                      <a:pt x="69" y="150"/>
                      <a:pt x="74" y="150"/>
                    </a:cubicBezTo>
                    <a:cubicBezTo>
                      <a:pt x="75" y="150"/>
                      <a:pt x="76" y="150"/>
                      <a:pt x="77" y="150"/>
                    </a:cubicBezTo>
                    <a:cubicBezTo>
                      <a:pt x="117" y="148"/>
                      <a:pt x="149" y="115"/>
                      <a:pt x="149" y="75"/>
                    </a:cubicBezTo>
                    <a:cubicBezTo>
                      <a:pt x="149" y="33"/>
                      <a:pt x="116" y="0"/>
                      <a:pt x="7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70"/>
              <p:cNvSpPr/>
              <p:nvPr/>
            </p:nvSpPr>
            <p:spPr bwMode="auto">
              <a:xfrm>
                <a:off x="2783" y="2968"/>
                <a:ext cx="134" cy="134"/>
              </a:xfrm>
              <a:custGeom>
                <a:avLst/>
                <a:gdLst>
                  <a:gd name="T0" fmla="*/ 75 w 150"/>
                  <a:gd name="T1" fmla="*/ 0 h 150"/>
                  <a:gd name="T2" fmla="*/ 30 w 150"/>
                  <a:gd name="T3" fmla="*/ 16 h 150"/>
                  <a:gd name="T4" fmla="*/ 16 w 150"/>
                  <a:gd name="T5" fmla="*/ 29 h 150"/>
                  <a:gd name="T6" fmla="*/ 0 w 150"/>
                  <a:gd name="T7" fmla="*/ 76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58" y="0"/>
                      <a:pt x="42" y="6"/>
                      <a:pt x="30" y="16"/>
                    </a:cubicBezTo>
                    <a:cubicBezTo>
                      <a:pt x="25" y="20"/>
                      <a:pt x="20" y="24"/>
                      <a:pt x="16" y="29"/>
                    </a:cubicBezTo>
                    <a:cubicBezTo>
                      <a:pt x="6" y="42"/>
                      <a:pt x="0" y="58"/>
                      <a:pt x="0" y="76"/>
                    </a:cubicBezTo>
                    <a:cubicBezTo>
                      <a:pt x="0" y="117"/>
                      <a:pt x="34" y="150"/>
                      <a:pt x="75" y="150"/>
                    </a:cubicBezTo>
                    <a:cubicBezTo>
                      <a:pt x="116" y="150"/>
                      <a:pt x="150" y="117"/>
                      <a:pt x="150" y="76"/>
                    </a:cubicBezTo>
                    <a:cubicBezTo>
                      <a:pt x="150" y="34"/>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71"/>
              <p:cNvSpPr/>
              <p:nvPr/>
            </p:nvSpPr>
            <p:spPr bwMode="auto">
              <a:xfrm>
                <a:off x="4736" y="2962"/>
                <a:ext cx="134" cy="135"/>
              </a:xfrm>
              <a:custGeom>
                <a:avLst/>
                <a:gdLst>
                  <a:gd name="T0" fmla="*/ 75 w 150"/>
                  <a:gd name="T1" fmla="*/ 0 h 151"/>
                  <a:gd name="T2" fmla="*/ 0 w 150"/>
                  <a:gd name="T3" fmla="*/ 76 h 151"/>
                  <a:gd name="T4" fmla="*/ 75 w 150"/>
                  <a:gd name="T5" fmla="*/ 151 h 151"/>
                  <a:gd name="T6" fmla="*/ 150 w 150"/>
                  <a:gd name="T7" fmla="*/ 76 h 151"/>
                  <a:gd name="T8" fmla="*/ 132 w 150"/>
                  <a:gd name="T9" fmla="*/ 27 h 151"/>
                  <a:gd name="T10" fmla="*/ 118 w 150"/>
                  <a:gd name="T11" fmla="*/ 14 h 151"/>
                  <a:gd name="T12" fmla="*/ 75 w 150"/>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50" h="151">
                    <a:moveTo>
                      <a:pt x="75" y="0"/>
                    </a:moveTo>
                    <a:cubicBezTo>
                      <a:pt x="33" y="0"/>
                      <a:pt x="0" y="35"/>
                      <a:pt x="0" y="76"/>
                    </a:cubicBezTo>
                    <a:cubicBezTo>
                      <a:pt x="0" y="117"/>
                      <a:pt x="33" y="151"/>
                      <a:pt x="75" y="151"/>
                    </a:cubicBezTo>
                    <a:cubicBezTo>
                      <a:pt x="116" y="151"/>
                      <a:pt x="150" y="117"/>
                      <a:pt x="150" y="76"/>
                    </a:cubicBezTo>
                    <a:cubicBezTo>
                      <a:pt x="150" y="57"/>
                      <a:pt x="143" y="40"/>
                      <a:pt x="132" y="27"/>
                    </a:cubicBezTo>
                    <a:cubicBezTo>
                      <a:pt x="128" y="22"/>
                      <a:pt x="123" y="18"/>
                      <a:pt x="118" y="14"/>
                    </a:cubicBezTo>
                    <a:cubicBezTo>
                      <a:pt x="106" y="6"/>
                      <a:pt x="91"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72"/>
              <p:cNvSpPr/>
              <p:nvPr/>
            </p:nvSpPr>
            <p:spPr bwMode="auto">
              <a:xfrm>
                <a:off x="4338" y="2606"/>
                <a:ext cx="134" cy="134"/>
              </a:xfrm>
              <a:custGeom>
                <a:avLst/>
                <a:gdLst>
                  <a:gd name="T0" fmla="*/ 75 w 150"/>
                  <a:gd name="T1" fmla="*/ 0 h 150"/>
                  <a:gd name="T2" fmla="*/ 0 w 150"/>
                  <a:gd name="T3" fmla="*/ 76 h 150"/>
                  <a:gd name="T4" fmla="*/ 13 w 150"/>
                  <a:gd name="T5" fmla="*/ 118 h 150"/>
                  <a:gd name="T6" fmla="*/ 25 w 150"/>
                  <a:gd name="T7" fmla="*/ 132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4"/>
                      <a:pt x="0" y="76"/>
                    </a:cubicBezTo>
                    <a:cubicBezTo>
                      <a:pt x="0" y="91"/>
                      <a:pt x="5" y="106"/>
                      <a:pt x="13" y="118"/>
                    </a:cubicBezTo>
                    <a:cubicBezTo>
                      <a:pt x="17" y="123"/>
                      <a:pt x="21" y="127"/>
                      <a:pt x="25" y="132"/>
                    </a:cubicBezTo>
                    <a:cubicBezTo>
                      <a:pt x="39" y="143"/>
                      <a:pt x="56" y="150"/>
                      <a:pt x="75" y="150"/>
                    </a:cubicBezTo>
                    <a:cubicBezTo>
                      <a:pt x="117" y="150"/>
                      <a:pt x="150" y="117"/>
                      <a:pt x="150" y="76"/>
                    </a:cubicBezTo>
                    <a:cubicBezTo>
                      <a:pt x="150" y="34"/>
                      <a:pt x="117"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73"/>
              <p:cNvSpPr/>
              <p:nvPr/>
            </p:nvSpPr>
            <p:spPr bwMode="auto">
              <a:xfrm>
                <a:off x="2958" y="1225"/>
                <a:ext cx="133" cy="134"/>
              </a:xfrm>
              <a:custGeom>
                <a:avLst/>
                <a:gdLst>
                  <a:gd name="T0" fmla="*/ 74 w 149"/>
                  <a:gd name="T1" fmla="*/ 0 h 149"/>
                  <a:gd name="T2" fmla="*/ 0 w 149"/>
                  <a:gd name="T3" fmla="*/ 74 h 149"/>
                  <a:gd name="T4" fmla="*/ 16 w 149"/>
                  <a:gd name="T5" fmla="*/ 122 h 149"/>
                  <a:gd name="T6" fmla="*/ 30 w 149"/>
                  <a:gd name="T7" fmla="*/ 135 h 149"/>
                  <a:gd name="T8" fmla="*/ 74 w 149"/>
                  <a:gd name="T9" fmla="*/ 149 h 149"/>
                  <a:gd name="T10" fmla="*/ 149 w 149"/>
                  <a:gd name="T11" fmla="*/ 74 h 149"/>
                  <a:gd name="T12" fmla="*/ 74 w 149"/>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49" h="149">
                    <a:moveTo>
                      <a:pt x="74" y="0"/>
                    </a:moveTo>
                    <a:cubicBezTo>
                      <a:pt x="33" y="0"/>
                      <a:pt x="0" y="34"/>
                      <a:pt x="0" y="74"/>
                    </a:cubicBezTo>
                    <a:cubicBezTo>
                      <a:pt x="0" y="92"/>
                      <a:pt x="6" y="109"/>
                      <a:pt x="16" y="122"/>
                    </a:cubicBezTo>
                    <a:cubicBezTo>
                      <a:pt x="20" y="127"/>
                      <a:pt x="25" y="131"/>
                      <a:pt x="30" y="135"/>
                    </a:cubicBezTo>
                    <a:cubicBezTo>
                      <a:pt x="42" y="144"/>
                      <a:pt x="58" y="149"/>
                      <a:pt x="74" y="149"/>
                    </a:cubicBezTo>
                    <a:cubicBezTo>
                      <a:pt x="116" y="149"/>
                      <a:pt x="149" y="116"/>
                      <a:pt x="149" y="74"/>
                    </a:cubicBezTo>
                    <a:cubicBezTo>
                      <a:pt x="149" y="34"/>
                      <a:pt x="116" y="0"/>
                      <a:pt x="7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74"/>
              <p:cNvSpPr/>
              <p:nvPr/>
            </p:nvSpPr>
            <p:spPr bwMode="auto">
              <a:xfrm>
                <a:off x="3771" y="352"/>
                <a:ext cx="133" cy="134"/>
              </a:xfrm>
              <a:custGeom>
                <a:avLst/>
                <a:gdLst>
                  <a:gd name="T0" fmla="*/ 75 w 149"/>
                  <a:gd name="T1" fmla="*/ 0 h 150"/>
                  <a:gd name="T2" fmla="*/ 0 w 149"/>
                  <a:gd name="T3" fmla="*/ 76 h 150"/>
                  <a:gd name="T4" fmla="*/ 75 w 149"/>
                  <a:gd name="T5" fmla="*/ 150 h 150"/>
                  <a:gd name="T6" fmla="*/ 149 w 149"/>
                  <a:gd name="T7" fmla="*/ 78 h 150"/>
                  <a:gd name="T8" fmla="*/ 149 w 149"/>
                  <a:gd name="T9" fmla="*/ 76 h 150"/>
                  <a:gd name="T10" fmla="*/ 147 w 149"/>
                  <a:gd name="T11" fmla="*/ 60 h 150"/>
                  <a:gd name="T12" fmla="*/ 75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5" y="0"/>
                    </a:moveTo>
                    <a:cubicBezTo>
                      <a:pt x="33" y="0"/>
                      <a:pt x="0" y="34"/>
                      <a:pt x="0" y="76"/>
                    </a:cubicBezTo>
                    <a:cubicBezTo>
                      <a:pt x="0" y="117"/>
                      <a:pt x="33" y="150"/>
                      <a:pt x="75" y="150"/>
                    </a:cubicBezTo>
                    <a:cubicBezTo>
                      <a:pt x="115" y="150"/>
                      <a:pt x="148" y="118"/>
                      <a:pt x="149" y="78"/>
                    </a:cubicBezTo>
                    <a:cubicBezTo>
                      <a:pt x="149" y="78"/>
                      <a:pt x="149" y="77"/>
                      <a:pt x="149" y="76"/>
                    </a:cubicBezTo>
                    <a:cubicBezTo>
                      <a:pt x="149" y="70"/>
                      <a:pt x="149" y="65"/>
                      <a:pt x="147" y="60"/>
                    </a:cubicBezTo>
                    <a:cubicBezTo>
                      <a:pt x="140" y="26"/>
                      <a:pt x="110"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75"/>
              <p:cNvSpPr/>
              <p:nvPr/>
            </p:nvSpPr>
            <p:spPr bwMode="auto">
              <a:xfrm>
                <a:off x="5120" y="636"/>
                <a:ext cx="134" cy="133"/>
              </a:xfrm>
              <a:custGeom>
                <a:avLst/>
                <a:gdLst>
                  <a:gd name="T0" fmla="*/ 75 w 150"/>
                  <a:gd name="T1" fmla="*/ 0 h 149"/>
                  <a:gd name="T2" fmla="*/ 0 w 150"/>
                  <a:gd name="T3" fmla="*/ 75 h 149"/>
                  <a:gd name="T4" fmla="*/ 75 w 150"/>
                  <a:gd name="T5" fmla="*/ 149 h 149"/>
                  <a:gd name="T6" fmla="*/ 127 w 150"/>
                  <a:gd name="T7" fmla="*/ 128 h 149"/>
                  <a:gd name="T8" fmla="*/ 139 w 150"/>
                  <a:gd name="T9" fmla="*/ 113 h 149"/>
                  <a:gd name="T10" fmla="*/ 150 w 150"/>
                  <a:gd name="T11" fmla="*/ 75 h 149"/>
                  <a:gd name="T12" fmla="*/ 75 w 150"/>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50" h="149">
                    <a:moveTo>
                      <a:pt x="75" y="0"/>
                    </a:moveTo>
                    <a:cubicBezTo>
                      <a:pt x="33" y="0"/>
                      <a:pt x="0" y="33"/>
                      <a:pt x="0" y="75"/>
                    </a:cubicBezTo>
                    <a:cubicBezTo>
                      <a:pt x="0" y="116"/>
                      <a:pt x="33" y="149"/>
                      <a:pt x="75" y="149"/>
                    </a:cubicBezTo>
                    <a:cubicBezTo>
                      <a:pt x="95" y="149"/>
                      <a:pt x="113" y="141"/>
                      <a:pt x="127" y="128"/>
                    </a:cubicBezTo>
                    <a:cubicBezTo>
                      <a:pt x="131" y="124"/>
                      <a:pt x="135" y="119"/>
                      <a:pt x="139" y="113"/>
                    </a:cubicBezTo>
                    <a:cubicBezTo>
                      <a:pt x="146" y="102"/>
                      <a:pt x="150" y="89"/>
                      <a:pt x="150" y="75"/>
                    </a:cubicBezTo>
                    <a:cubicBezTo>
                      <a:pt x="150" y="33"/>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76"/>
              <p:cNvSpPr/>
              <p:nvPr/>
            </p:nvSpPr>
            <p:spPr bwMode="auto">
              <a:xfrm>
                <a:off x="4537" y="1218"/>
                <a:ext cx="134" cy="134"/>
              </a:xfrm>
              <a:custGeom>
                <a:avLst/>
                <a:gdLst>
                  <a:gd name="T0" fmla="*/ 75 w 150"/>
                  <a:gd name="T1" fmla="*/ 0 h 150"/>
                  <a:gd name="T2" fmla="*/ 0 w 150"/>
                  <a:gd name="T3" fmla="*/ 76 h 150"/>
                  <a:gd name="T4" fmla="*/ 75 w 150"/>
                  <a:gd name="T5" fmla="*/ 150 h 150"/>
                  <a:gd name="T6" fmla="*/ 126 w 150"/>
                  <a:gd name="T7" fmla="*/ 130 h 150"/>
                  <a:gd name="T8" fmla="*/ 139 w 150"/>
                  <a:gd name="T9" fmla="*/ 115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3"/>
                      <a:pt x="0" y="76"/>
                    </a:cubicBezTo>
                    <a:cubicBezTo>
                      <a:pt x="0" y="117"/>
                      <a:pt x="33" y="150"/>
                      <a:pt x="75" y="150"/>
                    </a:cubicBezTo>
                    <a:cubicBezTo>
                      <a:pt x="95" y="150"/>
                      <a:pt x="113" y="142"/>
                      <a:pt x="126" y="130"/>
                    </a:cubicBezTo>
                    <a:cubicBezTo>
                      <a:pt x="131" y="125"/>
                      <a:pt x="135" y="120"/>
                      <a:pt x="139" y="115"/>
                    </a:cubicBezTo>
                    <a:cubicBezTo>
                      <a:pt x="146" y="103"/>
                      <a:pt x="150" y="90"/>
                      <a:pt x="150" y="76"/>
                    </a:cubicBezTo>
                    <a:cubicBezTo>
                      <a:pt x="150" y="33"/>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77"/>
              <p:cNvSpPr/>
              <p:nvPr/>
            </p:nvSpPr>
            <p:spPr bwMode="auto">
              <a:xfrm>
                <a:off x="4347" y="1413"/>
                <a:ext cx="134" cy="134"/>
              </a:xfrm>
              <a:custGeom>
                <a:avLst/>
                <a:gdLst>
                  <a:gd name="T0" fmla="*/ 76 w 150"/>
                  <a:gd name="T1" fmla="*/ 0 h 150"/>
                  <a:gd name="T2" fmla="*/ 24 w 150"/>
                  <a:gd name="T3" fmla="*/ 20 h 150"/>
                  <a:gd name="T4" fmla="*/ 12 w 150"/>
                  <a:gd name="T5" fmla="*/ 35 h 150"/>
                  <a:gd name="T6" fmla="*/ 0 w 150"/>
                  <a:gd name="T7" fmla="*/ 74 h 150"/>
                  <a:gd name="T8" fmla="*/ 76 w 150"/>
                  <a:gd name="T9" fmla="*/ 150 h 150"/>
                  <a:gd name="T10" fmla="*/ 150 w 150"/>
                  <a:gd name="T11" fmla="*/ 74 h 150"/>
                  <a:gd name="T12" fmla="*/ 76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6" y="0"/>
                    </a:moveTo>
                    <a:cubicBezTo>
                      <a:pt x="55" y="0"/>
                      <a:pt x="37" y="8"/>
                      <a:pt x="24" y="20"/>
                    </a:cubicBezTo>
                    <a:cubicBezTo>
                      <a:pt x="19" y="25"/>
                      <a:pt x="15" y="30"/>
                      <a:pt x="12" y="35"/>
                    </a:cubicBezTo>
                    <a:cubicBezTo>
                      <a:pt x="4" y="47"/>
                      <a:pt x="0" y="60"/>
                      <a:pt x="0" y="74"/>
                    </a:cubicBezTo>
                    <a:cubicBezTo>
                      <a:pt x="0" y="116"/>
                      <a:pt x="34" y="150"/>
                      <a:pt x="76" y="150"/>
                    </a:cubicBezTo>
                    <a:cubicBezTo>
                      <a:pt x="117" y="150"/>
                      <a:pt x="150" y="116"/>
                      <a:pt x="150" y="74"/>
                    </a:cubicBezTo>
                    <a:cubicBezTo>
                      <a:pt x="150" y="33"/>
                      <a:pt x="117" y="0"/>
                      <a:pt x="76"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Rounded Rectangle 35"/>
            <p:cNvSpPr/>
            <p:nvPr/>
          </p:nvSpPr>
          <p:spPr>
            <a:xfrm flipH="1">
              <a:off x="3751870" y="1041930"/>
              <a:ext cx="4685656" cy="4423375"/>
            </a:xfrm>
            <a:prstGeom prst="ellipse">
              <a:avLst/>
            </a:prstGeom>
            <a:grp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333D86"/>
                </a:solidFill>
              </a:endParaRPr>
            </a:p>
          </p:txBody>
        </p:sp>
      </p:grpSp>
      <p:sp>
        <p:nvSpPr>
          <p:cNvPr id="2" name="标题 1"/>
          <p:cNvSpPr>
            <a:spLocks noGrp="1"/>
          </p:cNvSpPr>
          <p:nvPr>
            <p:ph type="title" hasCustomPrompt="1"/>
          </p:nvPr>
        </p:nvSpPr>
        <p:spPr>
          <a:xfrm>
            <a:off x="4098095" y="3063534"/>
            <a:ext cx="3993592" cy="1433651"/>
          </a:xfrm>
        </p:spPr>
        <p:txBody>
          <a:bodyPr anchor="t">
            <a:noAutofit/>
          </a:bodyPr>
          <a:lstStyle>
            <a:lvl1pPr algn="ctr">
              <a:defRPr sz="4400"/>
            </a:lvl1pPr>
          </a:lstStyle>
          <a:p>
            <a:r>
              <a:rPr lang="zh-CN" altLang="en-US" dirty="0"/>
              <a:t>编辑标题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25" name="TextBox 76"/>
          <p:cNvSpPr txBox="1"/>
          <p:nvPr/>
        </p:nvSpPr>
        <p:spPr>
          <a:xfrm>
            <a:off x="4688212" y="1626627"/>
            <a:ext cx="2826412" cy="1190151"/>
          </a:xfrm>
          <a:prstGeom prst="rect">
            <a:avLst/>
          </a:prstGeom>
          <a:noFill/>
        </p:spPr>
        <p:txBody>
          <a:bodyPr wrap="square" lIns="90000" tIns="46800" rIns="90000" bIns="46800" rtlCol="0" anchor="b">
            <a:normAutofit lnSpcReduction="10000"/>
          </a:bodyPr>
          <a:lstStyle/>
          <a:p>
            <a:pPr algn="ctr"/>
            <a:r>
              <a:rPr lang="en-US" altLang="zh-CN" sz="7200" dirty="0">
                <a:latin typeface="+mj-lt"/>
                <a:ea typeface="微软雅黑" panose="020B0503020204020204" charset="-122"/>
              </a:rPr>
              <a:t>ONE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pPr/>
              <a:t>2017/11/27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pPr/>
              <a:t>2017/11/27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a:fillRect/>
          </a:stretch>
        </p:blipFill>
        <p:spPr>
          <a:xfrm>
            <a:off x="6577008" y="0"/>
            <a:ext cx="5614992" cy="3290168"/>
          </a:xfrm>
          <a:prstGeom prst="rect">
            <a:avLst/>
          </a:prstGeom>
        </p:spPr>
      </p:pic>
      <p:pic>
        <p:nvPicPr>
          <p:cNvPr id="7" name="图片 6"/>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a:fillRect/>
          </a:stretch>
        </p:blipFill>
        <p:spPr>
          <a:xfrm>
            <a:off x="0" y="3681359"/>
            <a:ext cx="3669684" cy="3176642"/>
          </a:xfrm>
          <a:prstGeom prst="rect">
            <a:avLst/>
          </a:prstGeom>
        </p:spPr>
      </p:pic>
      <p:sp>
        <p:nvSpPr>
          <p:cNvPr id="2" name="标题 1"/>
          <p:cNvSpPr>
            <a:spLocks noGrp="1"/>
          </p:cNvSpPr>
          <p:nvPr>
            <p:ph type="title"/>
          </p:nvPr>
        </p:nvSpPr>
        <p:spPr>
          <a:xfrm>
            <a:off x="838200" y="2258219"/>
            <a:ext cx="10515600" cy="1325563"/>
          </a:xfrm>
        </p:spPr>
        <p:txBody>
          <a:bodyPr anchor="b">
            <a:normAutofit/>
          </a:bodyPr>
          <a:lstStyle>
            <a:lvl1pPr algn="ctr">
              <a:defRPr sz="6600"/>
            </a:lvl1p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pPr/>
              <a:t>2017/11/27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9" name="文本占位符 8"/>
          <p:cNvSpPr>
            <a:spLocks noGrp="1"/>
          </p:cNvSpPr>
          <p:nvPr>
            <p:ph type="body" sz="quarter" idx="13"/>
          </p:nvPr>
        </p:nvSpPr>
        <p:spPr>
          <a:xfrm>
            <a:off x="838200" y="3721100"/>
            <a:ext cx="10515600" cy="1193800"/>
          </a:xfrm>
        </p:spPr>
        <p:txBody>
          <a:bodyPr/>
          <a:lstStyle>
            <a:lvl1pPr marL="0" indent="0" algn="ctr">
              <a:buNone/>
              <a:defRPr/>
            </a:lvl1pPr>
          </a:lstStyle>
          <a:p>
            <a:pPr lvl="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pPr/>
              <a:t>2017/11/27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pPr/>
              <a:t>2017/11/27</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lumMod val="75000"/>
                  </a:schemeClr>
                </a:solidFill>
              </a:defRPr>
            </a:lvl1pPr>
          </a:lstStyle>
          <a:p>
            <a:fld id="{760FBDFE-C587-4B4C-A407-44438C67B59E}" type="datetimeFigureOut">
              <a:rPr lang="zh-CN" altLang="en-US" smtClean="0"/>
              <a:pPr/>
              <a:t>2017/11/27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lumMod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lumMod val="75000"/>
                  </a:schemeClr>
                </a:solidFill>
              </a:defRPr>
            </a:lvl1pPr>
          </a:lstStyle>
          <a:p>
            <a:fld id="{49AE70B2-8BF9-45C0-BB95-33D1B9D3A854}" type="slidenum">
              <a:rPr lang="zh-CN" altLang="en-US" smtClean="0"/>
              <a:pPr/>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zhihu.com/"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pansou.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初始网络爬虫</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43429"/>
            <a:ext cx="10515600" cy="5233534"/>
          </a:xfrm>
        </p:spPr>
        <p:txBody>
          <a:bodyPr>
            <a:normAutofit/>
          </a:bodyPr>
          <a:lstStyle/>
          <a:p>
            <a:pPr>
              <a:buNone/>
            </a:pPr>
            <a:r>
              <a:rPr lang="zh-CN" altLang="en-US" dirty="0" smtClean="0"/>
              <a:t>网络爬虫的基本工作流程如下</a:t>
            </a:r>
            <a:r>
              <a:rPr lang="en-US" altLang="zh-CN" dirty="0" smtClean="0"/>
              <a:t>:</a:t>
            </a:r>
          </a:p>
          <a:p>
            <a:pPr>
              <a:buNone/>
            </a:pPr>
            <a:r>
              <a:rPr lang="en-US" altLang="zh-CN" dirty="0" smtClean="0"/>
              <a:t>1) </a:t>
            </a:r>
            <a:r>
              <a:rPr lang="zh-CN" altLang="en-US" dirty="0" smtClean="0"/>
              <a:t>首先选取一部分精心挑选的种子</a:t>
            </a:r>
            <a:r>
              <a:rPr lang="en-US" altLang="zh-CN" dirty="0" smtClean="0"/>
              <a:t>URL</a:t>
            </a:r>
            <a:r>
              <a:rPr lang="zh-CN" altLang="en-US" dirty="0" smtClean="0"/>
              <a:t>。</a:t>
            </a:r>
          </a:p>
          <a:p>
            <a:pPr>
              <a:buNone/>
            </a:pPr>
            <a:r>
              <a:rPr lang="en-US" altLang="zh-CN" dirty="0" smtClean="0"/>
              <a:t>2) </a:t>
            </a:r>
            <a:r>
              <a:rPr lang="zh-CN" altLang="en-US" dirty="0" smtClean="0"/>
              <a:t>将这些</a:t>
            </a:r>
            <a:r>
              <a:rPr lang="en-US" altLang="zh-CN" dirty="0" smtClean="0"/>
              <a:t>URL </a:t>
            </a:r>
            <a:r>
              <a:rPr lang="zh-CN" altLang="en-US" dirty="0" smtClean="0"/>
              <a:t>放人待抓取</a:t>
            </a:r>
            <a:r>
              <a:rPr lang="en-US" altLang="zh-CN" dirty="0" smtClean="0"/>
              <a:t>URL </a:t>
            </a:r>
            <a:r>
              <a:rPr lang="zh-CN" altLang="en-US" dirty="0" smtClean="0"/>
              <a:t>队列。</a:t>
            </a:r>
          </a:p>
          <a:p>
            <a:pPr>
              <a:buNone/>
            </a:pPr>
            <a:r>
              <a:rPr lang="en-US" altLang="zh-CN" dirty="0" smtClean="0"/>
              <a:t>3) </a:t>
            </a:r>
            <a:r>
              <a:rPr lang="zh-CN" altLang="en-US" dirty="0" smtClean="0"/>
              <a:t>从待抓取</a:t>
            </a:r>
            <a:r>
              <a:rPr lang="en-US" altLang="zh-CN" dirty="0" smtClean="0"/>
              <a:t>URL </a:t>
            </a:r>
            <a:r>
              <a:rPr lang="zh-CN" altLang="en-US" dirty="0" smtClean="0"/>
              <a:t>队列中读取待抓取队列的</a:t>
            </a:r>
            <a:r>
              <a:rPr lang="en-US" altLang="zh-CN" dirty="0" smtClean="0"/>
              <a:t>URL,</a:t>
            </a:r>
            <a:r>
              <a:rPr lang="zh-CN" altLang="en-US" dirty="0" smtClean="0"/>
              <a:t>解析</a:t>
            </a:r>
            <a:r>
              <a:rPr lang="en-US" altLang="zh-CN" dirty="0" smtClean="0"/>
              <a:t>DNS,</a:t>
            </a:r>
            <a:r>
              <a:rPr lang="zh-CN" altLang="en-US" dirty="0" smtClean="0"/>
              <a:t>并且得到主机的</a:t>
            </a:r>
            <a:r>
              <a:rPr lang="en-US" altLang="zh-CN" dirty="0" smtClean="0"/>
              <a:t>P,</a:t>
            </a:r>
            <a:r>
              <a:rPr lang="zh-CN" altLang="en-US" dirty="0" smtClean="0"/>
              <a:t>并将</a:t>
            </a:r>
            <a:r>
              <a:rPr lang="en-US" altLang="zh-CN" dirty="0" smtClean="0"/>
              <a:t>URL </a:t>
            </a:r>
            <a:r>
              <a:rPr lang="zh-CN" altLang="en-US" dirty="0" smtClean="0"/>
              <a:t>对应的网页下载下来，存储进已下载网页库中。此外，将这些</a:t>
            </a:r>
            <a:r>
              <a:rPr lang="en-US" altLang="zh-CN" dirty="0" smtClean="0"/>
              <a:t>URL</a:t>
            </a:r>
            <a:r>
              <a:rPr lang="zh-CN" altLang="en-US" dirty="0" smtClean="0"/>
              <a:t>放进已抓取</a:t>
            </a:r>
            <a:r>
              <a:rPr lang="en-US" altLang="zh-CN" dirty="0" smtClean="0"/>
              <a:t>URL </a:t>
            </a:r>
            <a:r>
              <a:rPr lang="zh-CN" altLang="en-US" dirty="0" smtClean="0"/>
              <a:t>队列。</a:t>
            </a:r>
          </a:p>
          <a:p>
            <a:pPr>
              <a:buNone/>
            </a:pPr>
            <a:r>
              <a:rPr lang="en-US" altLang="zh-CN" dirty="0" smtClean="0"/>
              <a:t>4 )</a:t>
            </a:r>
            <a:r>
              <a:rPr lang="zh-CN" altLang="en-US" dirty="0" smtClean="0"/>
              <a:t>分析已抓取</a:t>
            </a:r>
            <a:r>
              <a:rPr lang="en-US" altLang="zh-CN" dirty="0" smtClean="0"/>
              <a:t>URL </a:t>
            </a:r>
            <a:r>
              <a:rPr lang="zh-CN" altLang="en-US" dirty="0" smtClean="0"/>
              <a:t>队列中的</a:t>
            </a:r>
            <a:r>
              <a:rPr lang="en-US" altLang="zh-CN" dirty="0" smtClean="0"/>
              <a:t>URL,</a:t>
            </a:r>
            <a:r>
              <a:rPr lang="zh-CN" altLang="en-US" dirty="0" smtClean="0"/>
              <a:t>从已下载的网页数据中分析出其他</a:t>
            </a:r>
            <a:r>
              <a:rPr lang="en-US" altLang="zh-CN" dirty="0" smtClean="0"/>
              <a:t>URL,</a:t>
            </a:r>
            <a:r>
              <a:rPr lang="zh-CN" altLang="en-US" dirty="0" smtClean="0"/>
              <a:t>并和已抓取的</a:t>
            </a:r>
            <a:r>
              <a:rPr lang="en-US" altLang="zh-CN" dirty="0" smtClean="0"/>
              <a:t>URL</a:t>
            </a:r>
            <a:r>
              <a:rPr lang="zh-CN" altLang="en-US" dirty="0" smtClean="0"/>
              <a:t>进行比较去重，最后将去重过的</a:t>
            </a:r>
            <a:r>
              <a:rPr lang="en-US" altLang="zh-CN" dirty="0" smtClean="0"/>
              <a:t>URL </a:t>
            </a:r>
            <a:r>
              <a:rPr lang="zh-CN" altLang="en-US" dirty="0" smtClean="0"/>
              <a:t>放人待抓取</a:t>
            </a:r>
            <a:r>
              <a:rPr lang="en-US" altLang="zh-CN" dirty="0" smtClean="0"/>
              <a:t>URL </a:t>
            </a:r>
            <a:r>
              <a:rPr lang="zh-CN" altLang="en-US" dirty="0" smtClean="0"/>
              <a:t>队列，从而进人下一个循环。</a:t>
            </a:r>
          </a:p>
          <a:p>
            <a:pPr>
              <a:buNone/>
            </a:pPr>
            <a:r>
              <a:rPr lang="zh-CN" altLang="en-US" dirty="0" smtClean="0"/>
              <a:t>这便是一个基本的通用网络爬虫框架及其工作流程，在之后的章节我们会用</a:t>
            </a:r>
            <a:r>
              <a:rPr lang="en-US" altLang="zh-CN" dirty="0" smtClean="0"/>
              <a:t>Python </a:t>
            </a:r>
            <a:r>
              <a:rPr lang="zh-CN" altLang="en-US" dirty="0" smtClean="0"/>
              <a:t>实现这种网络爬虫结构。</a:t>
            </a:r>
          </a:p>
          <a:p>
            <a:pPr>
              <a:buNone/>
            </a:pPr>
            <a:endParaRPr lang="zh-CN" altLang="en-US" dirty="0" smtClean="0"/>
          </a:p>
          <a:p>
            <a:pPr>
              <a:buNone/>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8544" y="2179411"/>
            <a:ext cx="10515600" cy="2290989"/>
          </a:xfrm>
        </p:spPr>
        <p:txBody>
          <a:bodyPr>
            <a:normAutofit/>
          </a:bodyPr>
          <a:lstStyle/>
          <a:p>
            <a:pPr algn="ctr"/>
            <a:r>
              <a:rPr lang="en-US" altLang="zh-CN" sz="5400" dirty="0" smtClean="0">
                <a:solidFill>
                  <a:srgbClr val="FF0000"/>
                </a:solidFill>
              </a:rPr>
              <a:t>HTTP</a:t>
            </a:r>
            <a:r>
              <a:rPr lang="zh-CN" altLang="en-US" sz="5400" dirty="0" smtClean="0">
                <a:solidFill>
                  <a:srgbClr val="FF0000"/>
                </a:solidFill>
              </a:rPr>
              <a:t>请求的</a:t>
            </a:r>
            <a:r>
              <a:rPr lang="en-US" altLang="zh-CN" sz="5400" dirty="0" smtClean="0">
                <a:solidFill>
                  <a:srgbClr val="FF0000"/>
                </a:solidFill>
              </a:rPr>
              <a:t>python</a:t>
            </a:r>
            <a:r>
              <a:rPr lang="zh-CN" altLang="en-US" sz="5400" dirty="0" smtClean="0">
                <a:solidFill>
                  <a:srgbClr val="FF0000"/>
                </a:solidFill>
              </a:rPr>
              <a:t>实现</a:t>
            </a:r>
            <a:endParaRPr lang="zh-CN" altLang="en-US" sz="5400"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3686" y="1230540"/>
            <a:ext cx="10515600" cy="4351338"/>
          </a:xfrm>
        </p:spPr>
        <p:txBody>
          <a:bodyPr/>
          <a:lstStyle/>
          <a:p>
            <a:pPr>
              <a:buNone/>
            </a:pPr>
            <a:r>
              <a:rPr lang="zh-CN" altLang="en-US" dirty="0" smtClean="0"/>
              <a:t>通过上面的网络爬虫结构，我们可以看到读取</a:t>
            </a:r>
            <a:r>
              <a:rPr lang="en-US" altLang="zh-CN" dirty="0" smtClean="0"/>
              <a:t>URL</a:t>
            </a:r>
            <a:r>
              <a:rPr lang="zh-CN" altLang="en-US" dirty="0" smtClean="0"/>
              <a:t>、下载网页是每一个爬虫必备而且关键的功能</a:t>
            </a:r>
            <a:r>
              <a:rPr lang="en-US" altLang="zh-CN" dirty="0" smtClean="0"/>
              <a:t>,</a:t>
            </a:r>
            <a:r>
              <a:rPr lang="zh-CN" altLang="en-US" dirty="0" smtClean="0"/>
              <a:t>这就需要和</a:t>
            </a:r>
            <a:r>
              <a:rPr lang="en-US" altLang="zh-CN" dirty="0" smtClean="0"/>
              <a:t>HTTP</a:t>
            </a:r>
            <a:r>
              <a:rPr lang="zh-CN" altLang="en-US" dirty="0" smtClean="0"/>
              <a:t>请求打交道。接下来讲解</a:t>
            </a:r>
            <a:r>
              <a:rPr lang="en-US" altLang="zh-CN" dirty="0" smtClean="0"/>
              <a:t>Python </a:t>
            </a:r>
            <a:r>
              <a:rPr lang="zh-CN" altLang="en-US" dirty="0" smtClean="0"/>
              <a:t>中实现</a:t>
            </a:r>
            <a:r>
              <a:rPr lang="en-US" altLang="zh-CN" dirty="0" smtClean="0"/>
              <a:t>HTTP</a:t>
            </a:r>
            <a:r>
              <a:rPr lang="zh-CN" altLang="en-US" dirty="0" smtClean="0"/>
              <a:t>请求的三种方式</a:t>
            </a:r>
            <a:r>
              <a:rPr lang="en-US" altLang="zh-CN" dirty="0" smtClean="0"/>
              <a:t>:</a:t>
            </a:r>
          </a:p>
          <a:p>
            <a:pPr>
              <a:buNone/>
            </a:pPr>
            <a:r>
              <a:rPr lang="en-US" altLang="zh-CN" dirty="0" smtClean="0"/>
              <a:t>1.urllib2/ullib</a:t>
            </a:r>
            <a:r>
              <a:rPr lang="zh-CN" altLang="en-US" dirty="0" smtClean="0"/>
              <a:t>、</a:t>
            </a:r>
            <a:endParaRPr lang="en-US" altLang="zh-CN" dirty="0" smtClean="0"/>
          </a:p>
          <a:p>
            <a:pPr>
              <a:buNone/>
            </a:pPr>
            <a:r>
              <a:rPr lang="en-US" altLang="zh-CN" dirty="0" smtClean="0"/>
              <a:t>2.httplib/urlib</a:t>
            </a:r>
          </a:p>
          <a:p>
            <a:pPr>
              <a:buNone/>
            </a:pPr>
            <a:r>
              <a:rPr lang="en-US" altLang="zh-CN" dirty="0" smtClean="0"/>
              <a:t>3.Requests</a:t>
            </a:r>
            <a:r>
              <a:rPr lang="zh-CN" altLang="en-US" dirty="0" smtClean="0"/>
              <a:t>。</a:t>
            </a:r>
            <a:br>
              <a:rPr lang="zh-CN" altLang="en-US" dirty="0" smtClean="0"/>
            </a:br>
            <a:endParaRPr lang="zh-CN" altLang="en-US" dirty="0" smtClean="0"/>
          </a:p>
          <a:p>
            <a:pPr>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1929"/>
            <a:ext cx="10515600" cy="1325563"/>
          </a:xfrm>
        </p:spPr>
        <p:txBody>
          <a:bodyPr/>
          <a:lstStyle/>
          <a:p>
            <a:r>
              <a:rPr lang="en-US" altLang="zh-CN" dirty="0" smtClean="0"/>
              <a:t>Urllib2/urllib</a:t>
            </a:r>
            <a:r>
              <a:rPr lang="zh-CN" altLang="en-US" dirty="0" smtClean="0"/>
              <a:t>实现</a:t>
            </a:r>
            <a:endParaRPr lang="zh-CN" altLang="en-US" dirty="0"/>
          </a:p>
        </p:txBody>
      </p:sp>
      <p:sp>
        <p:nvSpPr>
          <p:cNvPr id="3" name="内容占位符 2"/>
          <p:cNvSpPr>
            <a:spLocks noGrp="1"/>
          </p:cNvSpPr>
          <p:nvPr>
            <p:ph idx="1"/>
          </p:nvPr>
        </p:nvSpPr>
        <p:spPr>
          <a:xfrm>
            <a:off x="838200" y="1361177"/>
            <a:ext cx="10515600" cy="4351338"/>
          </a:xfrm>
        </p:spPr>
        <p:txBody>
          <a:bodyPr/>
          <a:lstStyle/>
          <a:p>
            <a:pPr>
              <a:buNone/>
            </a:pPr>
            <a:r>
              <a:rPr lang="en-US" altLang="zh-CN" dirty="0" smtClean="0"/>
              <a:t>urllib2</a:t>
            </a:r>
            <a:r>
              <a:rPr lang="en-US" altLang="zh-CN" dirty="0" smtClean="0"/>
              <a:t> </a:t>
            </a:r>
            <a:r>
              <a:rPr lang="zh-CN" altLang="en-US" dirty="0" smtClean="0"/>
              <a:t>和</a:t>
            </a:r>
            <a:r>
              <a:rPr lang="en-US" altLang="zh-CN" smtClean="0"/>
              <a:t>urllib</a:t>
            </a:r>
            <a:r>
              <a:rPr lang="en-US" altLang="zh-CN" dirty="0" smtClean="0"/>
              <a:t> </a:t>
            </a:r>
            <a:r>
              <a:rPr lang="zh-CN" altLang="en-US" dirty="0" smtClean="0"/>
              <a:t>是</a:t>
            </a:r>
            <a:r>
              <a:rPr lang="en-US" altLang="zh-CN" dirty="0" smtClean="0"/>
              <a:t>Python </a:t>
            </a:r>
            <a:r>
              <a:rPr lang="zh-CN" altLang="en-US" dirty="0" smtClean="0"/>
              <a:t>中的两个内置模块，要实现</a:t>
            </a:r>
            <a:r>
              <a:rPr lang="en-US" altLang="zh-CN" dirty="0" smtClean="0"/>
              <a:t>HTTP </a:t>
            </a:r>
            <a:r>
              <a:rPr lang="zh-CN" altLang="en-US" dirty="0" smtClean="0"/>
              <a:t>功能，实现方式是以</a:t>
            </a:r>
            <a:r>
              <a:rPr lang="en-US" altLang="zh-CN" dirty="0" smtClean="0"/>
              <a:t>ullib2</a:t>
            </a:r>
            <a:r>
              <a:rPr lang="zh-CN" altLang="en-US" dirty="0" smtClean="0"/>
              <a:t>为主，</a:t>
            </a:r>
            <a:r>
              <a:rPr lang="en-US" altLang="zh-CN" dirty="0" err="1" smtClean="0"/>
              <a:t>urllib</a:t>
            </a:r>
            <a:r>
              <a:rPr lang="en-US" altLang="zh-CN" dirty="0" smtClean="0"/>
              <a:t> </a:t>
            </a:r>
            <a:r>
              <a:rPr lang="zh-CN" altLang="en-US" dirty="0" smtClean="0"/>
              <a:t>为辅。 </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zh-CN" altLang="en-US" dirty="0" smtClean="0"/>
              <a:t>其实可以将上面对</a:t>
            </a:r>
            <a:r>
              <a:rPr lang="en-US" altLang="zh-CN" dirty="0" smtClean="0">
                <a:hlinkClick r:id="rId2"/>
              </a:rPr>
              <a:t>http://www.zhihu.com</a:t>
            </a:r>
            <a:r>
              <a:rPr lang="zh-CN" altLang="en-US" dirty="0" smtClean="0"/>
              <a:t>的请求分为两步，一步是请求，一步是响应，形式如下：</a:t>
            </a:r>
            <a:endParaRPr lang="en-US" altLang="zh-CN" dirty="0" smtClean="0"/>
          </a:p>
          <a:p>
            <a:pPr>
              <a:buNone/>
            </a:pPr>
            <a:endParaRPr lang="en-US" altLang="zh-CN" dirty="0" smtClean="0"/>
          </a:p>
          <a:p>
            <a:pPr>
              <a:buNone/>
            </a:pPr>
            <a:endParaRPr lang="zh-CN" altLang="en-US" dirty="0" smtClean="0"/>
          </a:p>
          <a:p>
            <a:pPr>
              <a:buNone/>
            </a:pPr>
            <a:endParaRPr lang="zh-CN" altLang="en-US" dirty="0"/>
          </a:p>
        </p:txBody>
      </p:sp>
      <p:pic>
        <p:nvPicPr>
          <p:cNvPr id="5122" name="Picture 2"/>
          <p:cNvPicPr>
            <a:picLocks noChangeAspect="1" noChangeArrowheads="1"/>
          </p:cNvPicPr>
          <p:nvPr/>
        </p:nvPicPr>
        <p:blipFill>
          <a:blip r:embed="rId3" cstate="print"/>
          <a:srcRect/>
          <a:stretch>
            <a:fillRect/>
          </a:stretch>
        </p:blipFill>
        <p:spPr bwMode="auto">
          <a:xfrm>
            <a:off x="1015774" y="2206180"/>
            <a:ext cx="5457825" cy="198120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3924981" y="4889731"/>
            <a:ext cx="6257925" cy="30003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a:t>
            </a:r>
            <a:r>
              <a:rPr lang="zh-CN" altLang="en-US" dirty="0" smtClean="0"/>
              <a:t>请求</a:t>
            </a:r>
            <a:endParaRPr lang="zh-CN" altLang="en-US" dirty="0"/>
          </a:p>
        </p:txBody>
      </p:sp>
      <p:sp>
        <p:nvSpPr>
          <p:cNvPr id="3" name="内容占位符 2"/>
          <p:cNvSpPr>
            <a:spLocks noGrp="1"/>
          </p:cNvSpPr>
          <p:nvPr>
            <p:ph idx="1"/>
          </p:nvPr>
        </p:nvSpPr>
        <p:spPr>
          <a:xfrm>
            <a:off x="624840" y="1901825"/>
            <a:ext cx="10515600" cy="4351338"/>
          </a:xfrm>
        </p:spPr>
        <p:txBody>
          <a:bodyPr/>
          <a:lstStyle/>
          <a:p>
            <a:pPr>
              <a:buNone/>
            </a:pPr>
            <a:r>
              <a:rPr lang="zh-CN" altLang="en-US" dirty="0" smtClean="0"/>
              <a:t>上面这两种形式都是</a:t>
            </a:r>
            <a:r>
              <a:rPr lang="en-US" altLang="zh-CN" dirty="0" smtClean="0"/>
              <a:t>GET</a:t>
            </a:r>
            <a:r>
              <a:rPr lang="zh-CN" altLang="en-US" dirty="0" smtClean="0"/>
              <a:t>请求，接下来演示一下</a:t>
            </a:r>
            <a:r>
              <a:rPr lang="en-US" altLang="zh-CN" dirty="0" smtClean="0"/>
              <a:t>POST</a:t>
            </a:r>
            <a:r>
              <a:rPr lang="zh-CN" altLang="en-US" dirty="0" smtClean="0"/>
              <a:t>请求，其实大同小异，只是增加了请求数据，这时候用到了</a:t>
            </a:r>
            <a:r>
              <a:rPr lang="en-US" altLang="zh-CN" dirty="0" err="1" smtClean="0"/>
              <a:t>urllib</a:t>
            </a:r>
            <a:r>
              <a:rPr lang="zh-CN" altLang="en-US" dirty="0" smtClean="0"/>
              <a:t>。示例如下：</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966561" y="2675391"/>
            <a:ext cx="8399463" cy="38004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80571"/>
            <a:ext cx="10515600" cy="5596392"/>
          </a:xfrm>
        </p:spPr>
        <p:txBody>
          <a:bodyPr/>
          <a:lstStyle/>
          <a:p>
            <a:pPr>
              <a:buNone/>
            </a:pPr>
            <a:r>
              <a:rPr lang="zh-CN" altLang="en-US" dirty="0" smtClean="0"/>
              <a:t>但是有时候会出现这种情况：即使</a:t>
            </a:r>
            <a:r>
              <a:rPr lang="en-US" altLang="zh-CN" dirty="0" smtClean="0"/>
              <a:t>POST</a:t>
            </a:r>
            <a:r>
              <a:rPr lang="zh-CN" altLang="en-US" dirty="0" smtClean="0"/>
              <a:t>请求的数据是对的，但是服务器拒绝你的访问。这是为什么呢？问题出在请求中的头信息，服务器会检验请求头，来判断是否是来自浏览器的访问，这也是反爬虫的常用手段</a:t>
            </a:r>
            <a:endParaRPr lang="en-US" altLang="zh-CN" dirty="0" smtClean="0"/>
          </a:p>
          <a:p>
            <a:pPr>
              <a:buNone/>
            </a:pPr>
            <a:endParaRPr lang="en-US" altLang="zh-CN" dirty="0" smtClean="0"/>
          </a:p>
          <a:p>
            <a:pPr>
              <a:buNone/>
            </a:pPr>
            <a:r>
              <a:rPr lang="zh-CN" altLang="en-US" dirty="0" smtClean="0"/>
              <a:t>有些网络服务器反感爬虫，会对请求头做个简单判别，直接拒绝那些明显是由自动化程序发起的请求。就例如图</a:t>
            </a:r>
            <a:r>
              <a:rPr lang="en-US" altLang="zh-CN" dirty="0" smtClean="0"/>
              <a:t>2</a:t>
            </a:r>
            <a:r>
              <a:rPr lang="zh-CN" altLang="en-US" dirty="0" smtClean="0"/>
              <a:t>中的代码，</a:t>
            </a:r>
            <a:r>
              <a:rPr lang="en-US" altLang="zh-CN" dirty="0" smtClean="0"/>
              <a:t>python</a:t>
            </a:r>
            <a:r>
              <a:rPr lang="zh-CN" altLang="en-US" dirty="0" smtClean="0"/>
              <a:t>使用的默认请求头</a:t>
            </a:r>
            <a:r>
              <a:rPr lang="en-US" altLang="zh-CN" dirty="0" smtClean="0"/>
              <a:t>User-Agent</a:t>
            </a:r>
            <a:r>
              <a:rPr lang="zh-CN" altLang="en-US" dirty="0" smtClean="0"/>
              <a:t>值为</a:t>
            </a:r>
            <a:r>
              <a:rPr lang="en-US" altLang="zh-CN" dirty="0" smtClean="0"/>
              <a:t>Python-urllib/3.4</a:t>
            </a:r>
            <a:r>
              <a:rPr lang="zh-CN" altLang="en-US" dirty="0" smtClean="0"/>
              <a:t>，而浏览器访问时</a:t>
            </a:r>
            <a:r>
              <a:rPr lang="en-US" altLang="zh-CN" dirty="0" smtClean="0"/>
              <a:t>User-Agent</a:t>
            </a:r>
            <a:r>
              <a:rPr lang="zh-CN" altLang="en-US" dirty="0" smtClean="0"/>
              <a:t>值为：</a:t>
            </a:r>
            <a:r>
              <a:rPr lang="en-US" altLang="zh-CN" dirty="0" smtClean="0"/>
              <a:t>Mozilla/5.0 (Windows NT 6.1; WOW64) AppleWebKit/537.36(KHTML, like Gecko) Chrome/43.0.2357.124 Safari/537.3</a:t>
            </a:r>
            <a:r>
              <a:rPr lang="zh-CN" altLang="en-US" dirty="0" smtClean="0"/>
              <a:t>。为了避免自动化程序被拒绝，在请求时可以修改请求头，让自动化程序更像一个浏览器。</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请求头</a:t>
            </a:r>
            <a:r>
              <a:rPr lang="en-US" altLang="zh-CN" dirty="0" smtClean="0"/>
              <a:t>headers</a:t>
            </a:r>
            <a:r>
              <a:rPr lang="zh-CN" altLang="en-US" dirty="0" smtClean="0"/>
              <a:t>处理</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77372" y="2480582"/>
            <a:ext cx="12315825" cy="4857750"/>
          </a:xfrm>
          <a:prstGeom prst="rect">
            <a:avLst/>
          </a:prstGeom>
          <a:noFill/>
          <a:ln w="9525">
            <a:noFill/>
            <a:miter lim="800000"/>
            <a:headEnd/>
            <a:tailEnd/>
          </a:ln>
        </p:spPr>
      </p:pic>
      <p:sp>
        <p:nvSpPr>
          <p:cNvPr id="5" name="TextBox 4"/>
          <p:cNvSpPr txBox="1"/>
          <p:nvPr/>
        </p:nvSpPr>
        <p:spPr>
          <a:xfrm>
            <a:off x="725713" y="1422400"/>
            <a:ext cx="10653487" cy="830997"/>
          </a:xfrm>
          <a:prstGeom prst="rect">
            <a:avLst/>
          </a:prstGeom>
          <a:noFill/>
        </p:spPr>
        <p:txBody>
          <a:bodyPr wrap="square" rtlCol="0">
            <a:spAutoFit/>
          </a:bodyPr>
          <a:lstStyle/>
          <a:p>
            <a:r>
              <a:rPr lang="zh-CN" altLang="en-US" sz="2400" dirty="0" smtClean="0"/>
              <a:t>将上面的例子改一下，加上请求头信息，设置一下请求头中的</a:t>
            </a:r>
            <a:r>
              <a:rPr lang="en-US" altLang="zh-CN" sz="2400" dirty="0" err="1" smtClean="0"/>
              <a:t>User_Agent</a:t>
            </a:r>
            <a:r>
              <a:rPr lang="zh-CN" altLang="en-US" sz="2400" dirty="0" smtClean="0"/>
              <a:t>域和</a:t>
            </a:r>
            <a:r>
              <a:rPr lang="en-US" altLang="zh-CN" sz="2400" dirty="0" err="1" smtClean="0"/>
              <a:t>Referer</a:t>
            </a:r>
            <a:r>
              <a:rPr lang="zh-CN" altLang="en-US" sz="2400" dirty="0" smtClean="0"/>
              <a:t>域信息</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1115" y="606425"/>
            <a:ext cx="10515600" cy="757918"/>
          </a:xfrm>
        </p:spPr>
        <p:txBody>
          <a:bodyPr/>
          <a:lstStyle/>
          <a:p>
            <a:pPr>
              <a:buNone/>
            </a:pPr>
            <a:r>
              <a:rPr lang="zh-CN" altLang="en-US" dirty="0" smtClean="0"/>
              <a:t>也可以这样写，使用</a:t>
            </a:r>
            <a:r>
              <a:rPr lang="en-US" altLang="zh-CN" dirty="0" err="1" smtClean="0"/>
              <a:t>add_header</a:t>
            </a:r>
            <a:r>
              <a:rPr lang="zh-CN" altLang="en-US" dirty="0" smtClean="0"/>
              <a:t>来添加请求头信息，修改如下：</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0" y="1479550"/>
            <a:ext cx="12277725" cy="49149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85371"/>
            <a:ext cx="10515600" cy="5291592"/>
          </a:xfrm>
        </p:spPr>
        <p:txBody>
          <a:bodyPr>
            <a:normAutofit/>
          </a:bodyPr>
          <a:lstStyle/>
          <a:p>
            <a:pPr>
              <a:buNone/>
            </a:pPr>
            <a:r>
              <a:rPr lang="zh-CN" altLang="en-US" dirty="0" smtClean="0"/>
              <a:t>服务器会针对这些</a:t>
            </a:r>
            <a:r>
              <a:rPr lang="en-US" altLang="zh-CN" dirty="0" smtClean="0"/>
              <a:t>header </a:t>
            </a:r>
            <a:r>
              <a:rPr lang="zh-CN" altLang="en-US" dirty="0" smtClean="0"/>
              <a:t>做检查，例如</a:t>
            </a:r>
            <a:r>
              <a:rPr lang="en-US" altLang="zh-CN" dirty="0" smtClean="0"/>
              <a:t>:</a:t>
            </a:r>
            <a:r>
              <a:rPr lang="zh-CN" altLang="en-US" dirty="0" smtClean="0"/>
              <a:t>对有些</a:t>
            </a:r>
            <a:r>
              <a:rPr lang="en-US" altLang="zh-CN" dirty="0" smtClean="0"/>
              <a:t>header </a:t>
            </a:r>
            <a:r>
              <a:rPr lang="zh-CN" altLang="en-US" dirty="0" smtClean="0"/>
              <a:t>要特别留意，</a:t>
            </a:r>
          </a:p>
          <a:p>
            <a:r>
              <a:rPr lang="en-US" altLang="zh-CN" dirty="0" smtClean="0"/>
              <a:t>User-Agent: </a:t>
            </a:r>
            <a:r>
              <a:rPr lang="zh-CN" altLang="en-US" dirty="0" smtClean="0"/>
              <a:t>有些服务器或</a:t>
            </a:r>
            <a:r>
              <a:rPr lang="en-US" altLang="zh-CN" dirty="0" smtClean="0"/>
              <a:t>Proxy</a:t>
            </a:r>
            <a:r>
              <a:rPr lang="zh-CN" altLang="en-US" dirty="0" smtClean="0"/>
              <a:t>会通过该值来判断是否是浏览器发出的请求。</a:t>
            </a:r>
          </a:p>
          <a:p>
            <a:r>
              <a:rPr lang="en-US" altLang="zh-CN" dirty="0" smtClean="0"/>
              <a:t>Content-Type: </a:t>
            </a:r>
            <a:r>
              <a:rPr lang="zh-CN" altLang="en-US" dirty="0" smtClean="0"/>
              <a:t>在使用</a:t>
            </a:r>
            <a:r>
              <a:rPr lang="en-US" altLang="zh-CN" dirty="0" smtClean="0"/>
              <a:t>REST</a:t>
            </a:r>
            <a:r>
              <a:rPr lang="zh-CN" altLang="en-US" dirty="0" smtClean="0"/>
              <a:t>接口时，服务器会检查该值，用来确定</a:t>
            </a:r>
            <a:r>
              <a:rPr lang="en-US" altLang="zh-CN" dirty="0" err="1" smtClean="0"/>
              <a:t>HTTPBody</a:t>
            </a:r>
            <a:r>
              <a:rPr lang="en-US" altLang="zh-CN" dirty="0" smtClean="0"/>
              <a:t> </a:t>
            </a:r>
            <a:r>
              <a:rPr lang="zh-CN" altLang="en-US" dirty="0" smtClean="0"/>
              <a:t>中的内容该怎样解析。在使用服务器提供的</a:t>
            </a:r>
            <a:r>
              <a:rPr lang="en-US" altLang="zh-CN" dirty="0" err="1" smtClean="0"/>
              <a:t>RESTful</a:t>
            </a:r>
            <a:r>
              <a:rPr lang="en-US" altLang="zh-CN" dirty="0" smtClean="0"/>
              <a:t> </a:t>
            </a:r>
            <a:r>
              <a:rPr lang="zh-CN" altLang="en-US" dirty="0" smtClean="0"/>
              <a:t>或</a:t>
            </a:r>
            <a:r>
              <a:rPr lang="en-US" altLang="zh-CN" dirty="0" smtClean="0"/>
              <a:t>SOAP </a:t>
            </a:r>
            <a:r>
              <a:rPr lang="zh-CN" altLang="en-US" dirty="0" smtClean="0"/>
              <a:t>服务时，</a:t>
            </a:r>
            <a:r>
              <a:rPr lang="en-US" altLang="zh-CN" dirty="0" smtClean="0"/>
              <a:t>Content-Type </a:t>
            </a:r>
            <a:r>
              <a:rPr lang="zh-CN" altLang="en-US" dirty="0" smtClean="0"/>
              <a:t>设置错误会导致服务器拒绝服务。常见的取值有</a:t>
            </a:r>
            <a:r>
              <a:rPr lang="en-US" altLang="zh-CN" dirty="0" smtClean="0"/>
              <a:t>: application/xml (</a:t>
            </a:r>
            <a:r>
              <a:rPr lang="zh-CN" altLang="en-US" dirty="0" smtClean="0"/>
              <a:t>在</a:t>
            </a:r>
            <a:r>
              <a:rPr lang="en-US" altLang="zh-CN" dirty="0" smtClean="0"/>
              <a:t>XML RPC,</a:t>
            </a:r>
            <a:r>
              <a:rPr lang="zh-CN" altLang="en-US" dirty="0" smtClean="0"/>
              <a:t>如</a:t>
            </a:r>
            <a:r>
              <a:rPr lang="en-US" altLang="zh-CN" dirty="0" smtClean="0"/>
              <a:t>JSON RPC </a:t>
            </a:r>
            <a:r>
              <a:rPr lang="zh-CN" altLang="en-US" dirty="0" smtClean="0"/>
              <a:t>调用时使用</a:t>
            </a:r>
            <a:r>
              <a:rPr lang="en-US" altLang="zh-CN" dirty="0" smtClean="0"/>
              <a:t>)</a:t>
            </a:r>
            <a:r>
              <a:rPr lang="zh-CN" altLang="en-US" dirty="0" smtClean="0"/>
              <a:t>、</a:t>
            </a:r>
            <a:r>
              <a:rPr lang="en-US" altLang="zh-CN" dirty="0" err="1" smtClean="0"/>
              <a:t>RESTful</a:t>
            </a:r>
            <a:r>
              <a:rPr lang="en-US" altLang="zh-CN" dirty="0" smtClean="0"/>
              <a:t>/SOAP </a:t>
            </a:r>
            <a:r>
              <a:rPr lang="zh-CN" altLang="en-US" dirty="0" smtClean="0"/>
              <a:t>调用时使用</a:t>
            </a:r>
            <a:r>
              <a:rPr lang="en-US" altLang="zh-CN" dirty="0" smtClean="0"/>
              <a:t>)</a:t>
            </a:r>
            <a:r>
              <a:rPr lang="zh-CN" altLang="en-US" dirty="0" smtClean="0"/>
              <a:t>、</a:t>
            </a:r>
            <a:r>
              <a:rPr lang="en-US" altLang="zh-CN" dirty="0" smtClean="0"/>
              <a:t>application/</a:t>
            </a:r>
            <a:r>
              <a:rPr lang="en-US" altLang="zh-CN" dirty="0" err="1" smtClean="0"/>
              <a:t>json</a:t>
            </a:r>
            <a:r>
              <a:rPr lang="en-US" altLang="zh-CN" dirty="0" smtClean="0"/>
              <a:t>( </a:t>
            </a:r>
            <a:r>
              <a:rPr lang="zh-CN" altLang="en-US" dirty="0" smtClean="0"/>
              <a:t>在</a:t>
            </a:r>
            <a:r>
              <a:rPr lang="en-US" altLang="zh-CN" dirty="0" smtClean="0"/>
              <a:t>application/x-www-form-</a:t>
            </a:r>
            <a:r>
              <a:rPr lang="en-US" altLang="zh-CN" dirty="0" err="1" smtClean="0"/>
              <a:t>urlencoded</a:t>
            </a:r>
            <a:r>
              <a:rPr lang="en-US" altLang="zh-CN" dirty="0" smtClean="0"/>
              <a:t> (</a:t>
            </a:r>
            <a:r>
              <a:rPr lang="zh-CN" altLang="en-US" dirty="0" smtClean="0"/>
              <a:t>浏览器提交</a:t>
            </a:r>
            <a:r>
              <a:rPr lang="en-US" altLang="zh-CN" dirty="0" smtClean="0"/>
              <a:t>Web </a:t>
            </a:r>
            <a:r>
              <a:rPr lang="zh-CN" altLang="en-US" dirty="0" smtClean="0"/>
              <a:t>表单时使用</a:t>
            </a:r>
            <a:r>
              <a:rPr lang="en-US" altLang="zh-CN" dirty="0" smtClean="0"/>
              <a:t>)</a:t>
            </a:r>
            <a:r>
              <a:rPr lang="zh-CN" altLang="en-US" dirty="0" smtClean="0"/>
              <a:t>。</a:t>
            </a:r>
          </a:p>
          <a:p>
            <a:r>
              <a:rPr lang="en-US" altLang="zh-CN" dirty="0" err="1" smtClean="0"/>
              <a:t>Referer</a:t>
            </a:r>
            <a:r>
              <a:rPr lang="en-US" altLang="zh-CN" dirty="0" smtClean="0"/>
              <a:t> :</a:t>
            </a:r>
            <a:r>
              <a:rPr lang="zh-CN" altLang="en-US" dirty="0" smtClean="0"/>
              <a:t>服务器有时候会检查防盗链。</a:t>
            </a:r>
          </a:p>
          <a:p>
            <a:pPr>
              <a:buNone/>
            </a:pPr>
            <a:endParaRPr lang="en-US" altLang="zh-CN" dirty="0" smtClean="0"/>
          </a:p>
          <a:p>
            <a:pPr>
              <a:buNone/>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Cookie</a:t>
            </a:r>
            <a:r>
              <a:rPr lang="zh-CN" altLang="en-US" dirty="0" smtClean="0"/>
              <a:t>处理</a:t>
            </a:r>
            <a:endParaRPr lang="zh-CN" altLang="en-US" dirty="0"/>
          </a:p>
        </p:txBody>
      </p:sp>
      <p:sp>
        <p:nvSpPr>
          <p:cNvPr id="3" name="内容占位符 2"/>
          <p:cNvSpPr>
            <a:spLocks noGrp="1"/>
          </p:cNvSpPr>
          <p:nvPr>
            <p:ph idx="1"/>
          </p:nvPr>
        </p:nvSpPr>
        <p:spPr/>
        <p:txBody>
          <a:bodyPr/>
          <a:lstStyle/>
          <a:p>
            <a:pPr>
              <a:buNone/>
            </a:pPr>
            <a:r>
              <a:rPr lang="en-US" altLang="zh-CN" dirty="0" smtClean="0"/>
              <a:t>urlib2 </a:t>
            </a:r>
            <a:r>
              <a:rPr lang="zh-CN" altLang="en-US" dirty="0" smtClean="0"/>
              <a:t>对</a:t>
            </a:r>
            <a:r>
              <a:rPr lang="en-US" altLang="zh-CN" dirty="0" smtClean="0"/>
              <a:t>Cookie </a:t>
            </a:r>
            <a:r>
              <a:rPr lang="zh-CN" altLang="en-US" dirty="0" smtClean="0"/>
              <a:t>的处理也是自动的，使用</a:t>
            </a:r>
            <a:r>
              <a:rPr lang="en-US" altLang="zh-CN" dirty="0" err="1" smtClean="0"/>
              <a:t>CookieJar</a:t>
            </a:r>
            <a:r>
              <a:rPr lang="en-US" altLang="zh-CN" dirty="0" smtClean="0"/>
              <a:t> </a:t>
            </a:r>
            <a:r>
              <a:rPr lang="zh-CN" altLang="en-US" dirty="0" smtClean="0"/>
              <a:t>函数进行</a:t>
            </a:r>
            <a:r>
              <a:rPr lang="en-US" altLang="zh-CN" dirty="0" smtClean="0"/>
              <a:t>Cookie </a:t>
            </a:r>
            <a:r>
              <a:rPr lang="zh-CN" altLang="en-US" dirty="0" smtClean="0"/>
              <a:t>的管理。如果需要得到某个</a:t>
            </a:r>
            <a:r>
              <a:rPr lang="en-US" altLang="zh-CN" dirty="0" smtClean="0"/>
              <a:t>Cookie </a:t>
            </a:r>
            <a:r>
              <a:rPr lang="zh-CN" altLang="en-US" dirty="0" smtClean="0"/>
              <a:t>项的值，可以这么做</a:t>
            </a:r>
            <a:r>
              <a:rPr lang="en-US" altLang="zh-CN" dirty="0" smtClean="0"/>
              <a:t>:</a:t>
            </a:r>
          </a:p>
          <a:p>
            <a:pPr>
              <a:buNone/>
            </a:pPr>
            <a:endParaRPr lang="en-US" altLang="zh-CN" dirty="0" smtClean="0"/>
          </a:p>
          <a:p>
            <a:pPr>
              <a:buNone/>
            </a:pP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239158" y="2824842"/>
            <a:ext cx="9828213" cy="2514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本章简介</a:t>
            </a:r>
            <a:endParaRPr lang="zh-CN" altLang="en-US" dirty="0"/>
          </a:p>
        </p:txBody>
      </p:sp>
      <p:sp>
        <p:nvSpPr>
          <p:cNvPr id="3" name="内容占位符 2"/>
          <p:cNvSpPr>
            <a:spLocks noGrp="1"/>
          </p:cNvSpPr>
          <p:nvPr>
            <p:ph idx="1"/>
          </p:nvPr>
        </p:nvSpPr>
        <p:spPr/>
        <p:txBody>
          <a:bodyPr/>
          <a:lstStyle/>
          <a:p>
            <a:pPr>
              <a:buNone/>
            </a:pPr>
            <a:r>
              <a:rPr lang="en-US" altLang="zh-CN" dirty="0" smtClean="0"/>
              <a:t>1.</a:t>
            </a:r>
            <a:r>
              <a:rPr lang="zh-CN" altLang="en-US" dirty="0" smtClean="0"/>
              <a:t>网络爬虫的概述</a:t>
            </a:r>
            <a:endParaRPr lang="en-US" altLang="zh-CN" dirty="0" smtClean="0"/>
          </a:p>
          <a:p>
            <a:pPr>
              <a:buNone/>
            </a:pPr>
            <a:r>
              <a:rPr lang="en-US" altLang="zh-CN" dirty="0" smtClean="0"/>
              <a:t>2.http</a:t>
            </a:r>
            <a:r>
              <a:rPr lang="zh-CN" altLang="en-US" dirty="0" smtClean="0"/>
              <a:t>请求的</a:t>
            </a:r>
            <a:r>
              <a:rPr lang="en-US" altLang="zh-CN" dirty="0" smtClean="0"/>
              <a:t>python</a:t>
            </a:r>
            <a:r>
              <a:rPr lang="zh-CN" altLang="en-US" dirty="0" smtClean="0"/>
              <a:t>实现</a:t>
            </a:r>
            <a:endParaRPr lang="en-US" altLang="zh-CN" dirty="0" smtClean="0"/>
          </a:p>
          <a:p>
            <a:pPr>
              <a:buNone/>
            </a:pPr>
            <a:endParaRPr lang="en-US" altLang="zh-CN" dirty="0" smtClean="0"/>
          </a:p>
          <a:p>
            <a:pPr>
              <a:buNone/>
            </a:pPr>
            <a:r>
              <a:rPr lang="zh-CN" altLang="en-US" dirty="0" smtClean="0"/>
              <a:t>目的：</a:t>
            </a:r>
            <a:endParaRPr lang="en-US" altLang="zh-CN" dirty="0" smtClean="0"/>
          </a:p>
          <a:p>
            <a:pPr>
              <a:buNone/>
            </a:pPr>
            <a:r>
              <a:rPr lang="en-US" altLang="zh-CN" dirty="0" smtClean="0"/>
              <a:t>1.</a:t>
            </a:r>
            <a:r>
              <a:rPr lang="zh-CN" altLang="en-US" dirty="0" smtClean="0"/>
              <a:t>了解网络爬虫</a:t>
            </a:r>
            <a:endParaRPr lang="en-US" altLang="zh-CN" dirty="0" smtClean="0"/>
          </a:p>
          <a:p>
            <a:pPr>
              <a:buNone/>
            </a:pPr>
            <a:r>
              <a:rPr lang="en-US" altLang="zh-CN" dirty="0" smtClean="0"/>
              <a:t>2.</a:t>
            </a:r>
            <a:r>
              <a:rPr lang="zh-CN" altLang="en-US" dirty="0" smtClean="0"/>
              <a:t>了解</a:t>
            </a:r>
            <a:r>
              <a:rPr lang="en-US" altLang="zh-CN" dirty="0" smtClean="0"/>
              <a:t>python</a:t>
            </a:r>
            <a:r>
              <a:rPr lang="zh-CN" altLang="en-US" dirty="0" smtClean="0"/>
              <a:t>中实现</a:t>
            </a:r>
            <a:r>
              <a:rPr lang="en-US" altLang="zh-CN" dirty="0" smtClean="0"/>
              <a:t>HTTP</a:t>
            </a:r>
            <a:r>
              <a:rPr lang="zh-CN" altLang="en-US" dirty="0" smtClean="0"/>
              <a:t>请求的各种方式，具备编写</a:t>
            </a:r>
            <a:r>
              <a:rPr lang="en-US" altLang="zh-CN" dirty="0" smtClean="0"/>
              <a:t>HTTP</a:t>
            </a:r>
            <a:r>
              <a:rPr lang="zh-CN" altLang="en-US" dirty="0" smtClean="0"/>
              <a:t>网络程序的能力</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6600" y="795111"/>
            <a:ext cx="10515600" cy="4351338"/>
          </a:xfrm>
        </p:spPr>
        <p:txBody>
          <a:bodyPr/>
          <a:lstStyle/>
          <a:p>
            <a:pPr>
              <a:buNone/>
            </a:pPr>
            <a:r>
              <a:rPr lang="zh-CN" altLang="en-US" dirty="0" smtClean="0"/>
              <a:t>但是有时候会遇到这种情况，我们不想让</a:t>
            </a:r>
            <a:r>
              <a:rPr lang="en-US" altLang="zh-CN" dirty="0" smtClean="0"/>
              <a:t>urllib2</a:t>
            </a:r>
            <a:r>
              <a:rPr lang="zh-CN" altLang="en-US" dirty="0" smtClean="0"/>
              <a:t>自动处理，我们想自己添加</a:t>
            </a:r>
            <a:r>
              <a:rPr lang="en-US" altLang="zh-CN" dirty="0" smtClean="0"/>
              <a:t>Cookie</a:t>
            </a:r>
            <a:r>
              <a:rPr lang="zh-CN" altLang="en-US" dirty="0" smtClean="0"/>
              <a:t>的内容，可以通过设置请求头中的</a:t>
            </a:r>
            <a:r>
              <a:rPr lang="en-US" altLang="zh-CN" dirty="0" smtClean="0"/>
              <a:t>Cookie</a:t>
            </a:r>
            <a:r>
              <a:rPr lang="zh-CN" altLang="en-US" dirty="0" smtClean="0"/>
              <a:t>域来做</a:t>
            </a:r>
            <a:r>
              <a:rPr lang="en-US" altLang="zh-CN" dirty="0" smtClean="0"/>
              <a:t>:</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014639" y="1875292"/>
            <a:ext cx="8361363" cy="23526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a:t>
            </a:r>
            <a:r>
              <a:rPr lang="en-US" altLang="zh-CN" dirty="0" smtClean="0"/>
              <a:t>http</a:t>
            </a:r>
            <a:r>
              <a:rPr lang="zh-CN" altLang="en-US" dirty="0" smtClean="0"/>
              <a:t>响应码</a:t>
            </a:r>
            <a:endParaRPr lang="zh-CN" altLang="en-US" dirty="0"/>
          </a:p>
        </p:txBody>
      </p:sp>
      <p:sp>
        <p:nvSpPr>
          <p:cNvPr id="3" name="内容占位符 2"/>
          <p:cNvSpPr>
            <a:spLocks noGrp="1"/>
          </p:cNvSpPr>
          <p:nvPr>
            <p:ph idx="1"/>
          </p:nvPr>
        </p:nvSpPr>
        <p:spPr/>
        <p:txBody>
          <a:bodyPr/>
          <a:lstStyle/>
          <a:p>
            <a:pPr>
              <a:buNone/>
            </a:pPr>
            <a:r>
              <a:rPr lang="zh-CN" altLang="en-US" dirty="0" smtClean="0"/>
              <a:t>对于</a:t>
            </a:r>
            <a:r>
              <a:rPr lang="en-US" altLang="zh-CN" dirty="0" smtClean="0"/>
              <a:t>200 OK </a:t>
            </a:r>
            <a:r>
              <a:rPr lang="zh-CN" altLang="en-US" dirty="0" smtClean="0"/>
              <a:t>来说，只要使用</a:t>
            </a:r>
            <a:r>
              <a:rPr lang="en-US" altLang="zh-CN" dirty="0" err="1" smtClean="0"/>
              <a:t>urlopen</a:t>
            </a:r>
            <a:r>
              <a:rPr lang="en-US" altLang="zh-CN" dirty="0" smtClean="0"/>
              <a:t> </a:t>
            </a:r>
            <a:r>
              <a:rPr lang="zh-CN" altLang="en-US" dirty="0" smtClean="0"/>
              <a:t>返回的</a:t>
            </a:r>
            <a:r>
              <a:rPr lang="en-US" altLang="zh-CN" dirty="0" smtClean="0"/>
              <a:t>response </a:t>
            </a:r>
            <a:r>
              <a:rPr lang="zh-CN" altLang="en-US" dirty="0" smtClean="0"/>
              <a:t>对象的</a:t>
            </a:r>
            <a:r>
              <a:rPr lang="en-US" altLang="zh-CN" dirty="0" err="1" smtClean="0"/>
              <a:t>getcode</a:t>
            </a:r>
            <a:r>
              <a:rPr lang="en-US" altLang="zh-CN" dirty="0" smtClean="0"/>
              <a:t>(</a:t>
            </a:r>
            <a:r>
              <a:rPr lang="zh-CN" altLang="en-US" dirty="0" smtClean="0"/>
              <a:t>方法就可以得到</a:t>
            </a:r>
            <a:r>
              <a:rPr lang="en-US" altLang="zh-CN" dirty="0" smtClean="0"/>
              <a:t>HTTP </a:t>
            </a:r>
            <a:r>
              <a:rPr lang="zh-CN" altLang="en-US" dirty="0" smtClean="0"/>
              <a:t>的返回码。但对其他返回码来说，</a:t>
            </a:r>
            <a:r>
              <a:rPr lang="en-US" altLang="zh-CN" dirty="0" err="1" smtClean="0"/>
              <a:t>urlopen</a:t>
            </a:r>
            <a:r>
              <a:rPr lang="en-US" altLang="zh-CN" dirty="0" smtClean="0"/>
              <a:t> </a:t>
            </a:r>
            <a:r>
              <a:rPr lang="zh-CN" altLang="en-US" dirty="0" smtClean="0"/>
              <a:t>会抛出异常。这时候，就要检查异常对象的属性了，示例如下</a:t>
            </a:r>
            <a:r>
              <a:rPr lang="en-US" altLang="zh-CN" dirty="0" smtClean="0"/>
              <a:t>:</a:t>
            </a:r>
            <a:br>
              <a:rPr lang="en-US" altLang="zh-CN" dirty="0" smtClean="0"/>
            </a:br>
            <a:endParaRPr lang="en-US" altLang="zh-CN" dirty="0" smtClean="0"/>
          </a:p>
          <a:p>
            <a:pPr>
              <a:buNone/>
            </a:pP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1254125" y="3081792"/>
            <a:ext cx="8056563" cy="25812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关于代理</a:t>
            </a:r>
            <a:br>
              <a:rPr lang="zh-CN" altLang="en-US" dirty="0" smtClean="0"/>
            </a:b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简单的说，代理就是换个身份。网络中的身份之一就是</a:t>
            </a:r>
            <a:r>
              <a:rPr lang="en-US" altLang="zh-CN" dirty="0" smtClean="0"/>
              <a:t>IP</a:t>
            </a:r>
            <a:r>
              <a:rPr lang="zh-CN" altLang="en-US" dirty="0" smtClean="0"/>
              <a:t>。比如，我们身在墙内，想要访问</a:t>
            </a:r>
            <a:r>
              <a:rPr lang="en-US" altLang="zh-CN" dirty="0" err="1" smtClean="0"/>
              <a:t>google</a:t>
            </a:r>
            <a:r>
              <a:rPr lang="zh-CN" altLang="en-US" dirty="0" smtClean="0"/>
              <a:t>、</a:t>
            </a:r>
            <a:r>
              <a:rPr lang="en-US" altLang="zh-CN" dirty="0" smtClean="0"/>
              <a:t>u2b</a:t>
            </a:r>
            <a:r>
              <a:rPr lang="zh-CN" altLang="en-US" dirty="0" smtClean="0"/>
              <a:t>、</a:t>
            </a:r>
            <a:r>
              <a:rPr lang="en-US" altLang="zh-CN" dirty="0" err="1" smtClean="0"/>
              <a:t>fb</a:t>
            </a:r>
            <a:r>
              <a:rPr lang="zh-CN" altLang="en-US" dirty="0" smtClean="0"/>
              <a:t>等，直接访问是</a:t>
            </a:r>
            <a:r>
              <a:rPr lang="en-US" altLang="zh-CN" dirty="0" smtClean="0"/>
              <a:t>404</a:t>
            </a:r>
            <a:r>
              <a:rPr lang="zh-CN" altLang="en-US" dirty="0" smtClean="0"/>
              <a:t>，所以要换个不会被墙的</a:t>
            </a:r>
            <a:r>
              <a:rPr lang="en-US" altLang="zh-CN" dirty="0" smtClean="0"/>
              <a:t>IP</a:t>
            </a:r>
            <a:r>
              <a:rPr lang="zh-CN" altLang="en-US" dirty="0" smtClean="0"/>
              <a:t>，比如国外的</a:t>
            </a:r>
            <a:r>
              <a:rPr lang="en-US" altLang="zh-CN" dirty="0" smtClean="0"/>
              <a:t>IP</a:t>
            </a:r>
            <a:r>
              <a:rPr lang="zh-CN" altLang="en-US" dirty="0" smtClean="0"/>
              <a:t>等。这个就是简单的代理。</a:t>
            </a:r>
            <a:endParaRPr lang="en-US" altLang="zh-CN" dirty="0" smtClean="0"/>
          </a:p>
          <a:p>
            <a:pPr>
              <a:buNone/>
            </a:pPr>
            <a:r>
              <a:rPr lang="zh-CN" altLang="en-US" dirty="0" smtClean="0"/>
              <a:t>在爬虫中，有些网站可能为了防止爬虫或者</a:t>
            </a:r>
            <a:r>
              <a:rPr lang="en-US" altLang="zh-CN" dirty="0" smtClean="0"/>
              <a:t>DDOS</a:t>
            </a:r>
            <a:r>
              <a:rPr lang="zh-CN" altLang="en-US" dirty="0" smtClean="0"/>
              <a:t>等，会记录每个</a:t>
            </a:r>
            <a:r>
              <a:rPr lang="en-US" altLang="zh-CN" dirty="0" smtClean="0"/>
              <a:t>IP</a:t>
            </a:r>
            <a:r>
              <a:rPr lang="zh-CN" altLang="en-US" dirty="0" smtClean="0"/>
              <a:t>的访问次数，比如，有些网站允许一个</a:t>
            </a:r>
            <a:r>
              <a:rPr lang="en-US" altLang="zh-CN" dirty="0" smtClean="0"/>
              <a:t>IP</a:t>
            </a:r>
            <a:r>
              <a:rPr lang="zh-CN" altLang="en-US" dirty="0" smtClean="0"/>
              <a:t>在</a:t>
            </a:r>
            <a:r>
              <a:rPr lang="en-US" altLang="zh-CN" dirty="0" smtClean="0"/>
              <a:t>1s</a:t>
            </a:r>
            <a:r>
              <a:rPr lang="zh-CN" altLang="en-US" dirty="0" smtClean="0"/>
              <a:t>（或者别的）只能访问</a:t>
            </a:r>
            <a:r>
              <a:rPr lang="en-US" altLang="zh-CN" dirty="0" smtClean="0"/>
              <a:t>10</a:t>
            </a:r>
            <a:r>
              <a:rPr lang="zh-CN" altLang="en-US" dirty="0" smtClean="0"/>
              <a:t>次等，那么我们就需要访问一次换一个</a:t>
            </a:r>
            <a:r>
              <a:rPr lang="en-US" altLang="zh-CN" dirty="0" smtClean="0"/>
              <a:t>IP</a:t>
            </a:r>
            <a:r>
              <a:rPr lang="zh-CN" altLang="en-US" dirty="0" smtClean="0"/>
              <a:t>（具体什么策略，自己决定）。</a:t>
            </a:r>
          </a:p>
          <a:p>
            <a:pPr>
              <a:buNone/>
            </a:pPr>
            <a:r>
              <a:rPr lang="zh-CN" altLang="en-US" dirty="0" smtClean="0"/>
              <a:t>那么问题来了，这些代理从哪得到？对于公司来讲，买代理</a:t>
            </a:r>
            <a:r>
              <a:rPr lang="en-US" altLang="zh-CN" dirty="0" smtClean="0"/>
              <a:t>IP</a:t>
            </a:r>
            <a:r>
              <a:rPr lang="zh-CN" altLang="en-US" dirty="0" smtClean="0"/>
              <a:t>。但是对于个人的话，可能会有浪费。那么怎么办呢？网上有很多免费的代理</a:t>
            </a:r>
            <a:r>
              <a:rPr lang="en-US" altLang="zh-CN" dirty="0" smtClean="0"/>
              <a:t>IP</a:t>
            </a:r>
            <a:r>
              <a:rPr lang="zh-CN" altLang="en-US" dirty="0" smtClean="0"/>
              <a:t>网站，但是手动更改的话，很浪费时间，并且免费的</a:t>
            </a:r>
            <a:r>
              <a:rPr lang="en-US" altLang="zh-CN" dirty="0" smtClean="0"/>
              <a:t>IP</a:t>
            </a:r>
            <a:r>
              <a:rPr lang="zh-CN" altLang="en-US" dirty="0" smtClean="0"/>
              <a:t>有很多不可用。所以，我们可以用爬虫爬那么</a:t>
            </a:r>
            <a:r>
              <a:rPr lang="en-US" altLang="zh-CN" dirty="0" smtClean="0"/>
              <a:t>IP</a:t>
            </a:r>
            <a:r>
              <a:rPr lang="zh-CN" altLang="en-US" dirty="0" smtClean="0"/>
              <a:t>。用上一节的代码，完全可以做到。这里我们用</a:t>
            </a:r>
            <a:r>
              <a:rPr lang="en-US" altLang="zh-CN" dirty="0" smtClean="0"/>
              <a:t>http://www.xicidaili.com/nn/1</a:t>
            </a:r>
            <a:r>
              <a:rPr lang="zh-CN" altLang="en-US" dirty="0" smtClean="0"/>
              <a:t>测试，声明：仅学习交流，切勿用作商业用途等</a:t>
            </a:r>
          </a:p>
          <a:p>
            <a:pPr>
              <a:buNone/>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Proxy</a:t>
            </a:r>
            <a:r>
              <a:rPr lang="zh-CN" altLang="en-US" dirty="0" smtClean="0"/>
              <a:t>的设置</a:t>
            </a:r>
            <a:endParaRPr lang="zh-CN" altLang="en-US" dirty="0"/>
          </a:p>
        </p:txBody>
      </p:sp>
      <p:sp>
        <p:nvSpPr>
          <p:cNvPr id="3" name="内容占位符 2"/>
          <p:cNvSpPr>
            <a:spLocks noGrp="1"/>
          </p:cNvSpPr>
          <p:nvPr>
            <p:ph idx="1"/>
          </p:nvPr>
        </p:nvSpPr>
        <p:spPr/>
        <p:txBody>
          <a:bodyPr/>
          <a:lstStyle/>
          <a:p>
            <a:pPr>
              <a:buNone/>
            </a:pPr>
            <a:r>
              <a:rPr lang="zh-CN" altLang="en-US" dirty="0" smtClean="0"/>
              <a:t>在做爬虫开发中，必不可少地会用到代理。</a:t>
            </a:r>
            <a:r>
              <a:rPr lang="en-US" altLang="zh-CN" dirty="0" smtClean="0"/>
              <a:t>urlib2 </a:t>
            </a:r>
            <a:r>
              <a:rPr lang="zh-CN" altLang="en-US" dirty="0" smtClean="0"/>
              <a:t>默认会使用环境变量</a:t>
            </a:r>
            <a:r>
              <a:rPr lang="en-US" altLang="zh-CN" dirty="0" err="1" smtClean="0"/>
              <a:t>http_proxy</a:t>
            </a:r>
            <a:r>
              <a:rPr lang="en-US" altLang="zh-CN" dirty="0" smtClean="0"/>
              <a:t> </a:t>
            </a:r>
            <a:r>
              <a:rPr lang="zh-CN" altLang="en-US" dirty="0" smtClean="0"/>
              <a:t>来设置</a:t>
            </a:r>
            <a:r>
              <a:rPr lang="en-US" altLang="zh-CN" dirty="0" smtClean="0"/>
              <a:t>HTTP Proxy</a:t>
            </a:r>
            <a:r>
              <a:rPr lang="zh-CN" altLang="en-US" dirty="0" smtClean="0"/>
              <a:t>。但是我们一般不采用这种方式，而是使用</a:t>
            </a:r>
            <a:r>
              <a:rPr lang="en-US" altLang="zh-CN" dirty="0" err="1" smtClean="0"/>
              <a:t>ProxyHandler</a:t>
            </a:r>
            <a:r>
              <a:rPr lang="en-US" altLang="zh-CN" dirty="0" smtClean="0"/>
              <a:t> </a:t>
            </a:r>
            <a:r>
              <a:rPr lang="zh-CN" altLang="en-US" dirty="0" smtClean="0"/>
              <a:t>在程序中动态设置代理，示例代码如下</a:t>
            </a:r>
            <a:r>
              <a:rPr lang="en-US" altLang="zh-CN" dirty="0" smtClean="0"/>
              <a:t>:</a:t>
            </a:r>
          </a:p>
          <a:p>
            <a:pPr>
              <a:buNone/>
            </a:pP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1079045" y="3251653"/>
            <a:ext cx="10184039" cy="237944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70857"/>
            <a:ext cx="10515600" cy="5306106"/>
          </a:xfrm>
        </p:spPr>
        <p:txBody>
          <a:bodyPr/>
          <a:lstStyle/>
          <a:p>
            <a:pPr>
              <a:buNone/>
            </a:pPr>
            <a:r>
              <a:rPr lang="zh-CN" altLang="en-US" dirty="0" smtClean="0"/>
              <a:t>这里要注意的一个细节，使用</a:t>
            </a:r>
            <a:r>
              <a:rPr lang="en-US" altLang="zh-CN" dirty="0" smtClean="0"/>
              <a:t>urllib2.install _opener(</a:t>
            </a:r>
            <a:r>
              <a:rPr lang="zh-CN" altLang="en-US" dirty="0" smtClean="0"/>
              <a:t>会设置</a:t>
            </a:r>
            <a:r>
              <a:rPr lang="en-US" altLang="zh-CN" dirty="0" smtClean="0"/>
              <a:t>urllib2 </a:t>
            </a:r>
            <a:r>
              <a:rPr lang="zh-CN" altLang="en-US" dirty="0" smtClean="0"/>
              <a:t>的全局</a:t>
            </a:r>
            <a:r>
              <a:rPr lang="en-US" altLang="zh-CN" dirty="0" smtClean="0"/>
              <a:t>opener,</a:t>
            </a:r>
            <a:r>
              <a:rPr lang="zh-CN" altLang="en-US" dirty="0" smtClean="0"/>
              <a:t>之后所有的</a:t>
            </a:r>
            <a:r>
              <a:rPr lang="en-US" altLang="zh-CN" dirty="0" smtClean="0"/>
              <a:t>HTTP </a:t>
            </a:r>
            <a:r>
              <a:rPr lang="zh-CN" altLang="en-US" dirty="0" smtClean="0"/>
              <a:t>访问都会使用这个代理。这样使用会很方便，但不能做更细粒度的控制，比如这种场景在爬虫中很常见。比较好的做法是不使用想在程序中使用两个不同的</a:t>
            </a:r>
            <a:r>
              <a:rPr lang="en-US" altLang="zh-CN" dirty="0" smtClean="0"/>
              <a:t>Proxy </a:t>
            </a:r>
            <a:r>
              <a:rPr lang="zh-CN" altLang="en-US" dirty="0" smtClean="0"/>
              <a:t>设置，</a:t>
            </a:r>
            <a:r>
              <a:rPr lang="en-US" altLang="zh-CN" dirty="0" smtClean="0"/>
              <a:t>install _opener </a:t>
            </a:r>
            <a:r>
              <a:rPr lang="zh-CN" altLang="en-US" dirty="0" smtClean="0"/>
              <a:t>去更改全局的设置，而只是直接调用</a:t>
            </a:r>
            <a:r>
              <a:rPr lang="en-US" altLang="zh-CN" dirty="0" smtClean="0"/>
              <a:t>opener </a:t>
            </a:r>
            <a:r>
              <a:rPr lang="zh-CN" altLang="en-US" dirty="0" smtClean="0"/>
              <a:t>的</a:t>
            </a:r>
            <a:r>
              <a:rPr lang="en-US" altLang="zh-CN" dirty="0" smtClean="0"/>
              <a:t>open </a:t>
            </a:r>
            <a:r>
              <a:rPr lang="zh-CN" altLang="en-US" dirty="0" smtClean="0"/>
              <a:t>方法代替全局的</a:t>
            </a:r>
            <a:r>
              <a:rPr lang="en-US" altLang="zh-CN" dirty="0" err="1" smtClean="0"/>
              <a:t>urlopen</a:t>
            </a:r>
            <a:r>
              <a:rPr lang="en-US" altLang="zh-CN" dirty="0" smtClean="0"/>
              <a:t> </a:t>
            </a:r>
            <a:r>
              <a:rPr lang="zh-CN" altLang="en-US" dirty="0" smtClean="0"/>
              <a:t>方法，修改如下</a:t>
            </a:r>
            <a:r>
              <a:rPr lang="en-US" altLang="zh-CN" dirty="0" smtClean="0"/>
              <a:t>:</a:t>
            </a:r>
          </a:p>
          <a:p>
            <a:pPr>
              <a:buNone/>
            </a:pPr>
            <a:endParaRPr lang="en-US" altLang="zh-CN" dirty="0" smtClean="0"/>
          </a:p>
          <a:p>
            <a:pPr>
              <a:buNone/>
            </a:pP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966594" y="3226748"/>
            <a:ext cx="10501874" cy="1989829"/>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Httplib/urllib</a:t>
            </a:r>
            <a:r>
              <a:rPr lang="zh-CN" altLang="en-US" dirty="0" smtClean="0"/>
              <a:t>实现</a:t>
            </a:r>
            <a:endParaRPr lang="zh-CN" altLang="en-US" dirty="0"/>
          </a:p>
        </p:txBody>
      </p:sp>
      <p:sp>
        <p:nvSpPr>
          <p:cNvPr id="3" name="内容占位符 2"/>
          <p:cNvSpPr>
            <a:spLocks noGrp="1"/>
          </p:cNvSpPr>
          <p:nvPr>
            <p:ph idx="1"/>
          </p:nvPr>
        </p:nvSpPr>
        <p:spPr>
          <a:xfrm>
            <a:off x="838200" y="1825625"/>
            <a:ext cx="10515600" cy="4807404"/>
          </a:xfrm>
        </p:spPr>
        <p:txBody>
          <a:bodyPr>
            <a:normAutofit/>
          </a:bodyPr>
          <a:lstStyle/>
          <a:p>
            <a:pPr>
              <a:buNone/>
            </a:pPr>
            <a:r>
              <a:rPr lang="en-US" altLang="zh-CN" dirty="0" err="1" smtClean="0"/>
              <a:t>httplib</a:t>
            </a:r>
            <a:r>
              <a:rPr lang="en-US" altLang="zh-CN" dirty="0" smtClean="0"/>
              <a:t> </a:t>
            </a:r>
            <a:r>
              <a:rPr lang="zh-CN" altLang="en-US" dirty="0" smtClean="0"/>
              <a:t>模块是一个底层基础模块，可以看到建立</a:t>
            </a:r>
            <a:r>
              <a:rPr lang="en-US" altLang="zh-CN" dirty="0" smtClean="0"/>
              <a:t>HTTP </a:t>
            </a:r>
            <a:r>
              <a:rPr lang="zh-CN" altLang="en-US" dirty="0" smtClean="0"/>
              <a:t>请求的每一步，但是实现的功能比较少，正常情况下比较少用到。在</a:t>
            </a:r>
            <a:r>
              <a:rPr lang="en-US" altLang="zh-CN" dirty="0" smtClean="0"/>
              <a:t>Python </a:t>
            </a:r>
            <a:r>
              <a:rPr lang="zh-CN" altLang="en-US" dirty="0" smtClean="0"/>
              <a:t>爬虫开发中基本上用不到，所以在此只是进行一下知识普及。下面介绍一下常用的对象和函数</a:t>
            </a:r>
            <a:r>
              <a:rPr lang="en-US" altLang="zh-CN" dirty="0" smtClean="0"/>
              <a:t>:</a:t>
            </a:r>
          </a:p>
          <a:p>
            <a:r>
              <a:rPr lang="en-US" altLang="zh-CN" dirty="0" smtClean="0"/>
              <a:t> </a:t>
            </a:r>
            <a:r>
              <a:rPr lang="zh-CN" altLang="en-US" dirty="0" smtClean="0"/>
              <a:t>创建</a:t>
            </a:r>
            <a:r>
              <a:rPr lang="en-US" altLang="zh-CN" dirty="0" err="1" smtClean="0"/>
              <a:t>HTTPConnection</a:t>
            </a:r>
            <a:r>
              <a:rPr lang="en-US" altLang="zh-CN" dirty="0" smtClean="0"/>
              <a:t> </a:t>
            </a:r>
            <a:r>
              <a:rPr lang="zh-CN" altLang="en-US" dirty="0" smtClean="0"/>
              <a:t>对</a:t>
            </a:r>
            <a:r>
              <a:rPr lang="en-US" altLang="zh-CN" dirty="0" smtClean="0"/>
              <a:t>: class </a:t>
            </a:r>
            <a:r>
              <a:rPr lang="en-US" altLang="zh-CN" dirty="0" err="1" smtClean="0"/>
              <a:t>httplib.HTTPConection</a:t>
            </a:r>
            <a:r>
              <a:rPr lang="en-US" altLang="zh-CN" dirty="0" smtClean="0"/>
              <a:t>(host[,port[,strict[,timeout[,</a:t>
            </a:r>
            <a:br>
              <a:rPr lang="en-US" altLang="zh-CN" dirty="0" smtClean="0"/>
            </a:br>
            <a:r>
              <a:rPr lang="en-US" altLang="zh-CN" dirty="0" err="1" smtClean="0"/>
              <a:t>source_adrss</a:t>
            </a:r>
            <a:r>
              <a:rPr lang="en-US" altLang="zh-CN" dirty="0" smtClean="0"/>
              <a:t>]]]).</a:t>
            </a:r>
          </a:p>
          <a:p>
            <a:r>
              <a:rPr lang="zh-CN" altLang="en-US" dirty="0" smtClean="0"/>
              <a:t>发送请求</a:t>
            </a:r>
            <a:r>
              <a:rPr lang="en-US" altLang="zh-CN" dirty="0" smtClean="0"/>
              <a:t>:</a:t>
            </a:r>
            <a:r>
              <a:rPr lang="en-US" altLang="zh-CN" dirty="0" err="1" smtClean="0"/>
              <a:t>HTTPConnection.request</a:t>
            </a:r>
            <a:r>
              <a:rPr lang="en-US" altLang="zh-CN" dirty="0" smtClean="0"/>
              <a:t>(</a:t>
            </a:r>
            <a:r>
              <a:rPr lang="en-US" altLang="zh-CN" dirty="0" err="1" smtClean="0"/>
              <a:t>method,url</a:t>
            </a:r>
            <a:r>
              <a:rPr lang="en-US" altLang="zh-CN" dirty="0" smtClean="0"/>
              <a:t>[,body[,headers]])</a:t>
            </a:r>
            <a:r>
              <a:rPr lang="zh-CN" altLang="en-US" dirty="0" smtClean="0"/>
              <a:t>。</a:t>
            </a:r>
            <a:endParaRPr lang="en-US" altLang="zh-CN" dirty="0" smtClean="0"/>
          </a:p>
          <a:p>
            <a:r>
              <a:rPr lang="zh-CN" altLang="en-US" dirty="0" smtClean="0"/>
              <a:t>获得响应</a:t>
            </a:r>
            <a:r>
              <a:rPr lang="en-US" altLang="zh-CN" dirty="0" smtClean="0"/>
              <a:t>:</a:t>
            </a:r>
            <a:r>
              <a:rPr lang="en-US" altLang="zh-CN" dirty="0" err="1" smtClean="0"/>
              <a:t>HTTPConnection.getresponse</a:t>
            </a:r>
            <a:r>
              <a:rPr lang="en-US" altLang="zh-CN" dirty="0" smtClean="0"/>
              <a:t>()</a:t>
            </a:r>
          </a:p>
          <a:p>
            <a:r>
              <a:rPr lang="zh-CN" altLang="en-US" dirty="0" smtClean="0"/>
              <a:t>读取响应信息</a:t>
            </a:r>
            <a:r>
              <a:rPr lang="en-US" altLang="zh-CN" dirty="0" smtClean="0"/>
              <a:t>:</a:t>
            </a:r>
            <a:r>
              <a:rPr lang="en-US" altLang="zh-CN" dirty="0" err="1" smtClean="0"/>
              <a:t>HTTPResponse.read</a:t>
            </a:r>
            <a:r>
              <a:rPr lang="en-US" altLang="zh-CN" dirty="0" smtClean="0"/>
              <a:t>([amt])</a:t>
            </a:r>
          </a:p>
          <a:p>
            <a:r>
              <a:rPr lang="zh-CN" altLang="en-US" dirty="0" smtClean="0"/>
              <a:t>获得指定头信息</a:t>
            </a:r>
            <a:r>
              <a:rPr lang="en-US" altLang="zh-CN" dirty="0" smtClean="0"/>
              <a:t>: </a:t>
            </a:r>
            <a:r>
              <a:rPr lang="en-US" altLang="zh-CN" dirty="0" err="1" smtClean="0"/>
              <a:t>HTTPResponse.getheader</a:t>
            </a:r>
            <a:r>
              <a:rPr lang="en-US" altLang="zh-CN" dirty="0" smtClean="0"/>
              <a:t>(name[,default)</a:t>
            </a:r>
            <a:r>
              <a:rPr lang="zh-CN" altLang="en-US" dirty="0" smtClean="0"/>
              <a:t>。</a:t>
            </a:r>
            <a:endParaRPr lang="en-US" altLang="zh-CN" dirty="0" smtClean="0"/>
          </a:p>
          <a:p>
            <a:r>
              <a:rPr lang="zh-CN" altLang="en-US" dirty="0" smtClean="0"/>
              <a:t>获得响应头</a:t>
            </a:r>
            <a:r>
              <a:rPr lang="en-US" altLang="zh-CN" dirty="0" smtClean="0"/>
              <a:t>(</a:t>
            </a:r>
            <a:r>
              <a:rPr lang="en-US" altLang="zh-CN" dirty="0" err="1" smtClean="0"/>
              <a:t>header,value</a:t>
            </a:r>
            <a:r>
              <a:rPr lang="en-US" altLang="zh-CN" dirty="0" smtClean="0"/>
              <a:t>)</a:t>
            </a:r>
            <a:r>
              <a:rPr lang="zh-CN" altLang="en-US" dirty="0" smtClean="0"/>
              <a:t>元组的列表</a:t>
            </a:r>
            <a:r>
              <a:rPr lang="en-US" altLang="zh-CN" dirty="0" smtClean="0"/>
              <a:t>: </a:t>
            </a:r>
            <a:r>
              <a:rPr lang="en-US" altLang="zh-CN" dirty="0" err="1" smtClean="0"/>
              <a:t>HTTPResponse.getheaders</a:t>
            </a:r>
            <a:r>
              <a:rPr lang="en-US" altLang="zh-CN" dirty="0" smtClean="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获得底层</a:t>
            </a:r>
            <a:r>
              <a:rPr lang="en-US" altLang="zh-CN" dirty="0" smtClean="0"/>
              <a:t>socket </a:t>
            </a:r>
            <a:r>
              <a:rPr lang="zh-CN" altLang="en-US" dirty="0" smtClean="0"/>
              <a:t>文件描述符</a:t>
            </a:r>
            <a:r>
              <a:rPr lang="en-US" altLang="zh-CN" dirty="0" smtClean="0"/>
              <a:t>: </a:t>
            </a:r>
            <a:r>
              <a:rPr lang="en-US" altLang="zh-CN" dirty="0" err="1" smtClean="0"/>
              <a:t>HTTPResponse.filenoO</a:t>
            </a:r>
            <a:r>
              <a:rPr lang="zh-CN" altLang="en-US" dirty="0" smtClean="0"/>
              <a:t>。</a:t>
            </a:r>
            <a:endParaRPr lang="en-US" altLang="zh-CN" dirty="0" smtClean="0"/>
          </a:p>
          <a:p>
            <a:r>
              <a:rPr lang="zh-CN" altLang="en-US" dirty="0" smtClean="0"/>
              <a:t>获得头内容</a:t>
            </a:r>
            <a:r>
              <a:rPr lang="en-US" altLang="zh-CN" dirty="0" smtClean="0"/>
              <a:t>: </a:t>
            </a:r>
            <a:r>
              <a:rPr lang="en-US" altLang="zh-CN" dirty="0" err="1" smtClean="0"/>
              <a:t>HTTPResponse.msg</a:t>
            </a:r>
            <a:r>
              <a:rPr lang="zh-CN" altLang="en-US" dirty="0" smtClean="0"/>
              <a:t>。</a:t>
            </a:r>
            <a:endParaRPr lang="en-US" altLang="zh-CN" dirty="0" smtClean="0"/>
          </a:p>
          <a:p>
            <a:r>
              <a:rPr lang="zh-CN" altLang="en-US" dirty="0" smtClean="0"/>
              <a:t>获得头</a:t>
            </a:r>
            <a:r>
              <a:rPr lang="en-US" altLang="zh-CN" dirty="0" smtClean="0"/>
              <a:t>http </a:t>
            </a:r>
            <a:r>
              <a:rPr lang="zh-CN" altLang="en-US" dirty="0" smtClean="0"/>
              <a:t>版本</a:t>
            </a:r>
            <a:r>
              <a:rPr lang="en-US" altLang="zh-CN" dirty="0" smtClean="0"/>
              <a:t>:</a:t>
            </a:r>
            <a:r>
              <a:rPr lang="en-US" altLang="zh-CN" dirty="0" err="1" smtClean="0"/>
              <a:t>HTTPResponse.version</a:t>
            </a:r>
            <a:r>
              <a:rPr lang="zh-CN" altLang="en-US" dirty="0" smtClean="0"/>
              <a:t>。</a:t>
            </a:r>
            <a:endParaRPr lang="en-US" altLang="zh-CN" dirty="0" smtClean="0"/>
          </a:p>
          <a:p>
            <a:r>
              <a:rPr lang="zh-CN" altLang="en-US" dirty="0" smtClean="0"/>
              <a:t>获得返回状态码</a:t>
            </a:r>
            <a:r>
              <a:rPr lang="en-US" altLang="zh-CN" dirty="0" smtClean="0"/>
              <a:t>:</a:t>
            </a:r>
            <a:r>
              <a:rPr lang="en-US" altLang="zh-CN" dirty="0" err="1" smtClean="0"/>
              <a:t>HTTPResponse.status</a:t>
            </a:r>
            <a:r>
              <a:rPr lang="zh-CN" altLang="en-US" dirty="0" smtClean="0"/>
              <a:t>。</a:t>
            </a:r>
            <a:endParaRPr lang="en-US" altLang="zh-CN" dirty="0" smtClean="0"/>
          </a:p>
          <a:p>
            <a:r>
              <a:rPr lang="zh-CN" altLang="en-US" dirty="0" smtClean="0"/>
              <a:t>获得返回说明</a:t>
            </a:r>
            <a:r>
              <a:rPr lang="en-US" altLang="zh-CN" dirty="0" smtClean="0"/>
              <a:t>:</a:t>
            </a:r>
            <a:r>
              <a:rPr lang="en-US" altLang="zh-CN" dirty="0" err="1" smtClean="0"/>
              <a:t>HTTPResponse.reason</a:t>
            </a:r>
            <a:r>
              <a:rPr lang="zh-CN" altLang="en-US" dirty="0" smtClean="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914853" y="808687"/>
            <a:ext cx="7650027" cy="580981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261836" y="807721"/>
            <a:ext cx="9909185" cy="551438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更人性化的</a:t>
            </a:r>
            <a:r>
              <a:rPr lang="en-US" altLang="zh-CN" dirty="0" smtClean="0"/>
              <a:t>Requests</a:t>
            </a:r>
            <a:endParaRPr lang="zh-CN" altLang="en-US" dirty="0"/>
          </a:p>
        </p:txBody>
      </p:sp>
      <p:sp>
        <p:nvSpPr>
          <p:cNvPr id="3" name="内容占位符 2"/>
          <p:cNvSpPr>
            <a:spLocks noGrp="1"/>
          </p:cNvSpPr>
          <p:nvPr>
            <p:ph idx="1"/>
          </p:nvPr>
        </p:nvSpPr>
        <p:spPr>
          <a:xfrm>
            <a:off x="838200" y="1825625"/>
            <a:ext cx="10515600" cy="4749346"/>
          </a:xfrm>
        </p:spPr>
        <p:txBody>
          <a:bodyPr>
            <a:normAutofit/>
          </a:bodyPr>
          <a:lstStyle/>
          <a:p>
            <a:pPr>
              <a:buNone/>
            </a:pPr>
            <a:r>
              <a:rPr lang="en-US" altLang="zh-CN" dirty="0" smtClean="0"/>
              <a:t>Python </a:t>
            </a:r>
            <a:r>
              <a:rPr lang="zh-CN" altLang="en-US" dirty="0" smtClean="0"/>
              <a:t>中</a:t>
            </a:r>
            <a:r>
              <a:rPr lang="en-US" altLang="zh-CN" dirty="0" smtClean="0"/>
              <a:t>Requests </a:t>
            </a:r>
            <a:r>
              <a:rPr lang="zh-CN" altLang="en-US" dirty="0" smtClean="0"/>
              <a:t>实现</a:t>
            </a:r>
            <a:r>
              <a:rPr lang="en-US" altLang="zh-CN" dirty="0" smtClean="0"/>
              <a:t>HTTP </a:t>
            </a:r>
            <a:r>
              <a:rPr lang="zh-CN" altLang="en-US" dirty="0" smtClean="0"/>
              <a:t>请求的方式，是在</a:t>
            </a:r>
            <a:r>
              <a:rPr lang="en-US" altLang="zh-CN" dirty="0" smtClean="0"/>
              <a:t>Python </a:t>
            </a:r>
            <a:r>
              <a:rPr lang="zh-CN" altLang="en-US" dirty="0" smtClean="0"/>
              <a:t>爬虫开发中最为常用的方式。</a:t>
            </a:r>
            <a:r>
              <a:rPr lang="en-US" altLang="zh-CN" dirty="0" smtClean="0"/>
              <a:t>Requests </a:t>
            </a:r>
            <a:r>
              <a:rPr lang="zh-CN" altLang="en-US" dirty="0" smtClean="0"/>
              <a:t>实现</a:t>
            </a:r>
            <a:r>
              <a:rPr lang="en-US" altLang="zh-CN" dirty="0" smtClean="0"/>
              <a:t>HTTP </a:t>
            </a:r>
            <a:r>
              <a:rPr lang="zh-CN" altLang="en-US" dirty="0" smtClean="0"/>
              <a:t>请求非常简单，操作更加人性化。</a:t>
            </a:r>
            <a:br>
              <a:rPr lang="zh-CN" altLang="en-US" dirty="0" smtClean="0"/>
            </a:br>
            <a:r>
              <a:rPr lang="en-US" altLang="zh-CN" dirty="0" smtClean="0"/>
              <a:t>Requests </a:t>
            </a:r>
            <a:r>
              <a:rPr lang="zh-CN" altLang="en-US" dirty="0" smtClean="0"/>
              <a:t>库是第三方模块</a:t>
            </a:r>
            <a:r>
              <a:rPr lang="en-US" altLang="zh-CN" dirty="0" smtClean="0"/>
              <a:t>,</a:t>
            </a:r>
            <a:r>
              <a:rPr lang="zh-CN" altLang="en-US" dirty="0" smtClean="0"/>
              <a:t>需要额外进行安装。</a:t>
            </a:r>
            <a:r>
              <a:rPr lang="en-US" altLang="zh-CN" dirty="0" smtClean="0"/>
              <a:t>Requests </a:t>
            </a:r>
            <a:r>
              <a:rPr lang="zh-CN" altLang="en-US" dirty="0" smtClean="0"/>
              <a:t>是一个开源库，源码位于</a:t>
            </a:r>
            <a:r>
              <a:rPr lang="en-US" altLang="zh-CN" dirty="0" err="1" smtClean="0"/>
              <a:t>GitHub:hts://github.com/kennethreitz/requests</a:t>
            </a:r>
            <a:r>
              <a:rPr lang="zh-CN" altLang="en-US" dirty="0" smtClean="0"/>
              <a:t>。</a:t>
            </a:r>
            <a:endParaRPr lang="en-US" altLang="zh-CN" dirty="0" smtClean="0"/>
          </a:p>
          <a:p>
            <a:pPr>
              <a:buNone/>
            </a:pPr>
            <a:r>
              <a:rPr lang="zh-CN" altLang="en-US" dirty="0" smtClean="0"/>
              <a:t> 使用</a:t>
            </a:r>
            <a:r>
              <a:rPr lang="en-US" altLang="zh-CN" dirty="0" smtClean="0"/>
              <a:t>Requests </a:t>
            </a:r>
            <a:r>
              <a:rPr lang="zh-CN" altLang="en-US" dirty="0" smtClean="0"/>
              <a:t>库需要先进行安装，一般有两种安装方式</a:t>
            </a:r>
            <a:r>
              <a:rPr lang="en-US" altLang="zh-CN" dirty="0" smtClean="0"/>
              <a:t>:</a:t>
            </a:r>
          </a:p>
          <a:p>
            <a:pPr marL="457200" indent="-457200">
              <a:buFont typeface="+mj-lt"/>
              <a:buAutoNum type="arabicPeriod"/>
            </a:pPr>
            <a:r>
              <a:rPr lang="zh-CN" altLang="en-US" dirty="0" smtClean="0"/>
              <a:t>使用</a:t>
            </a:r>
            <a:r>
              <a:rPr lang="en-US" altLang="zh-CN" dirty="0" smtClean="0"/>
              <a:t>pip </a:t>
            </a:r>
            <a:r>
              <a:rPr lang="zh-CN" altLang="en-US" dirty="0" smtClean="0"/>
              <a:t>进行安装，安装命令为</a:t>
            </a:r>
            <a:r>
              <a:rPr lang="en-US" altLang="zh-CN" dirty="0" smtClean="0"/>
              <a:t>: pip install requests,</a:t>
            </a:r>
            <a:r>
              <a:rPr lang="zh-CN" altLang="en-US" dirty="0" smtClean="0"/>
              <a:t>不过可能不是最新版。</a:t>
            </a:r>
            <a:endParaRPr lang="en-US" altLang="zh-CN" dirty="0" smtClean="0"/>
          </a:p>
          <a:p>
            <a:pPr marL="457200" indent="-457200">
              <a:buFont typeface="+mj-lt"/>
              <a:buAutoNum type="arabicPeriod"/>
            </a:pPr>
            <a:r>
              <a:rPr lang="zh-CN" altLang="en-US" dirty="0" smtClean="0"/>
              <a:t>直接到</a:t>
            </a:r>
            <a:r>
              <a:rPr lang="en-US" altLang="zh-CN" dirty="0" err="1" smtClean="0"/>
              <a:t>GitHub</a:t>
            </a:r>
            <a:r>
              <a:rPr lang="en-US" altLang="zh-CN" dirty="0" smtClean="0"/>
              <a:t> </a:t>
            </a:r>
            <a:r>
              <a:rPr lang="zh-CN" altLang="en-US" dirty="0" smtClean="0"/>
              <a:t>上下载</a:t>
            </a:r>
            <a:r>
              <a:rPr lang="en-US" altLang="zh-CN" dirty="0" smtClean="0"/>
              <a:t>Requests </a:t>
            </a:r>
            <a:r>
              <a:rPr lang="zh-CN" altLang="en-US" dirty="0" smtClean="0"/>
              <a:t>的源代码，下载链接   为</a:t>
            </a:r>
            <a:r>
              <a:rPr lang="en-US" altLang="zh-CN" dirty="0" smtClean="0"/>
              <a:t>:https://</a:t>
            </a:r>
            <a:r>
              <a:rPr lang="en-US" altLang="zh-CN" dirty="0" err="1" smtClean="0"/>
              <a:t>github.com/kennethreitz/requests/releases</a:t>
            </a:r>
            <a:r>
              <a:rPr lang="zh-CN" altLang="en-US" dirty="0" smtClean="0"/>
              <a:t>。将源代码压缩包进行解压，然后进人解压后的文件夹，运行</a:t>
            </a:r>
            <a:r>
              <a:rPr lang="en-US" altLang="zh-CN" dirty="0" err="1" smtClean="0"/>
              <a:t>setup.py</a:t>
            </a:r>
            <a:r>
              <a:rPr lang="zh-CN" altLang="en-US" dirty="0" smtClean="0"/>
              <a:t>文件即可。</a:t>
            </a:r>
            <a:endParaRPr lang="en-US" altLang="zh-CN" dirty="0" smtClean="0"/>
          </a:p>
          <a:p>
            <a:pPr>
              <a:buNone/>
            </a:pPr>
            <a:r>
              <a:rPr lang="zh-CN" altLang="en-US" dirty="0" smtClean="0"/>
              <a:t/>
            </a:r>
            <a:br>
              <a:rPr lang="zh-CN" altLang="en-US" dirty="0" smtClean="0"/>
            </a:b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2714" y="2382611"/>
            <a:ext cx="10515600" cy="1325563"/>
          </a:xfrm>
        </p:spPr>
        <p:txBody>
          <a:bodyPr>
            <a:normAutofit/>
          </a:bodyPr>
          <a:lstStyle/>
          <a:p>
            <a:pPr algn="ctr"/>
            <a:r>
              <a:rPr lang="zh-CN" altLang="en-US" sz="6000" dirty="0" smtClean="0">
                <a:solidFill>
                  <a:srgbClr val="FF0000"/>
                </a:solidFill>
              </a:rPr>
              <a:t>网络爬虫的概述</a:t>
            </a:r>
            <a:endParaRPr lang="zh-CN" altLang="en-US" sz="6000"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验证</a:t>
            </a:r>
            <a:r>
              <a:rPr lang="en-US" altLang="zh-CN" dirty="0" smtClean="0"/>
              <a:t>Requests </a:t>
            </a:r>
            <a:r>
              <a:rPr lang="zh-CN" altLang="en-US" dirty="0" smtClean="0"/>
              <a:t>模块</a:t>
            </a:r>
            <a:endParaRPr lang="zh-CN" altLang="en-US" dirty="0"/>
          </a:p>
        </p:txBody>
      </p:sp>
      <p:sp>
        <p:nvSpPr>
          <p:cNvPr id="3" name="内容占位符 2"/>
          <p:cNvSpPr>
            <a:spLocks noGrp="1"/>
          </p:cNvSpPr>
          <p:nvPr>
            <p:ph idx="1"/>
          </p:nvPr>
        </p:nvSpPr>
        <p:spPr/>
        <p:txBody>
          <a:bodyPr/>
          <a:lstStyle/>
          <a:p>
            <a:pPr>
              <a:buNone/>
            </a:pPr>
            <a:r>
              <a:rPr lang="zh-CN" altLang="en-US" dirty="0" smtClean="0"/>
              <a:t>在</a:t>
            </a:r>
            <a:r>
              <a:rPr lang="en-US" altLang="zh-CN" dirty="0" smtClean="0"/>
              <a:t>Python </a:t>
            </a:r>
            <a:r>
              <a:rPr lang="zh-CN" altLang="en-US" dirty="0" smtClean="0"/>
              <a:t>的</a:t>
            </a:r>
            <a:r>
              <a:rPr lang="en-US" altLang="zh-CN" dirty="0" smtClean="0"/>
              <a:t>shell </a:t>
            </a:r>
            <a:r>
              <a:rPr lang="zh-CN" altLang="en-US" dirty="0" smtClean="0"/>
              <a:t>中输人</a:t>
            </a:r>
            <a:r>
              <a:rPr lang="en-US" altLang="zh-CN" dirty="0" smtClean="0"/>
              <a:t>import requests,</a:t>
            </a:r>
            <a:r>
              <a:rPr lang="zh-CN" altLang="en-US" dirty="0" smtClean="0"/>
              <a:t>如果不报错，则是安装成功。</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876527" y="2629353"/>
            <a:ext cx="10466387" cy="10477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requests</a:t>
            </a:r>
            <a:r>
              <a:rPr lang="zh-CN" altLang="en-US" dirty="0" smtClean="0"/>
              <a:t>进行</a:t>
            </a:r>
            <a:r>
              <a:rPr lang="en-US" altLang="zh-CN" dirty="0" smtClean="0"/>
              <a:t>get</a:t>
            </a:r>
            <a:r>
              <a:rPr lang="zh-CN" altLang="en-US" dirty="0" smtClean="0"/>
              <a:t>请求</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144361" y="1771195"/>
            <a:ext cx="10169381" cy="22637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requests</a:t>
            </a:r>
            <a:r>
              <a:rPr lang="zh-CN" altLang="en-US" dirty="0" smtClean="0"/>
              <a:t>进行</a:t>
            </a:r>
            <a:r>
              <a:rPr lang="en-US" altLang="zh-CN" dirty="0" smtClean="0"/>
              <a:t>get</a:t>
            </a:r>
            <a:r>
              <a:rPr lang="zh-CN" altLang="en-US" dirty="0" smtClean="0"/>
              <a:t>请求并传参数</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038906" y="1823584"/>
            <a:ext cx="9590087" cy="1933575"/>
          </a:xfrm>
          <a:prstGeom prst="rect">
            <a:avLst/>
          </a:prstGeom>
          <a:noFill/>
          <a:ln w="9525">
            <a:noFill/>
            <a:miter lim="800000"/>
            <a:headEnd/>
            <a:tailEnd/>
          </a:ln>
        </p:spPr>
      </p:pic>
      <p:sp>
        <p:nvSpPr>
          <p:cNvPr id="6" name="TextBox 5"/>
          <p:cNvSpPr txBox="1"/>
          <p:nvPr/>
        </p:nvSpPr>
        <p:spPr>
          <a:xfrm>
            <a:off x="1248228" y="4354286"/>
            <a:ext cx="9332685" cy="369332"/>
          </a:xfrm>
          <a:prstGeom prst="rect">
            <a:avLst/>
          </a:prstGeom>
          <a:noFill/>
        </p:spPr>
        <p:txBody>
          <a:bodyPr wrap="square" rtlCol="0">
            <a:spAutoFit/>
          </a:bodyPr>
          <a:lstStyle/>
          <a:p>
            <a:r>
              <a:rPr lang="zh-CN" altLang="en-US" dirty="0" smtClean="0"/>
              <a:t>打印结果</a:t>
            </a:r>
            <a:r>
              <a:rPr lang="en-US" altLang="zh-CN" dirty="0" err="1" smtClean="0"/>
              <a:t>url</a:t>
            </a:r>
            <a:r>
              <a:rPr lang="zh-CN" altLang="en-US" dirty="0" smtClean="0"/>
              <a:t>为：</a:t>
            </a:r>
            <a:r>
              <a:rPr lang="en-US" altLang="zh-CN" dirty="0" smtClean="0"/>
              <a:t>http://127.0.0.1:8000/listDocByPager?currentPage=2&amp;sex=</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requests</a:t>
            </a:r>
            <a:r>
              <a:rPr lang="zh-CN" altLang="en-US" dirty="0" smtClean="0"/>
              <a:t>进行</a:t>
            </a:r>
            <a:r>
              <a:rPr lang="en-US" altLang="zh-CN" dirty="0" smtClean="0"/>
              <a:t>post</a:t>
            </a:r>
            <a:r>
              <a:rPr lang="zh-CN" altLang="en-US" dirty="0" smtClean="0"/>
              <a:t>请求</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942295" y="1739220"/>
            <a:ext cx="8999537" cy="227647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中的其他请求方式</a:t>
            </a:r>
            <a:endParaRPr lang="zh-CN" altLang="en-US" dirty="0"/>
          </a:p>
        </p:txBody>
      </p:sp>
      <p:graphicFrame>
        <p:nvGraphicFramePr>
          <p:cNvPr id="4" name="表格 3"/>
          <p:cNvGraphicFramePr>
            <a:graphicFrameLocks noGrp="1"/>
          </p:cNvGraphicFramePr>
          <p:nvPr/>
        </p:nvGraphicFramePr>
        <p:xfrm>
          <a:off x="1161143" y="1706637"/>
          <a:ext cx="8447314" cy="2429934"/>
        </p:xfrm>
        <a:graphic>
          <a:graphicData uri="http://schemas.openxmlformats.org/drawingml/2006/table">
            <a:tbl>
              <a:tblPr firstRow="1" bandRow="1">
                <a:tableStyleId>{5C22544A-7EE6-4342-B048-85BDC9FD1C3A}</a:tableStyleId>
              </a:tblPr>
              <a:tblGrid>
                <a:gridCol w="8447314"/>
              </a:tblGrid>
              <a:tr h="2429934">
                <a:tc>
                  <a:txBody>
                    <a:bodyPr/>
                    <a:lstStyle/>
                    <a:p>
                      <a:r>
                        <a:rPr lang="en-US" altLang="zh-CN" dirty="0" smtClean="0"/>
                        <a:t>r=</a:t>
                      </a:r>
                      <a:r>
                        <a:rPr lang="en-US" altLang="zh-CN" dirty="0" err="1" smtClean="0"/>
                        <a:t>requests.put</a:t>
                      </a:r>
                      <a:r>
                        <a:rPr lang="en-US" altLang="zh-CN" dirty="0" smtClean="0"/>
                        <a:t>("http://www.xxxxx.com/put",data={'key':'value'})</a:t>
                      </a:r>
                    </a:p>
                    <a:p>
                      <a:endParaRPr lang="en-US" altLang="zh-CN" dirty="0" smtClean="0"/>
                    </a:p>
                    <a:p>
                      <a:r>
                        <a:rPr lang="en-US" altLang="zh-CN" dirty="0" smtClean="0"/>
                        <a:t>r=</a:t>
                      </a:r>
                      <a:r>
                        <a:rPr lang="en-US" altLang="zh-CN" dirty="0" err="1" smtClean="0"/>
                        <a:t>requests.delete</a:t>
                      </a:r>
                      <a:r>
                        <a:rPr lang="en-US" altLang="zh-CN" dirty="0" smtClean="0"/>
                        <a:t>("http://www.xxxxx.com/delete")</a:t>
                      </a:r>
                    </a:p>
                    <a:p>
                      <a:endParaRPr lang="en-US" altLang="zh-CN" dirty="0" smtClean="0"/>
                    </a:p>
                    <a:p>
                      <a:r>
                        <a:rPr lang="en-US" altLang="zh-CN" dirty="0" smtClean="0"/>
                        <a:t>r=</a:t>
                      </a:r>
                      <a:r>
                        <a:rPr lang="en-US" altLang="zh-CN" dirty="0" err="1" smtClean="0"/>
                        <a:t>requests.head</a:t>
                      </a:r>
                      <a:r>
                        <a:rPr lang="en-US" altLang="zh-CN" dirty="0" smtClean="0"/>
                        <a:t>("http://www.xxxxx.com/get")</a:t>
                      </a:r>
                    </a:p>
                    <a:p>
                      <a:endParaRPr lang="en-US" altLang="zh-CN" dirty="0" smtClean="0"/>
                    </a:p>
                    <a:p>
                      <a:r>
                        <a:rPr lang="en-US" altLang="zh-CN" dirty="0" smtClean="0"/>
                        <a:t>r=</a:t>
                      </a:r>
                      <a:r>
                        <a:rPr lang="en-US" altLang="zh-CN" dirty="0" err="1" smtClean="0"/>
                        <a:t>requests.options</a:t>
                      </a:r>
                      <a:r>
                        <a:rPr lang="en-US" altLang="zh-CN" dirty="0" smtClean="0"/>
                        <a:t>("http://www.xxxxx.com/get")</a:t>
                      </a:r>
                      <a:endParaRPr lang="zh-CN" altLang="en-US" dirty="0"/>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090749" y="0"/>
            <a:ext cx="7839431" cy="3103108"/>
          </a:xfrm>
          <a:prstGeom prst="rect">
            <a:avLst/>
          </a:prstGeom>
          <a:noFill/>
          <a:ln w="9525">
            <a:noFill/>
            <a:miter lim="800000"/>
            <a:headEnd/>
            <a:tailEnd/>
          </a:ln>
        </p:spPr>
      </p:pic>
      <p:sp>
        <p:nvSpPr>
          <p:cNvPr id="5" name="矩形 4"/>
          <p:cNvSpPr/>
          <p:nvPr/>
        </p:nvSpPr>
        <p:spPr>
          <a:xfrm>
            <a:off x="986972" y="3072348"/>
            <a:ext cx="10160000" cy="3785652"/>
          </a:xfrm>
          <a:prstGeom prst="rect">
            <a:avLst/>
          </a:prstGeom>
        </p:spPr>
        <p:txBody>
          <a:bodyPr wrap="square">
            <a:spAutoFit/>
          </a:bodyPr>
          <a:lstStyle/>
          <a:p>
            <a:r>
              <a:rPr lang="zh-CN" altLang="en-US" sz="2400" dirty="0" smtClean="0"/>
              <a:t>其中</a:t>
            </a:r>
            <a:r>
              <a:rPr lang="en-US" altLang="zh-CN" sz="2400" dirty="0" err="1" smtClean="0"/>
              <a:t>r.content</a:t>
            </a:r>
            <a:r>
              <a:rPr lang="zh-CN" altLang="en-US" sz="2400" dirty="0" smtClean="0"/>
              <a:t>返回的是字节形式</a:t>
            </a:r>
            <a:r>
              <a:rPr lang="en-US" altLang="zh-CN" sz="2400" dirty="0" smtClean="0"/>
              <a:t>,</a:t>
            </a:r>
            <a:r>
              <a:rPr lang="en-US" altLang="zh-CN" sz="2400" dirty="0" err="1" smtClean="0"/>
              <a:t>r.text</a:t>
            </a:r>
            <a:r>
              <a:rPr lang="zh-CN" altLang="en-US" sz="2400" dirty="0" smtClean="0"/>
              <a:t>返回的是文本形式</a:t>
            </a:r>
            <a:r>
              <a:rPr lang="en-US" altLang="zh-CN" sz="2400" dirty="0" smtClean="0"/>
              <a:t>,</a:t>
            </a:r>
            <a:r>
              <a:rPr lang="en-US" altLang="zh-CN" sz="2400" dirty="0" err="1" smtClean="0"/>
              <a:t>r.encoding</a:t>
            </a:r>
            <a:r>
              <a:rPr lang="zh-CN" altLang="en-US" sz="2400" dirty="0" smtClean="0"/>
              <a:t>返回的是根据</a:t>
            </a:r>
            <a:r>
              <a:rPr lang="en-US" altLang="zh-CN" sz="2400" dirty="0" smtClean="0"/>
              <a:t>HTTP</a:t>
            </a:r>
            <a:r>
              <a:rPr lang="zh-CN" altLang="en-US" sz="2400" dirty="0" smtClean="0"/>
              <a:t>头猜测的网页编码格式。</a:t>
            </a:r>
            <a:endParaRPr lang="en-US" altLang="zh-CN" sz="2400" dirty="0" smtClean="0"/>
          </a:p>
          <a:p>
            <a:r>
              <a:rPr lang="zh-CN" altLang="en-US" sz="2400" dirty="0" smtClean="0"/>
              <a:t/>
            </a:r>
            <a:br>
              <a:rPr lang="zh-CN" altLang="en-US" sz="2400" dirty="0" smtClean="0"/>
            </a:br>
            <a:r>
              <a:rPr lang="zh-CN" altLang="en-US" sz="2400" dirty="0" smtClean="0"/>
              <a:t>输出结果中</a:t>
            </a:r>
            <a:r>
              <a:rPr lang="en-US" altLang="zh-CN" sz="2400" dirty="0" smtClean="0"/>
              <a:t>: “text--&gt;”</a:t>
            </a:r>
            <a:r>
              <a:rPr lang="zh-CN" altLang="en-US" sz="2400" dirty="0" smtClean="0"/>
              <a:t>之后的内容在控制台看到的是乱码，“</a:t>
            </a:r>
            <a:r>
              <a:rPr lang="en-US" altLang="zh-CN" sz="2400" dirty="0" smtClean="0"/>
              <a:t>encoding--&gt;”</a:t>
            </a:r>
            <a:r>
              <a:rPr lang="zh-CN" altLang="en-US" sz="2400" dirty="0" smtClean="0"/>
              <a:t>之后的内容是</a:t>
            </a:r>
            <a:r>
              <a:rPr lang="en-US" altLang="zh-CN" sz="2400" dirty="0" smtClean="0"/>
              <a:t>ISO-8859-1( </a:t>
            </a:r>
            <a:r>
              <a:rPr lang="zh-CN" altLang="en-US" sz="2400" dirty="0" smtClean="0"/>
              <a:t>实际上的编码格式是</a:t>
            </a:r>
            <a:r>
              <a:rPr lang="en-US" altLang="zh-CN" sz="2400" dirty="0" smtClean="0"/>
              <a:t>UTF-8 )</a:t>
            </a:r>
            <a:r>
              <a:rPr lang="zh-CN" altLang="en-US" sz="2400" dirty="0" smtClean="0"/>
              <a:t>，由于</a:t>
            </a:r>
            <a:r>
              <a:rPr lang="en-US" altLang="zh-CN" sz="2400" dirty="0" smtClean="0"/>
              <a:t>Requests </a:t>
            </a:r>
            <a:r>
              <a:rPr lang="zh-CN" altLang="en-US" sz="2400" dirty="0" smtClean="0"/>
              <a:t>猜测编码错误，导致解析文本出现了乱码。</a:t>
            </a:r>
            <a:r>
              <a:rPr lang="en-US" altLang="zh-CN" sz="2400" dirty="0" smtClean="0"/>
              <a:t>Requests </a:t>
            </a:r>
            <a:r>
              <a:rPr lang="zh-CN" altLang="en-US" sz="2400" dirty="0" smtClean="0"/>
              <a:t>提供了解决方案，可以自行设置编码格式，</a:t>
            </a:r>
            <a:r>
              <a:rPr lang="en-US" altLang="zh-CN" sz="2400" dirty="0" err="1" smtClean="0"/>
              <a:t>r.encoding</a:t>
            </a:r>
            <a:r>
              <a:rPr lang="en-US" altLang="zh-CN" sz="2400" dirty="0" smtClean="0"/>
              <a:t>=‘utf-8’</a:t>
            </a:r>
            <a:r>
              <a:rPr lang="zh-CN" altLang="en-US" sz="2400" dirty="0" smtClean="0"/>
              <a:t>设置成</a:t>
            </a:r>
            <a:r>
              <a:rPr lang="en-US" altLang="zh-CN" sz="2400" dirty="0" smtClean="0"/>
              <a:t>UTF-8 </a:t>
            </a:r>
            <a:r>
              <a:rPr lang="zh-CN" altLang="en-US" sz="2400" dirty="0" smtClean="0"/>
              <a:t>之后，“</a:t>
            </a:r>
            <a:r>
              <a:rPr lang="en-US" altLang="zh-CN" sz="2400" dirty="0" smtClean="0"/>
              <a:t>new text--&gt;”</a:t>
            </a:r>
            <a:r>
              <a:rPr lang="zh-CN" altLang="en-US" sz="2400" dirty="0" smtClean="0"/>
              <a:t>的内容就不会出现乱码。但是这种手动的方式略显笨拙，下面提供一种更加简便的方式</a:t>
            </a:r>
            <a:r>
              <a:rPr lang="en-US" altLang="zh-CN" sz="2400" dirty="0" smtClean="0"/>
              <a:t>: </a:t>
            </a:r>
            <a:r>
              <a:rPr lang="en-US" altLang="zh-CN" sz="2400" dirty="0" err="1" smtClean="0"/>
              <a:t>chardet</a:t>
            </a:r>
            <a:r>
              <a:rPr lang="en-US" altLang="zh-CN" sz="2400" dirty="0" smtClean="0"/>
              <a:t>,</a:t>
            </a:r>
            <a:r>
              <a:rPr lang="zh-CN" altLang="en-US" sz="2400" dirty="0" smtClean="0"/>
              <a:t>这是一个非常优秀的字符串</a:t>
            </a:r>
            <a:r>
              <a:rPr lang="en-US" altLang="zh-CN" sz="2400" dirty="0" smtClean="0"/>
              <a:t>/</a:t>
            </a:r>
            <a:r>
              <a:rPr lang="zh-CN" altLang="en-US" sz="2400" dirty="0" smtClean="0"/>
              <a:t>文件编码检测模块。安装方式如下</a:t>
            </a:r>
            <a:r>
              <a:rPr lang="en-US" altLang="zh-CN" sz="2400" dirty="0" smtClean="0"/>
              <a:t>: </a:t>
            </a:r>
            <a:endParaRPr lang="en-US" altLang="zh-C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291769" y="908352"/>
          <a:ext cx="9434287" cy="2286000"/>
        </p:xfrm>
        <a:graphic>
          <a:graphicData uri="http://schemas.openxmlformats.org/drawingml/2006/table">
            <a:tbl>
              <a:tblPr firstRow="1" bandRow="1">
                <a:tableStyleId>{93296810-A885-4BE3-A3E7-6D5BEEA58F35}</a:tableStyleId>
              </a:tblPr>
              <a:tblGrid>
                <a:gridCol w="9434287"/>
              </a:tblGrid>
              <a:tr h="370840">
                <a:tc>
                  <a:txBody>
                    <a:bodyPr/>
                    <a:lstStyle/>
                    <a:p>
                      <a:r>
                        <a:rPr lang="en-US" altLang="zh-CN" dirty="0" smtClean="0"/>
                        <a:t>import requests</a:t>
                      </a:r>
                    </a:p>
                    <a:p>
                      <a:r>
                        <a:rPr lang="en-US" altLang="zh-CN" dirty="0" smtClean="0"/>
                        <a:t>import </a:t>
                      </a:r>
                      <a:r>
                        <a:rPr lang="en-US" altLang="zh-CN" dirty="0" err="1" smtClean="0"/>
                        <a:t>chardet</a:t>
                      </a:r>
                      <a:endParaRPr lang="en-US" altLang="zh-CN" dirty="0" smtClean="0"/>
                    </a:p>
                    <a:p>
                      <a:endParaRPr lang="en-US" altLang="zh-CN" dirty="0" smtClean="0"/>
                    </a:p>
                    <a:p>
                      <a:r>
                        <a:rPr lang="en-US" altLang="zh-CN" dirty="0" smtClean="0"/>
                        <a:t>r=</a:t>
                      </a:r>
                      <a:r>
                        <a:rPr lang="en-US" altLang="zh-CN" dirty="0" err="1" smtClean="0"/>
                        <a:t>requests.get</a:t>
                      </a:r>
                      <a:r>
                        <a:rPr lang="en-US" altLang="zh-CN" dirty="0" smtClean="0"/>
                        <a:t>("http://www.baidu.com")</a:t>
                      </a:r>
                    </a:p>
                    <a:p>
                      <a:r>
                        <a:rPr lang="en-US" altLang="zh-CN" dirty="0" smtClean="0"/>
                        <a:t>print </a:t>
                      </a:r>
                      <a:r>
                        <a:rPr lang="en-US" altLang="zh-CN" dirty="0" err="1" smtClean="0"/>
                        <a:t>chardet.detect</a:t>
                      </a:r>
                      <a:r>
                        <a:rPr lang="en-US" altLang="zh-CN" dirty="0" smtClean="0"/>
                        <a:t>(</a:t>
                      </a:r>
                      <a:r>
                        <a:rPr lang="en-US" altLang="zh-CN" dirty="0" err="1" smtClean="0"/>
                        <a:t>r.content</a:t>
                      </a:r>
                      <a:r>
                        <a:rPr lang="en-US" altLang="zh-CN" dirty="0" smtClean="0"/>
                        <a:t>)</a:t>
                      </a:r>
                    </a:p>
                    <a:p>
                      <a:r>
                        <a:rPr lang="en-US" altLang="zh-CN" dirty="0" err="1" smtClean="0"/>
                        <a:t>r.encoding</a:t>
                      </a:r>
                      <a:r>
                        <a:rPr lang="en-US" altLang="zh-CN" dirty="0" smtClean="0"/>
                        <a:t>=</a:t>
                      </a:r>
                      <a:r>
                        <a:rPr lang="en-US" altLang="zh-CN" dirty="0" err="1" smtClean="0"/>
                        <a:t>chardet.detect</a:t>
                      </a:r>
                      <a:r>
                        <a:rPr lang="en-US" altLang="zh-CN" dirty="0" smtClean="0"/>
                        <a:t>(</a:t>
                      </a:r>
                      <a:r>
                        <a:rPr lang="en-US" altLang="zh-CN" dirty="0" err="1" smtClean="0"/>
                        <a:t>r.content</a:t>
                      </a:r>
                      <a:r>
                        <a:rPr lang="en-US" altLang="zh-CN" dirty="0" smtClean="0"/>
                        <a:t>)['encoding']</a:t>
                      </a:r>
                    </a:p>
                    <a:p>
                      <a:r>
                        <a:rPr lang="en-US" altLang="zh-CN" dirty="0" smtClean="0"/>
                        <a:t>print </a:t>
                      </a:r>
                      <a:r>
                        <a:rPr lang="en-US" altLang="zh-CN" dirty="0" err="1" smtClean="0"/>
                        <a:t>r.text</a:t>
                      </a:r>
                      <a:endParaRPr lang="en-US" altLang="zh-CN" dirty="0" smtClean="0"/>
                    </a:p>
                    <a:p>
                      <a:endParaRPr lang="zh-CN" altLang="en-US" dirty="0"/>
                    </a:p>
                  </a:txBody>
                  <a:tcPr/>
                </a:tc>
              </a:tr>
            </a:tbl>
          </a:graphicData>
        </a:graphic>
      </p:graphicFrame>
      <p:sp>
        <p:nvSpPr>
          <p:cNvPr id="6" name="矩形 5"/>
          <p:cNvSpPr/>
          <p:nvPr/>
        </p:nvSpPr>
        <p:spPr>
          <a:xfrm>
            <a:off x="1030515" y="3551319"/>
            <a:ext cx="10160000" cy="830997"/>
          </a:xfrm>
          <a:prstGeom prst="rect">
            <a:avLst/>
          </a:prstGeom>
        </p:spPr>
        <p:txBody>
          <a:bodyPr wrap="square">
            <a:spAutoFit/>
          </a:bodyPr>
          <a:lstStyle/>
          <a:p>
            <a:r>
              <a:rPr lang="zh-CN" altLang="en-US" sz="2400" dirty="0" smtClean="0"/>
              <a:t>直接将</a:t>
            </a:r>
            <a:r>
              <a:rPr lang="en-US" altLang="zh-CN" sz="2400" dirty="0" err="1" smtClean="0"/>
              <a:t>chardet</a:t>
            </a:r>
            <a:r>
              <a:rPr lang="en-US" altLang="zh-CN" sz="2400" dirty="0" smtClean="0"/>
              <a:t> </a:t>
            </a:r>
            <a:r>
              <a:rPr lang="zh-CN" altLang="en-US" sz="2400" dirty="0" smtClean="0"/>
              <a:t>探测到的编码，赋给</a:t>
            </a:r>
            <a:r>
              <a:rPr lang="en-US" altLang="zh-CN" sz="2400" dirty="0" err="1" smtClean="0"/>
              <a:t>r.encoding</a:t>
            </a:r>
            <a:r>
              <a:rPr lang="en-US" altLang="zh-CN" sz="2400" dirty="0" smtClean="0"/>
              <a:t> </a:t>
            </a:r>
            <a:r>
              <a:rPr lang="zh-CN" altLang="en-US" sz="2400" dirty="0" smtClean="0"/>
              <a:t>实现解码，</a:t>
            </a:r>
            <a:r>
              <a:rPr lang="en-US" altLang="zh-CN" sz="2400" dirty="0" err="1" smtClean="0"/>
              <a:t>r.text</a:t>
            </a:r>
            <a:r>
              <a:rPr lang="en-US" altLang="zh-CN" sz="2400" dirty="0" smtClean="0"/>
              <a:t> </a:t>
            </a:r>
            <a:r>
              <a:rPr lang="zh-CN" altLang="en-US" sz="2400" dirty="0" smtClean="0"/>
              <a:t>输出就不会有乱码了。</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请求头</a:t>
            </a:r>
            <a:r>
              <a:rPr lang="en-US" altLang="zh-CN" dirty="0" smtClean="0"/>
              <a:t>headers</a:t>
            </a:r>
            <a:r>
              <a:rPr lang="zh-CN" altLang="en-US" dirty="0" smtClean="0"/>
              <a:t>处理</a:t>
            </a:r>
            <a:endParaRPr lang="zh-CN" altLang="en-US" dirty="0"/>
          </a:p>
        </p:txBody>
      </p:sp>
      <p:sp>
        <p:nvSpPr>
          <p:cNvPr id="3" name="内容占位符 2"/>
          <p:cNvSpPr>
            <a:spLocks noGrp="1"/>
          </p:cNvSpPr>
          <p:nvPr>
            <p:ph idx="1"/>
          </p:nvPr>
        </p:nvSpPr>
        <p:spPr/>
        <p:txBody>
          <a:bodyPr/>
          <a:lstStyle/>
          <a:p>
            <a:pPr>
              <a:buNone/>
            </a:pPr>
            <a:r>
              <a:rPr lang="en-US" altLang="zh-CN" dirty="0" smtClean="0"/>
              <a:t>Requests</a:t>
            </a:r>
            <a:r>
              <a:rPr lang="zh-CN" altLang="en-US" dirty="0" smtClean="0"/>
              <a:t>对</a:t>
            </a:r>
            <a:r>
              <a:rPr lang="en-US" altLang="zh-CN" dirty="0" smtClean="0"/>
              <a:t>headers</a:t>
            </a:r>
            <a:r>
              <a:rPr lang="zh-CN" altLang="en-US" dirty="0" smtClean="0"/>
              <a:t>的处理和</a:t>
            </a:r>
            <a:r>
              <a:rPr lang="en-US" altLang="zh-CN" dirty="0" smtClean="0"/>
              <a:t>urllib2</a:t>
            </a:r>
            <a:r>
              <a:rPr lang="zh-CN" altLang="en-US" dirty="0" smtClean="0"/>
              <a:t>相似，在</a:t>
            </a:r>
            <a:r>
              <a:rPr lang="en-US" altLang="zh-CN" dirty="0" smtClean="0"/>
              <a:t>Request</a:t>
            </a:r>
            <a:r>
              <a:rPr lang="zh-CN" altLang="en-US" dirty="0" smtClean="0"/>
              <a:t>的</a:t>
            </a:r>
            <a:r>
              <a:rPr lang="en-US" altLang="zh-CN" dirty="0" smtClean="0"/>
              <a:t>get</a:t>
            </a:r>
            <a:r>
              <a:rPr lang="zh-CN" altLang="en-US" dirty="0" smtClean="0"/>
              <a:t>函数中添加</a:t>
            </a:r>
            <a:r>
              <a:rPr lang="en-US" altLang="zh-CN" dirty="0" smtClean="0"/>
              <a:t>headers</a:t>
            </a:r>
            <a:r>
              <a:rPr lang="zh-CN" altLang="en-US" dirty="0" smtClean="0"/>
              <a:t>参数即可。示例如下：</a:t>
            </a:r>
          </a:p>
          <a:p>
            <a:pPr>
              <a:buNone/>
            </a:pP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449943" y="2993346"/>
            <a:ext cx="12401550" cy="18002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响应码</a:t>
            </a:r>
            <a:r>
              <a:rPr lang="en-US" altLang="zh-CN" dirty="0" smtClean="0"/>
              <a:t>code</a:t>
            </a:r>
            <a:r>
              <a:rPr lang="zh-CN" altLang="en-US" dirty="0" smtClean="0"/>
              <a:t>和响应头</a:t>
            </a:r>
            <a:r>
              <a:rPr lang="en-US" altLang="zh-CN" dirty="0" smtClean="0"/>
              <a:t>headers</a:t>
            </a:r>
            <a:r>
              <a:rPr lang="zh-CN" altLang="en-US" dirty="0" smtClean="0"/>
              <a:t>处理</a:t>
            </a:r>
            <a:endParaRPr lang="zh-CN" altLang="en-US" dirty="0"/>
          </a:p>
        </p:txBody>
      </p:sp>
      <p:sp>
        <p:nvSpPr>
          <p:cNvPr id="3" name="内容占位符 2"/>
          <p:cNvSpPr>
            <a:spLocks noGrp="1"/>
          </p:cNvSpPr>
          <p:nvPr>
            <p:ph idx="1"/>
          </p:nvPr>
        </p:nvSpPr>
        <p:spPr/>
        <p:txBody>
          <a:bodyPr/>
          <a:lstStyle/>
          <a:p>
            <a:pPr>
              <a:buNone/>
            </a:pPr>
            <a:r>
              <a:rPr lang="zh-CN" altLang="en-US" dirty="0" smtClean="0"/>
              <a:t>获取响应码是使用</a:t>
            </a:r>
            <a:r>
              <a:rPr lang="en-US" altLang="zh-CN" dirty="0" smtClean="0"/>
              <a:t>Requests</a:t>
            </a:r>
            <a:r>
              <a:rPr lang="zh-CN" altLang="en-US" dirty="0" smtClean="0"/>
              <a:t>中的</a:t>
            </a:r>
            <a:r>
              <a:rPr lang="en-US" altLang="zh-CN" dirty="0" err="1" smtClean="0"/>
              <a:t>status_code</a:t>
            </a:r>
            <a:r>
              <a:rPr lang="zh-CN" altLang="en-US" dirty="0" smtClean="0"/>
              <a:t>字段，获取响应头使用</a:t>
            </a:r>
            <a:r>
              <a:rPr lang="en-US" altLang="zh-CN" dirty="0" smtClean="0"/>
              <a:t>Requests</a:t>
            </a:r>
            <a:r>
              <a:rPr lang="zh-CN" altLang="en-US" dirty="0" smtClean="0"/>
              <a:t>中的</a:t>
            </a:r>
            <a:r>
              <a:rPr lang="en-US" altLang="zh-CN" dirty="0" smtClean="0"/>
              <a:t>headers</a:t>
            </a:r>
            <a:r>
              <a:rPr lang="zh-CN" altLang="en-US" dirty="0" smtClean="0"/>
              <a:t>字段。</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1185183" y="2786742"/>
            <a:ext cx="7904163" cy="32004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4314" y="1259568"/>
            <a:ext cx="10515600" cy="4351338"/>
          </a:xfrm>
        </p:spPr>
        <p:txBody>
          <a:bodyPr/>
          <a:lstStyle/>
          <a:p>
            <a:pPr>
              <a:buNone/>
            </a:pPr>
            <a:r>
              <a:rPr lang="zh-CN" altLang="en-US" dirty="0" smtClean="0"/>
              <a:t>上述程序中，</a:t>
            </a:r>
            <a:r>
              <a:rPr lang="en-US" altLang="zh-CN" dirty="0" err="1" smtClean="0"/>
              <a:t>r.headers</a:t>
            </a:r>
            <a:r>
              <a:rPr lang="en-US" altLang="zh-CN" dirty="0" smtClean="0"/>
              <a:t> </a:t>
            </a:r>
            <a:r>
              <a:rPr lang="zh-CN" altLang="en-US" dirty="0" smtClean="0"/>
              <a:t>包含所有的响应头信息，可以通过</a:t>
            </a:r>
            <a:r>
              <a:rPr lang="en-US" altLang="zh-CN" dirty="0" smtClean="0"/>
              <a:t>get </a:t>
            </a:r>
            <a:r>
              <a:rPr lang="zh-CN" altLang="en-US" dirty="0" smtClean="0"/>
              <a:t>函数获取其中的某一个字段，也可以通过字典引用的方式获取字典值，但是不推荐，因为如果字段中没有这个字段，第二种方式会抛出异常，第一种方式会返回</a:t>
            </a:r>
            <a:r>
              <a:rPr lang="en-US" altLang="zh-CN" dirty="0" smtClean="0"/>
              <a:t>None</a:t>
            </a:r>
            <a:r>
              <a:rPr lang="zh-CN" altLang="en-US" dirty="0" smtClean="0"/>
              <a:t>。</a:t>
            </a:r>
            <a:r>
              <a:rPr lang="en-US" altLang="zh-CN" dirty="0" err="1" smtClean="0"/>
              <a:t>r.raise.for</a:t>
            </a:r>
            <a:r>
              <a:rPr lang="en-US" altLang="zh-CN" dirty="0" smtClean="0"/>
              <a:t>_ status()</a:t>
            </a:r>
            <a:r>
              <a:rPr lang="zh-CN" altLang="en-US" dirty="0" smtClean="0"/>
              <a:t>是用来主动地产生一个异常，当响应码是</a:t>
            </a:r>
            <a:r>
              <a:rPr lang="en-US" altLang="zh-CN" dirty="0" smtClean="0"/>
              <a:t>4XX </a:t>
            </a:r>
            <a:r>
              <a:rPr lang="zh-CN" altLang="en-US" dirty="0" smtClean="0"/>
              <a:t>或</a:t>
            </a:r>
            <a:r>
              <a:rPr lang="en-US" altLang="zh-CN" dirty="0" smtClean="0"/>
              <a:t>5XX </a:t>
            </a:r>
            <a:r>
              <a:rPr lang="zh-CN" altLang="en-US" dirty="0" smtClean="0"/>
              <a:t>时，</a:t>
            </a:r>
            <a:r>
              <a:rPr lang="en-US" altLang="zh-CN" dirty="0" err="1" smtClean="0"/>
              <a:t>raise_for_status</a:t>
            </a:r>
            <a:r>
              <a:rPr lang="en-US" altLang="zh-CN" dirty="0" smtClean="0"/>
              <a:t>()</a:t>
            </a:r>
            <a:r>
              <a:rPr lang="zh-CN" altLang="en-US" dirty="0" smtClean="0"/>
              <a:t>函数会抛出异常，而响应码为</a:t>
            </a:r>
            <a:r>
              <a:rPr lang="en-US" altLang="zh-CN" dirty="0" smtClean="0"/>
              <a:t>200 </a:t>
            </a:r>
            <a:r>
              <a:rPr lang="zh-CN" altLang="en-US" dirty="0" smtClean="0"/>
              <a:t>时，</a:t>
            </a:r>
            <a:r>
              <a:rPr lang="en-US" altLang="zh-CN" dirty="0" err="1" smtClean="0"/>
              <a:t>raise_for_status</a:t>
            </a:r>
            <a:r>
              <a:rPr lang="en-US" altLang="zh-CN" dirty="0" smtClean="0"/>
              <a:t>(</a:t>
            </a:r>
            <a:r>
              <a:rPr lang="zh-CN" altLang="en-US" dirty="0" smtClean="0"/>
              <a:t>函数返回</a:t>
            </a:r>
            <a:r>
              <a:rPr lang="en-US" altLang="zh-CN" dirty="0" smtClean="0"/>
              <a:t>None</a:t>
            </a:r>
            <a:r>
              <a:rPr lang="zh-CN" altLang="en-US" dirty="0" smtClean="0"/>
              <a:t>。</a:t>
            </a:r>
          </a:p>
          <a:p>
            <a:pPr>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网络爬虫及其应用</a:t>
            </a:r>
            <a:endParaRPr lang="zh-CN" altLang="en-US" dirty="0">
              <a:solidFill>
                <a:srgbClr val="FF0000"/>
              </a:solidFill>
            </a:endParaRPr>
          </a:p>
        </p:txBody>
      </p:sp>
      <p:sp>
        <p:nvSpPr>
          <p:cNvPr id="3" name="内容占位符 2"/>
          <p:cNvSpPr>
            <a:spLocks noGrp="1"/>
          </p:cNvSpPr>
          <p:nvPr>
            <p:ph idx="1"/>
          </p:nvPr>
        </p:nvSpPr>
        <p:spPr/>
        <p:txBody>
          <a:bodyPr>
            <a:normAutofit/>
          </a:bodyPr>
          <a:lstStyle/>
          <a:p>
            <a:pPr>
              <a:buNone/>
            </a:pPr>
            <a:r>
              <a:rPr lang="zh-CN" altLang="en-US" dirty="0" smtClean="0"/>
              <a:t>随着网络的迅速发展，万维网成为大量信息的载体，如何有效的提取并利用这些信息成为一个巨大的挑战，网络爬虫应运而生。</a:t>
            </a:r>
            <a:r>
              <a:rPr lang="zh-CN" altLang="en-US" b="1" dirty="0" smtClean="0"/>
              <a:t>网络爬虫</a:t>
            </a:r>
            <a:r>
              <a:rPr lang="zh-CN" altLang="en-US" dirty="0" smtClean="0"/>
              <a:t>（又被成为</a:t>
            </a:r>
            <a:r>
              <a:rPr lang="zh-CN" altLang="en-US" dirty="0" smtClean="0">
                <a:solidFill>
                  <a:srgbClr val="00B050"/>
                </a:solidFill>
              </a:rPr>
              <a:t>网页蜘蛛、网络机器人</a:t>
            </a:r>
            <a:r>
              <a:rPr lang="zh-CN" altLang="en-US" dirty="0" smtClean="0"/>
              <a:t>），是一种按照一定的规则，自动地抓取万维网信息的程序或者脚本。下面通过图</a:t>
            </a:r>
            <a:r>
              <a:rPr lang="en-US" altLang="zh-CN" dirty="0" smtClean="0"/>
              <a:t>3-1</a:t>
            </a:r>
            <a:r>
              <a:rPr lang="zh-CN" altLang="en-US" dirty="0" smtClean="0"/>
              <a:t>展示一下网络爬虫在互联网中起到的作用：</a:t>
            </a:r>
            <a:endParaRPr lang="en-US" altLang="zh-CN" dirty="0" smtClean="0"/>
          </a:p>
          <a:p>
            <a:pPr>
              <a:buNone/>
            </a:pPr>
            <a:r>
              <a:rPr lang="zh-CN" altLang="en-US" dirty="0" smtClean="0"/>
              <a:t>网络爬虫按照系统结构和实现技术，大致可以分为以下几种类型：</a:t>
            </a:r>
            <a:r>
              <a:rPr lang="zh-CN" altLang="en-US" dirty="0" smtClean="0">
                <a:solidFill>
                  <a:srgbClr val="00B050"/>
                </a:solidFill>
              </a:rPr>
              <a:t>通用网络爬虫，聚焦网络爬虫，深层网络爬虫</a:t>
            </a:r>
            <a:r>
              <a:rPr lang="zh-CN" altLang="en-US" dirty="0" smtClean="0"/>
              <a:t>。实际的网络爬虫系统通常是几种爬虫技术相结合实现的。</a:t>
            </a:r>
            <a:endParaRPr lang="en-US" altLang="zh-CN" dirty="0" smtClean="0"/>
          </a:p>
        </p:txBody>
      </p:sp>
      <p:pic>
        <p:nvPicPr>
          <p:cNvPr id="1026" name="Picture 2"/>
          <p:cNvPicPr>
            <a:picLocks noChangeAspect="1" noChangeArrowheads="1"/>
          </p:cNvPicPr>
          <p:nvPr/>
        </p:nvPicPr>
        <p:blipFill>
          <a:blip r:embed="rId2" cstate="print"/>
          <a:srcRect/>
          <a:stretch>
            <a:fillRect/>
          </a:stretch>
        </p:blipFill>
        <p:spPr bwMode="auto">
          <a:xfrm>
            <a:off x="4358368" y="4077607"/>
            <a:ext cx="5391150" cy="253365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Cookie</a:t>
            </a:r>
            <a:r>
              <a:rPr lang="zh-CN" altLang="en-US" dirty="0" smtClean="0"/>
              <a:t>处理</a:t>
            </a:r>
            <a:endParaRPr lang="zh-CN" altLang="en-US" dirty="0"/>
          </a:p>
        </p:txBody>
      </p:sp>
      <p:sp>
        <p:nvSpPr>
          <p:cNvPr id="3" name="内容占位符 2"/>
          <p:cNvSpPr>
            <a:spLocks noGrp="1"/>
          </p:cNvSpPr>
          <p:nvPr>
            <p:ph idx="1"/>
          </p:nvPr>
        </p:nvSpPr>
        <p:spPr/>
        <p:txBody>
          <a:bodyPr/>
          <a:lstStyle/>
          <a:p>
            <a:pPr>
              <a:buNone/>
            </a:pPr>
            <a:r>
              <a:rPr lang="zh-CN" altLang="en-US" dirty="0" smtClean="0"/>
              <a:t>如果响应中包含</a:t>
            </a:r>
            <a:r>
              <a:rPr lang="en-US" altLang="zh-CN" dirty="0" smtClean="0"/>
              <a:t>Cookie</a:t>
            </a:r>
            <a:r>
              <a:rPr lang="zh-CN" altLang="en-US" dirty="0" smtClean="0"/>
              <a:t>的值，可以如下方式获取</a:t>
            </a:r>
            <a:r>
              <a:rPr lang="en-US" altLang="zh-CN" dirty="0" smtClean="0"/>
              <a:t>Cookie</a:t>
            </a:r>
            <a:r>
              <a:rPr lang="zh-CN" altLang="en-US" dirty="0" smtClean="0"/>
              <a:t>字段的值，示例如下：</a:t>
            </a:r>
          </a:p>
          <a:p>
            <a:pPr>
              <a:buNone/>
            </a:pP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358548" y="2586718"/>
            <a:ext cx="12123737" cy="299085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a:t>
            </a:r>
            <a:r>
              <a:rPr lang="en-US" altLang="zh-CN" dirty="0" smtClean="0"/>
              <a:t>Cookie</a:t>
            </a:r>
            <a:endParaRPr lang="zh-CN" altLang="en-US" dirty="0"/>
          </a:p>
        </p:txBody>
      </p:sp>
      <p:sp>
        <p:nvSpPr>
          <p:cNvPr id="3" name="内容占位符 2"/>
          <p:cNvSpPr>
            <a:spLocks noGrp="1"/>
          </p:cNvSpPr>
          <p:nvPr>
            <p:ph idx="1"/>
          </p:nvPr>
        </p:nvSpPr>
        <p:spPr/>
        <p:txBody>
          <a:bodyPr/>
          <a:lstStyle/>
          <a:p>
            <a:pPr>
              <a:buNone/>
            </a:pPr>
            <a:r>
              <a:rPr lang="zh-CN" altLang="en-US" dirty="0" smtClean="0"/>
              <a:t>如果想自定义</a:t>
            </a:r>
            <a:r>
              <a:rPr lang="en-US" altLang="zh-CN" dirty="0" smtClean="0"/>
              <a:t>Cookie</a:t>
            </a:r>
            <a:r>
              <a:rPr lang="zh-CN" altLang="en-US" dirty="0" smtClean="0"/>
              <a:t>值发送出去，可以使用以下方式</a:t>
            </a:r>
            <a:endParaRPr lang="zh-CN" altLang="en-US" dirty="0"/>
          </a:p>
        </p:txBody>
      </p:sp>
      <p:pic>
        <p:nvPicPr>
          <p:cNvPr id="8195" name="Picture 3"/>
          <p:cNvPicPr>
            <a:picLocks noChangeAspect="1" noChangeArrowheads="1"/>
          </p:cNvPicPr>
          <p:nvPr/>
        </p:nvPicPr>
        <p:blipFill>
          <a:blip r:embed="rId2" cstate="print"/>
          <a:srcRect/>
          <a:stretch>
            <a:fillRect/>
          </a:stretch>
        </p:blipFill>
        <p:spPr bwMode="auto">
          <a:xfrm>
            <a:off x="426358" y="2605995"/>
            <a:ext cx="12268200" cy="237172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9084"/>
            <a:ext cx="10515600" cy="6316859"/>
          </a:xfrm>
        </p:spPr>
        <p:txBody>
          <a:bodyPr>
            <a:normAutofit lnSpcReduction="10000"/>
          </a:bodyPr>
          <a:lstStyle/>
          <a:p>
            <a:pPr>
              <a:buNone/>
            </a:pPr>
            <a:r>
              <a:rPr lang="zh-CN" altLang="en-US" dirty="0" smtClean="0"/>
              <a:t>还有一种更加高级，且能自动处理</a:t>
            </a:r>
            <a:r>
              <a:rPr lang="en-US" altLang="zh-CN" dirty="0" smtClean="0"/>
              <a:t>Cookie </a:t>
            </a:r>
            <a:r>
              <a:rPr lang="zh-CN" altLang="en-US" dirty="0" smtClean="0"/>
              <a:t>的方式，有时候我们不需要关心</a:t>
            </a:r>
            <a:r>
              <a:rPr lang="en-US" altLang="zh-CN" dirty="0" smtClean="0"/>
              <a:t>Cookie </a:t>
            </a:r>
            <a:r>
              <a:rPr lang="zh-CN" altLang="en-US" dirty="0" smtClean="0"/>
              <a:t>值是多少，只是希望每次访问的时候，程序自动把</a:t>
            </a:r>
            <a:r>
              <a:rPr lang="en-US" altLang="zh-CN" dirty="0" smtClean="0"/>
              <a:t>Cookie </a:t>
            </a:r>
            <a:r>
              <a:rPr lang="zh-CN" altLang="en-US" dirty="0" smtClean="0"/>
              <a:t>的值带上，像浏览器一样。</a:t>
            </a:r>
            <a:r>
              <a:rPr lang="en-US" altLang="zh-CN" dirty="0" smtClean="0"/>
              <a:t>Requests </a:t>
            </a:r>
            <a:r>
              <a:rPr lang="zh-CN" altLang="en-US" dirty="0" smtClean="0"/>
              <a:t>提供了一个</a:t>
            </a:r>
            <a:r>
              <a:rPr lang="en-US" altLang="zh-CN" dirty="0" smtClean="0"/>
              <a:t>session </a:t>
            </a:r>
            <a:r>
              <a:rPr lang="zh-CN" altLang="en-US" dirty="0" smtClean="0"/>
              <a:t>的概念，在连续访问网页，处理登录跳转时特别方便，不需要关注具体细节。</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zh-CN" altLang="en-US" dirty="0" smtClean="0"/>
              <a:t>上面的这段程序，其实是正式做</a:t>
            </a:r>
            <a:r>
              <a:rPr lang="en-US" altLang="zh-CN" dirty="0" smtClean="0"/>
              <a:t>Python </a:t>
            </a:r>
            <a:r>
              <a:rPr lang="zh-CN" altLang="en-US" dirty="0" smtClean="0"/>
              <a:t>开发中遇到的问题，如果没有第一步访问登录的页面，而是直接向登录链接发送</a:t>
            </a:r>
            <a:r>
              <a:rPr lang="en-US" altLang="zh-CN" dirty="0" smtClean="0"/>
              <a:t>Post </a:t>
            </a:r>
            <a:r>
              <a:rPr lang="zh-CN" altLang="en-US" dirty="0" smtClean="0"/>
              <a:t>请求，系统会把你当做非法用户，因为访问登录界面时会分配一个</a:t>
            </a:r>
            <a:r>
              <a:rPr lang="en-US" altLang="zh-CN" dirty="0" smtClean="0"/>
              <a:t>Cookie,</a:t>
            </a:r>
            <a:r>
              <a:rPr lang="zh-CN" altLang="en-US" dirty="0" smtClean="0"/>
              <a:t>需要将这个</a:t>
            </a:r>
            <a:r>
              <a:rPr lang="en-US" altLang="zh-CN" dirty="0" smtClean="0"/>
              <a:t>Cookie </a:t>
            </a:r>
            <a:r>
              <a:rPr lang="zh-CN" altLang="en-US" dirty="0" smtClean="0"/>
              <a:t>在发送</a:t>
            </a:r>
            <a:r>
              <a:rPr lang="en-US" altLang="zh-CN" dirty="0" smtClean="0"/>
              <a:t>Post </a:t>
            </a:r>
            <a:r>
              <a:rPr lang="zh-CN" altLang="en-US" dirty="0" smtClean="0"/>
              <a:t>请求时带上，这种使用</a:t>
            </a:r>
            <a:r>
              <a:rPr lang="en-US" altLang="zh-CN" dirty="0" smtClean="0"/>
              <a:t>Session </a:t>
            </a:r>
            <a:r>
              <a:rPr lang="zh-CN" altLang="en-US" dirty="0" smtClean="0"/>
              <a:t>函数处理</a:t>
            </a:r>
            <a:r>
              <a:rPr lang="en-US" altLang="zh-CN" dirty="0" smtClean="0"/>
              <a:t>Cookie </a:t>
            </a:r>
            <a:r>
              <a:rPr lang="zh-CN" altLang="en-US" dirty="0" smtClean="0"/>
              <a:t>的方式之后会很常用。</a:t>
            </a:r>
          </a:p>
          <a:p>
            <a:pPr>
              <a:buNone/>
            </a:pPr>
            <a:endParaRPr lang="zh-CN" altLang="en-US" dirty="0" smtClean="0"/>
          </a:p>
          <a:p>
            <a:pPr>
              <a:buNone/>
            </a:pPr>
            <a:endParaRPr lang="zh-CN" altLang="en-US" dirty="0"/>
          </a:p>
        </p:txBody>
      </p:sp>
      <p:graphicFrame>
        <p:nvGraphicFramePr>
          <p:cNvPr id="4" name="表格 3"/>
          <p:cNvGraphicFramePr>
            <a:graphicFrameLocks noGrp="1"/>
          </p:cNvGraphicFramePr>
          <p:nvPr/>
        </p:nvGraphicFramePr>
        <p:xfrm>
          <a:off x="1059543" y="1764726"/>
          <a:ext cx="10043886" cy="2834640"/>
        </p:xfrm>
        <a:graphic>
          <a:graphicData uri="http://schemas.openxmlformats.org/drawingml/2006/table">
            <a:tbl>
              <a:tblPr firstRow="1" bandRow="1">
                <a:tableStyleId>{93296810-A885-4BE3-A3E7-6D5BEEA58F35}</a:tableStyleId>
              </a:tblPr>
              <a:tblGrid>
                <a:gridCol w="10043886"/>
              </a:tblGrid>
              <a:tr h="370840">
                <a:tc>
                  <a:txBody>
                    <a:bodyPr/>
                    <a:lstStyle/>
                    <a:p>
                      <a:r>
                        <a:rPr lang="en-US" altLang="zh-CN" dirty="0" smtClean="0"/>
                        <a:t>#-*-coding:utf-8-*-</a:t>
                      </a:r>
                    </a:p>
                    <a:p>
                      <a:r>
                        <a:rPr lang="en-US" altLang="zh-CN" dirty="0" smtClean="0"/>
                        <a:t>import requests</a:t>
                      </a:r>
                    </a:p>
                    <a:p>
                      <a:r>
                        <a:rPr lang="en-US" altLang="zh-CN" dirty="0" err="1" smtClean="0"/>
                        <a:t>loginUrl</a:t>
                      </a:r>
                      <a:r>
                        <a:rPr lang="en-US" altLang="zh-CN" dirty="0" smtClean="0"/>
                        <a:t>="http://127.0.0.1:8000/login"</a:t>
                      </a:r>
                    </a:p>
                    <a:p>
                      <a:r>
                        <a:rPr lang="en-US" altLang="zh-CN" dirty="0" smtClean="0"/>
                        <a:t>s=</a:t>
                      </a:r>
                      <a:r>
                        <a:rPr lang="en-US" altLang="zh-CN" dirty="0" err="1" smtClean="0"/>
                        <a:t>requests.Session</a:t>
                      </a:r>
                      <a:r>
                        <a:rPr lang="en-US" altLang="zh-CN" dirty="0" smtClean="0"/>
                        <a:t>()</a:t>
                      </a:r>
                    </a:p>
                    <a:p>
                      <a:r>
                        <a:rPr lang="en-US" altLang="zh-CN" dirty="0" smtClean="0"/>
                        <a:t>#</a:t>
                      </a:r>
                      <a:r>
                        <a:rPr lang="zh-CN" altLang="en-US" dirty="0" smtClean="0"/>
                        <a:t>首先访问登录界面，作为游客，服务器会先分配一个</a:t>
                      </a:r>
                      <a:r>
                        <a:rPr lang="en-US" altLang="zh-CN" dirty="0" smtClean="0"/>
                        <a:t>cookie</a:t>
                      </a:r>
                    </a:p>
                    <a:p>
                      <a:r>
                        <a:rPr lang="en-US" altLang="zh-CN" dirty="0" smtClean="0"/>
                        <a:t>r=</a:t>
                      </a:r>
                      <a:r>
                        <a:rPr lang="en-US" altLang="zh-CN" dirty="0" err="1" smtClean="0"/>
                        <a:t>s.get</a:t>
                      </a:r>
                      <a:r>
                        <a:rPr lang="en-US" altLang="zh-CN" dirty="0" smtClean="0"/>
                        <a:t>(</a:t>
                      </a:r>
                      <a:r>
                        <a:rPr lang="en-US" altLang="zh-CN" dirty="0" err="1" smtClean="0"/>
                        <a:t>loginUrl,allow_redirects</a:t>
                      </a:r>
                      <a:r>
                        <a:rPr lang="en-US" altLang="zh-CN" dirty="0" smtClean="0"/>
                        <a:t>=True)</a:t>
                      </a:r>
                    </a:p>
                    <a:p>
                      <a:r>
                        <a:rPr lang="en-US" altLang="zh-CN" dirty="0" err="1" smtClean="0"/>
                        <a:t>datas</a:t>
                      </a:r>
                      <a:r>
                        <a:rPr lang="en-US" altLang="zh-CN" dirty="0" smtClean="0"/>
                        <a:t>={'username':'</a:t>
                      </a:r>
                      <a:r>
                        <a:rPr lang="zh-CN" altLang="en-US" dirty="0" smtClean="0"/>
                        <a:t>张三</a:t>
                      </a:r>
                      <a:r>
                        <a:rPr lang="en-US" altLang="zh-CN" dirty="0" smtClean="0"/>
                        <a:t>','password':'123456'}</a:t>
                      </a:r>
                    </a:p>
                    <a:p>
                      <a:r>
                        <a:rPr lang="en-US" altLang="zh-CN" dirty="0" smtClean="0"/>
                        <a:t>#</a:t>
                      </a:r>
                      <a:r>
                        <a:rPr lang="zh-CN" altLang="en-US" dirty="0" smtClean="0"/>
                        <a:t>向登录连接发送</a:t>
                      </a:r>
                      <a:r>
                        <a:rPr lang="en-US" altLang="zh-CN" dirty="0" smtClean="0"/>
                        <a:t>post</a:t>
                      </a:r>
                      <a:r>
                        <a:rPr lang="zh-CN" altLang="en-US" dirty="0" smtClean="0"/>
                        <a:t>请求，验证成功，游客权限转为会员权限</a:t>
                      </a:r>
                    </a:p>
                    <a:p>
                      <a:r>
                        <a:rPr lang="en-US" altLang="zh-CN" dirty="0" smtClean="0"/>
                        <a:t>r=</a:t>
                      </a:r>
                      <a:r>
                        <a:rPr lang="en-US" altLang="zh-CN" dirty="0" err="1" smtClean="0"/>
                        <a:t>s.post</a:t>
                      </a:r>
                      <a:r>
                        <a:rPr lang="en-US" altLang="zh-CN" dirty="0" smtClean="0"/>
                        <a:t>(</a:t>
                      </a:r>
                      <a:r>
                        <a:rPr lang="en-US" altLang="zh-CN" dirty="0" err="1" smtClean="0"/>
                        <a:t>loginUrl,data</a:t>
                      </a:r>
                      <a:r>
                        <a:rPr lang="en-US" altLang="zh-CN" dirty="0" smtClean="0"/>
                        <a:t>=</a:t>
                      </a:r>
                      <a:r>
                        <a:rPr lang="en-US" altLang="zh-CN" dirty="0" err="1" smtClean="0"/>
                        <a:t>datas,allow_redirects</a:t>
                      </a:r>
                      <a:r>
                        <a:rPr lang="en-US" altLang="zh-CN" dirty="0" smtClean="0"/>
                        <a:t>=True)</a:t>
                      </a:r>
                    </a:p>
                    <a:p>
                      <a:r>
                        <a:rPr lang="en-US" altLang="zh-CN" dirty="0" smtClean="0"/>
                        <a:t>print </a:t>
                      </a:r>
                      <a:r>
                        <a:rPr lang="en-US" altLang="zh-CN" dirty="0" err="1" smtClean="0"/>
                        <a:t>r.text</a:t>
                      </a:r>
                      <a:endParaRPr lang="zh-CN" altLang="en-US" dirty="0"/>
                    </a:p>
                  </a:txBody>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重定向与历史信息</a:t>
            </a:r>
            <a:endParaRPr lang="zh-CN" altLang="en-US" dirty="0"/>
          </a:p>
        </p:txBody>
      </p:sp>
      <p:sp>
        <p:nvSpPr>
          <p:cNvPr id="3" name="内容占位符 2"/>
          <p:cNvSpPr>
            <a:spLocks noGrp="1"/>
          </p:cNvSpPr>
          <p:nvPr>
            <p:ph idx="1"/>
          </p:nvPr>
        </p:nvSpPr>
        <p:spPr/>
        <p:txBody>
          <a:bodyPr/>
          <a:lstStyle/>
          <a:p>
            <a:pPr>
              <a:buNone/>
            </a:pPr>
            <a:r>
              <a:rPr lang="zh-CN" altLang="en-US" dirty="0" smtClean="0"/>
              <a:t>处理重定向只是需要设置一下</a:t>
            </a:r>
            <a:r>
              <a:rPr lang="en-US" altLang="zh-CN" dirty="0" err="1" smtClean="0"/>
              <a:t>allow_redirects</a:t>
            </a:r>
            <a:r>
              <a:rPr lang="en-US" altLang="zh-CN" dirty="0" smtClean="0"/>
              <a:t> </a:t>
            </a:r>
            <a:r>
              <a:rPr lang="zh-CN" altLang="en-US" dirty="0" smtClean="0"/>
              <a:t>字段即可，例如</a:t>
            </a:r>
            <a:r>
              <a:rPr lang="en-US" altLang="zh-CN" dirty="0" smtClean="0"/>
              <a:t>r=</a:t>
            </a:r>
            <a:r>
              <a:rPr lang="en-US" altLang="zh-CN" dirty="0" err="1" smtClean="0"/>
              <a:t>requests.get</a:t>
            </a:r>
            <a:r>
              <a:rPr lang="en-US" altLang="zh-CN" dirty="0" smtClean="0"/>
              <a:t>(‘http://github.com‘,allow_redirects=True)</a:t>
            </a:r>
            <a:r>
              <a:rPr lang="zh-CN" altLang="en-US" dirty="0" smtClean="0"/>
              <a:t>。将</a:t>
            </a:r>
            <a:r>
              <a:rPr lang="en-US" altLang="zh-CN" dirty="0" err="1" smtClean="0"/>
              <a:t>allow_redirects</a:t>
            </a:r>
            <a:r>
              <a:rPr lang="en-US" altLang="zh-CN" dirty="0" smtClean="0"/>
              <a:t> </a:t>
            </a:r>
            <a:r>
              <a:rPr lang="zh-CN" altLang="en-US" dirty="0" smtClean="0"/>
              <a:t>设置为</a:t>
            </a:r>
            <a:r>
              <a:rPr lang="en-US" altLang="zh-CN" dirty="0" smtClean="0"/>
              <a:t>True,</a:t>
            </a:r>
            <a:r>
              <a:rPr lang="zh-CN" altLang="en-US" dirty="0" smtClean="0"/>
              <a:t>则是允许重定向</a:t>
            </a:r>
            <a:r>
              <a:rPr lang="en-US" altLang="zh-CN" dirty="0" smtClean="0"/>
              <a:t>; </a:t>
            </a:r>
            <a:r>
              <a:rPr lang="zh-CN" altLang="en-US" dirty="0" smtClean="0"/>
              <a:t>设置为</a:t>
            </a:r>
            <a:r>
              <a:rPr lang="en-US" altLang="zh-CN" dirty="0" smtClean="0"/>
              <a:t>False,</a:t>
            </a:r>
            <a:r>
              <a:rPr lang="zh-CN" altLang="en-US" dirty="0" smtClean="0"/>
              <a:t>则是禁止重定向。如果是允许重定向，可以通过</a:t>
            </a:r>
            <a:r>
              <a:rPr lang="en-US" altLang="zh-CN" dirty="0" err="1" smtClean="0"/>
              <a:t>r.history</a:t>
            </a:r>
            <a:r>
              <a:rPr lang="en-US" altLang="zh-CN" dirty="0" smtClean="0"/>
              <a:t> </a:t>
            </a:r>
            <a:r>
              <a:rPr lang="zh-CN" altLang="en-US" dirty="0" smtClean="0"/>
              <a:t>字段查看历史信息，即访问成功之前的所有请求跳转信息。示例如下</a:t>
            </a:r>
            <a:r>
              <a:rPr lang="en-US" altLang="zh-CN" dirty="0" smtClean="0"/>
              <a:t>:</a:t>
            </a:r>
            <a:br>
              <a:rPr lang="en-US" altLang="zh-CN" dirty="0" smtClean="0"/>
            </a:br>
            <a:endParaRPr lang="en-US" altLang="zh-CN" dirty="0" smtClean="0"/>
          </a:p>
          <a:p>
            <a:pPr>
              <a:buNone/>
            </a:pPr>
            <a:endParaRPr lang="zh-CN" altLang="en-US" dirty="0" smtClean="0"/>
          </a:p>
        </p:txBody>
      </p:sp>
      <p:pic>
        <p:nvPicPr>
          <p:cNvPr id="10242" name="Picture 2"/>
          <p:cNvPicPr>
            <a:picLocks noChangeAspect="1" noChangeArrowheads="1"/>
          </p:cNvPicPr>
          <p:nvPr/>
        </p:nvPicPr>
        <p:blipFill>
          <a:blip r:embed="rId2" cstate="print"/>
          <a:srcRect/>
          <a:stretch>
            <a:fillRect/>
          </a:stretch>
        </p:blipFill>
        <p:spPr bwMode="auto">
          <a:xfrm>
            <a:off x="1793195" y="3813175"/>
            <a:ext cx="6484937" cy="207645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超时设置</a:t>
            </a:r>
            <a:endParaRPr lang="zh-CN" altLang="en-US" dirty="0"/>
          </a:p>
        </p:txBody>
      </p:sp>
      <p:sp>
        <p:nvSpPr>
          <p:cNvPr id="3" name="内容占位符 2"/>
          <p:cNvSpPr>
            <a:spLocks noGrp="1"/>
          </p:cNvSpPr>
          <p:nvPr>
            <p:ph idx="1"/>
          </p:nvPr>
        </p:nvSpPr>
        <p:spPr/>
        <p:txBody>
          <a:bodyPr/>
          <a:lstStyle/>
          <a:p>
            <a:pPr>
              <a:buNone/>
            </a:pPr>
            <a:r>
              <a:rPr lang="zh-CN" altLang="en-US" dirty="0" smtClean="0"/>
              <a:t>超时选项是通过参数</a:t>
            </a:r>
            <a:r>
              <a:rPr lang="en-US" altLang="zh-CN" dirty="0" smtClean="0"/>
              <a:t>timeout</a:t>
            </a:r>
            <a:r>
              <a:rPr lang="zh-CN" altLang="en-US" dirty="0" smtClean="0"/>
              <a:t>来进行设置的，示例如下：</a:t>
            </a:r>
            <a:endParaRPr lang="en-US" altLang="zh-CN" dirty="0" smtClean="0"/>
          </a:p>
          <a:p>
            <a:pPr>
              <a:buNone/>
            </a:pPr>
            <a:endParaRPr lang="en-US" altLang="zh-CN" dirty="0" smtClean="0"/>
          </a:p>
          <a:p>
            <a:pPr>
              <a:buNone/>
            </a:pPr>
            <a:endParaRPr lang="zh-CN" altLang="en-US" dirty="0"/>
          </a:p>
        </p:txBody>
      </p:sp>
      <p:graphicFrame>
        <p:nvGraphicFramePr>
          <p:cNvPr id="4" name="表格 3"/>
          <p:cNvGraphicFramePr>
            <a:graphicFrameLocks noGrp="1"/>
          </p:cNvGraphicFramePr>
          <p:nvPr/>
        </p:nvGraphicFramePr>
        <p:xfrm>
          <a:off x="972457" y="2606523"/>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dirty="0" err="1" smtClean="0"/>
                        <a:t>requests.get</a:t>
                      </a:r>
                      <a:r>
                        <a:rPr lang="en-US" altLang="zh-CN" dirty="0" smtClean="0"/>
                        <a:t>(‘http://github.com’,timeout=2)</a:t>
                      </a:r>
                      <a:endParaRPr lang="zh-CN" altLang="en-US" dirty="0"/>
                    </a:p>
                  </a:txBody>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代理设置</a:t>
            </a:r>
            <a:endParaRPr lang="zh-CN" altLang="en-US" dirty="0"/>
          </a:p>
        </p:txBody>
      </p:sp>
      <p:sp>
        <p:nvSpPr>
          <p:cNvPr id="3" name="内容占位符 2"/>
          <p:cNvSpPr>
            <a:spLocks noGrp="1"/>
          </p:cNvSpPr>
          <p:nvPr>
            <p:ph idx="1"/>
          </p:nvPr>
        </p:nvSpPr>
        <p:spPr/>
        <p:txBody>
          <a:bodyPr/>
          <a:lstStyle/>
          <a:p>
            <a:pPr>
              <a:buNone/>
            </a:pPr>
            <a:r>
              <a:rPr lang="zh-CN" altLang="en-US" dirty="0" smtClean="0"/>
              <a:t>简单的说，代理就是换个身份。网络中的身份之一就是</a:t>
            </a:r>
            <a:r>
              <a:rPr lang="en-US" altLang="zh-CN" dirty="0" smtClean="0"/>
              <a:t>IP</a:t>
            </a:r>
            <a:r>
              <a:rPr lang="zh-CN" altLang="en-US" dirty="0" smtClean="0"/>
              <a:t>。比如，我们身在墙内，想要访问</a:t>
            </a:r>
            <a:r>
              <a:rPr lang="en-US" altLang="zh-CN" dirty="0" err="1" smtClean="0"/>
              <a:t>google</a:t>
            </a:r>
            <a:r>
              <a:rPr lang="zh-CN" altLang="en-US" dirty="0" smtClean="0"/>
              <a:t>、</a:t>
            </a:r>
            <a:r>
              <a:rPr lang="en-US" altLang="zh-CN" dirty="0" smtClean="0"/>
              <a:t>u2b</a:t>
            </a:r>
            <a:r>
              <a:rPr lang="zh-CN" altLang="en-US" dirty="0" smtClean="0"/>
              <a:t>、</a:t>
            </a:r>
            <a:r>
              <a:rPr lang="en-US" altLang="zh-CN" dirty="0" err="1" smtClean="0"/>
              <a:t>fb</a:t>
            </a:r>
            <a:r>
              <a:rPr lang="zh-CN" altLang="en-US" dirty="0" smtClean="0"/>
              <a:t>等，直接访问是</a:t>
            </a:r>
            <a:r>
              <a:rPr lang="en-US" altLang="zh-CN" dirty="0" smtClean="0"/>
              <a:t>404</a:t>
            </a:r>
            <a:r>
              <a:rPr lang="zh-CN" altLang="en-US" dirty="0" smtClean="0"/>
              <a:t>，所以要换个不会被墙的</a:t>
            </a:r>
            <a:r>
              <a:rPr lang="en-US" altLang="zh-CN" dirty="0" smtClean="0"/>
              <a:t>IP</a:t>
            </a:r>
            <a:r>
              <a:rPr lang="zh-CN" altLang="en-US" dirty="0" smtClean="0"/>
              <a:t>，比如国外的</a:t>
            </a:r>
            <a:r>
              <a:rPr lang="en-US" altLang="zh-CN" dirty="0" smtClean="0"/>
              <a:t>IP</a:t>
            </a:r>
            <a:r>
              <a:rPr lang="zh-CN" altLang="en-US" dirty="0" smtClean="0"/>
              <a:t>等。这个就是简单的代理。</a:t>
            </a:r>
            <a:endParaRPr lang="en-US" altLang="zh-CN" dirty="0" smtClean="0"/>
          </a:p>
          <a:p>
            <a:pPr>
              <a:buNone/>
            </a:pPr>
            <a:r>
              <a:rPr lang="zh-CN" altLang="en-US" dirty="0" smtClean="0"/>
              <a:t>在爬虫中，有些网站可能为了防止爬虫或者</a:t>
            </a:r>
            <a:r>
              <a:rPr lang="en-US" altLang="zh-CN" dirty="0" smtClean="0"/>
              <a:t>DDOS</a:t>
            </a:r>
            <a:r>
              <a:rPr lang="zh-CN" altLang="en-US" dirty="0" smtClean="0"/>
              <a:t>等，会记录每个</a:t>
            </a:r>
            <a:r>
              <a:rPr lang="en-US" altLang="zh-CN" dirty="0" smtClean="0"/>
              <a:t>IP</a:t>
            </a:r>
            <a:r>
              <a:rPr lang="zh-CN" altLang="en-US" dirty="0" smtClean="0"/>
              <a:t>的访问次数，比如，有些网站允许一个</a:t>
            </a:r>
            <a:r>
              <a:rPr lang="en-US" altLang="zh-CN" dirty="0" smtClean="0"/>
              <a:t>IP</a:t>
            </a:r>
            <a:r>
              <a:rPr lang="zh-CN" altLang="en-US" dirty="0" smtClean="0"/>
              <a:t>在</a:t>
            </a:r>
            <a:r>
              <a:rPr lang="en-US" altLang="zh-CN" dirty="0" smtClean="0"/>
              <a:t>1s</a:t>
            </a:r>
            <a:r>
              <a:rPr lang="zh-CN" altLang="en-US" dirty="0" smtClean="0"/>
              <a:t>（或者别的）只能访问</a:t>
            </a:r>
            <a:r>
              <a:rPr lang="en-US" altLang="zh-CN" dirty="0" smtClean="0"/>
              <a:t>10</a:t>
            </a:r>
            <a:r>
              <a:rPr lang="zh-CN" altLang="en-US" dirty="0" smtClean="0"/>
              <a:t>次等，那么我们就需要访问一次换一个</a:t>
            </a:r>
            <a:r>
              <a:rPr lang="en-US" altLang="zh-CN" dirty="0" smtClean="0"/>
              <a:t>IP</a:t>
            </a:r>
            <a:r>
              <a:rPr lang="zh-CN" altLang="en-US" dirty="0" smtClean="0"/>
              <a:t>（具体什么策略，自己决定）。</a:t>
            </a:r>
          </a:p>
          <a:p>
            <a:pPr>
              <a:buNone/>
            </a:pPr>
            <a:r>
              <a:rPr lang="zh-CN" altLang="en-US" dirty="0" smtClean="0"/>
              <a:t>那么问题来了，这些代理从哪得到？对于公司来讲，买代理</a:t>
            </a:r>
            <a:r>
              <a:rPr lang="en-US" altLang="zh-CN" dirty="0" smtClean="0"/>
              <a:t>IP</a:t>
            </a:r>
            <a:r>
              <a:rPr lang="zh-CN" altLang="en-US" dirty="0" smtClean="0"/>
              <a:t>。但是对于个人的话，可能会有浪费。那么怎么办呢？网上有很多免费的代理</a:t>
            </a:r>
            <a:r>
              <a:rPr lang="en-US" altLang="zh-CN" dirty="0" smtClean="0"/>
              <a:t>IP</a:t>
            </a:r>
            <a:r>
              <a:rPr lang="zh-CN" altLang="en-US" dirty="0" smtClean="0"/>
              <a:t>网站，但是手动更改的话，很浪费时间，并且免费的</a:t>
            </a:r>
            <a:r>
              <a:rPr lang="en-US" altLang="zh-CN" dirty="0" smtClean="0"/>
              <a:t>IP</a:t>
            </a:r>
            <a:r>
              <a:rPr lang="zh-CN" altLang="en-US" dirty="0" smtClean="0"/>
              <a:t>有很多不可用。所以，我们可以用爬虫爬那么</a:t>
            </a:r>
            <a:r>
              <a:rPr lang="en-US" altLang="zh-CN" dirty="0" smtClean="0"/>
              <a:t>IP</a:t>
            </a:r>
            <a:r>
              <a:rPr lang="zh-CN" altLang="en-US" dirty="0" smtClean="0"/>
              <a:t>。用上一节的代码，完全可以做到。这里我们用</a:t>
            </a:r>
            <a:r>
              <a:rPr lang="en-US" altLang="zh-CN" dirty="0" smtClean="0"/>
              <a:t>http://www.xicidaili.com/nn/1</a:t>
            </a:r>
            <a:r>
              <a:rPr lang="zh-CN" altLang="en-US" dirty="0" smtClean="0"/>
              <a:t>测试，声明：仅学习交流，切勿用作商业用途等</a:t>
            </a:r>
          </a:p>
          <a:p>
            <a:pPr>
              <a:buNone/>
            </a:pP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7228" y="1477289"/>
            <a:ext cx="10515600" cy="4967054"/>
          </a:xfrm>
        </p:spPr>
        <p:txBody>
          <a:bodyPr/>
          <a:lstStyle/>
          <a:p>
            <a:pPr>
              <a:buNone/>
            </a:pPr>
            <a:r>
              <a:rPr lang="zh-CN" altLang="en-US" dirty="0" smtClean="0"/>
              <a:t>使用代理</a:t>
            </a:r>
            <a:r>
              <a:rPr lang="en-US" altLang="zh-CN" dirty="0" smtClean="0"/>
              <a:t>Proxy,</a:t>
            </a:r>
            <a:r>
              <a:rPr lang="zh-CN" altLang="en-US" dirty="0" smtClean="0"/>
              <a:t>你可以为任意请求方法通过设置</a:t>
            </a:r>
            <a:r>
              <a:rPr lang="en-US" altLang="zh-CN" dirty="0" smtClean="0"/>
              <a:t>proxies</a:t>
            </a:r>
            <a:r>
              <a:rPr lang="zh-CN" altLang="en-US" dirty="0" smtClean="0"/>
              <a:t>参数来配置单个请求：</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zh-CN" altLang="en-US" dirty="0" smtClean="0"/>
              <a:t>也可以通过环境变量</a:t>
            </a:r>
            <a:r>
              <a:rPr lang="en-US" altLang="zh-CN" dirty="0" smtClean="0"/>
              <a:t>HTTP_PROXY</a:t>
            </a:r>
            <a:r>
              <a:rPr lang="zh-CN" altLang="en-US" dirty="0" smtClean="0"/>
              <a:t>和</a:t>
            </a:r>
            <a:r>
              <a:rPr lang="en-US" altLang="zh-CN" dirty="0" smtClean="0"/>
              <a:t>HTTPS_PROXY</a:t>
            </a:r>
            <a:r>
              <a:rPr lang="zh-CN" altLang="en-US" dirty="0" smtClean="0"/>
              <a:t>来配置代理，但是在爬虫开发中不常</a:t>
            </a:r>
            <a:r>
              <a:rPr lang="zh-CN" altLang="en-US" smtClean="0"/>
              <a:t>用。</a:t>
            </a:r>
            <a:endParaRPr lang="zh-CN" altLang="en-US" dirty="0"/>
          </a:p>
        </p:txBody>
      </p:sp>
      <p:graphicFrame>
        <p:nvGraphicFramePr>
          <p:cNvPr id="4" name="表格 3"/>
          <p:cNvGraphicFramePr>
            <a:graphicFrameLocks noGrp="1"/>
          </p:cNvGraphicFramePr>
          <p:nvPr/>
        </p:nvGraphicFramePr>
        <p:xfrm>
          <a:off x="1001490" y="2098536"/>
          <a:ext cx="8128000" cy="2560320"/>
        </p:xfrm>
        <a:graphic>
          <a:graphicData uri="http://schemas.openxmlformats.org/drawingml/2006/table">
            <a:tbl>
              <a:tblPr firstRow="1" bandRow="1">
                <a:tableStyleId>{93296810-A885-4BE3-A3E7-6D5BEEA58F35}</a:tableStyleId>
              </a:tblPr>
              <a:tblGrid>
                <a:gridCol w="8128000"/>
              </a:tblGrid>
              <a:tr h="370840">
                <a:tc>
                  <a:txBody>
                    <a:bodyPr/>
                    <a:lstStyle/>
                    <a:p>
                      <a:r>
                        <a:rPr lang="en-US" altLang="zh-CN" dirty="0" smtClean="0"/>
                        <a:t>import requests</a:t>
                      </a:r>
                    </a:p>
                    <a:p>
                      <a:endParaRPr lang="en-US" altLang="zh-CN" dirty="0" smtClean="0"/>
                    </a:p>
                    <a:p>
                      <a:r>
                        <a:rPr lang="en-US" altLang="zh-CN" dirty="0" smtClean="0"/>
                        <a:t>proxies={</a:t>
                      </a:r>
                    </a:p>
                    <a:p>
                      <a:r>
                        <a:rPr lang="en-US" altLang="zh-CN" dirty="0" smtClean="0"/>
                        <a:t>"http":"http://116.231.35.5:8118",</a:t>
                      </a:r>
                    </a:p>
                    <a:p>
                      <a:r>
                        <a:rPr lang="en-US" altLang="zh-CN" dirty="0" smtClean="0"/>
                        <a:t>"https":"http://120.24.217.220:8080",</a:t>
                      </a:r>
                    </a:p>
                    <a:p>
                      <a:r>
                        <a:rPr lang="en-US" altLang="zh-CN" dirty="0" smtClean="0"/>
                        <a:t>}</a:t>
                      </a:r>
                    </a:p>
                    <a:p>
                      <a:endParaRPr lang="en-US" altLang="zh-CN" dirty="0" smtClean="0"/>
                    </a:p>
                    <a:p>
                      <a:r>
                        <a:rPr lang="en-US" altLang="zh-CN" dirty="0" smtClean="0"/>
                        <a:t>h=</a:t>
                      </a:r>
                      <a:r>
                        <a:rPr lang="en-US" altLang="zh-CN" dirty="0" err="1" smtClean="0"/>
                        <a:t>requests.get</a:t>
                      </a:r>
                      <a:r>
                        <a:rPr lang="en-US" altLang="zh-CN" dirty="0" smtClean="0"/>
                        <a:t>("http://example.org",proxies=proxies)</a:t>
                      </a:r>
                    </a:p>
                    <a:p>
                      <a:r>
                        <a:rPr lang="en-US" altLang="zh-CN" dirty="0" smtClean="0"/>
                        <a:t>print </a:t>
                      </a:r>
                      <a:r>
                        <a:rPr lang="en-US" altLang="zh-CN" dirty="0" err="1" smtClean="0"/>
                        <a:t>h.content</a:t>
                      </a:r>
                      <a:endParaRPr lang="zh-CN" altLang="en-US" dirty="0"/>
                    </a:p>
                  </a:txBody>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a:t>感谢观看</a:t>
            </a:r>
          </a:p>
        </p:txBody>
      </p:sp>
      <p:sp>
        <p:nvSpPr>
          <p:cNvPr id="3" name="文本占位符 2"/>
          <p:cNvSpPr>
            <a:spLocks noGrp="1"/>
          </p:cNvSpPr>
          <p:nvPr>
            <p:ph type="body" sz="quarter" idx="13"/>
            <p:custDataLst>
              <p:tags r:id="rId3"/>
            </p:custDataLst>
          </p:nvPr>
        </p:nvSpPr>
        <p:spPr/>
        <p:txBody>
          <a:bodyPr/>
          <a:lstStyle/>
          <a:p>
            <a:r>
              <a:rPr lang="en-US" altLang="zh-CN"/>
              <a:t>Lorem ipsum dolor sit amet, consectetur adipisicing elit.</a:t>
            </a:r>
            <a:endParaRPr lang="zh-CN" alt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2715" y="693511"/>
            <a:ext cx="10515600" cy="5736318"/>
          </a:xfrm>
        </p:spPr>
        <p:txBody>
          <a:bodyPr>
            <a:normAutofit/>
          </a:bodyPr>
          <a:lstStyle/>
          <a:p>
            <a:pPr>
              <a:buNone/>
            </a:pPr>
            <a:r>
              <a:rPr lang="zh-CN" altLang="en-US" dirty="0" smtClean="0"/>
              <a:t>搜索引擎（</a:t>
            </a:r>
            <a:r>
              <a:rPr lang="en-US" altLang="zh-CN" dirty="0" smtClean="0"/>
              <a:t>Search Engine</a:t>
            </a:r>
            <a:r>
              <a:rPr lang="zh-CN" altLang="en-US" dirty="0" smtClean="0"/>
              <a:t>）</a:t>
            </a:r>
            <a:r>
              <a:rPr lang="en-US" altLang="zh-CN" dirty="0" smtClean="0"/>
              <a:t>,</a:t>
            </a:r>
            <a:r>
              <a:rPr lang="zh-CN" altLang="en-US" dirty="0" smtClean="0"/>
              <a:t>例如传统的通用搜索引擎</a:t>
            </a:r>
            <a:r>
              <a:rPr lang="en-US" altLang="zh-CN" dirty="0" err="1" smtClean="0"/>
              <a:t>baidu,Yahooa</a:t>
            </a:r>
            <a:r>
              <a:rPr lang="zh-CN" altLang="en-US" dirty="0" smtClean="0"/>
              <a:t>和</a:t>
            </a:r>
            <a:r>
              <a:rPr lang="en-US" altLang="zh-CN" dirty="0" smtClean="0"/>
              <a:t>Google</a:t>
            </a:r>
            <a:r>
              <a:rPr lang="zh-CN" altLang="en-US" dirty="0" smtClean="0"/>
              <a:t>等，是一种大型的复杂的网络爬虫，属于通用性网络爬虫的范涛。但是通用性搜索引擎存在着一定的局限性：</a:t>
            </a:r>
            <a:endParaRPr lang="en-US" altLang="zh-CN" dirty="0" smtClean="0"/>
          </a:p>
          <a:p>
            <a:pPr>
              <a:buNone/>
            </a:pPr>
            <a:r>
              <a:rPr lang="en-US" altLang="zh-CN" dirty="0" smtClean="0"/>
              <a:t>1</a:t>
            </a:r>
            <a:r>
              <a:rPr lang="zh-CN" altLang="en-US" dirty="0" smtClean="0"/>
              <a:t>）不同领域、不同背景的用户往往具有不同的检索目的和需求，通过搜索引擎所返回的结果包含大量用户不关心的网页。</a:t>
            </a:r>
            <a:endParaRPr lang="en-US" altLang="zh-CN" dirty="0" smtClean="0"/>
          </a:p>
          <a:p>
            <a:pPr>
              <a:buNone/>
            </a:pPr>
            <a:r>
              <a:rPr lang="en-US" altLang="zh-CN" dirty="0" smtClean="0"/>
              <a:t>2 )</a:t>
            </a:r>
            <a:r>
              <a:rPr lang="zh-CN" altLang="en-US" dirty="0" smtClean="0"/>
              <a:t>通用搜索引擎的目标是尽可能大的网络覆盖率</a:t>
            </a:r>
            <a:r>
              <a:rPr lang="en-US" altLang="zh-CN" dirty="0" smtClean="0"/>
              <a:t>,</a:t>
            </a:r>
            <a:r>
              <a:rPr lang="zh-CN" altLang="en-US" dirty="0" smtClean="0"/>
              <a:t>有限的搜索引擎服务器资源与无限的网络数据资源之间的矛盾将进一步加深。</a:t>
            </a:r>
            <a:endParaRPr lang="en-US" altLang="zh-CN" dirty="0" smtClean="0"/>
          </a:p>
          <a:p>
            <a:pPr>
              <a:buNone/>
            </a:pPr>
            <a:r>
              <a:rPr lang="en-US" altLang="zh-CN" dirty="0" smtClean="0"/>
              <a:t>3 )</a:t>
            </a:r>
            <a:r>
              <a:rPr lang="zh-CN" altLang="en-US" dirty="0" smtClean="0"/>
              <a:t>万维网数据形式的丰富和网络技术的不断发展，图片、数据库、音频、视频多媒体等不同数据大量出现</a:t>
            </a:r>
            <a:r>
              <a:rPr lang="en-US" altLang="zh-CN" dirty="0" smtClean="0"/>
              <a:t>,</a:t>
            </a:r>
            <a:r>
              <a:rPr lang="zh-CN" altLang="en-US" dirty="0" smtClean="0"/>
              <a:t>通用搜索引擎往往对这些信息含量密集且具有一定结构的数据无能为力，不能很好地发现和获取。</a:t>
            </a:r>
            <a:endParaRPr lang="en-US" altLang="zh-CN" dirty="0" smtClean="0"/>
          </a:p>
          <a:p>
            <a:pPr>
              <a:buNone/>
            </a:pPr>
            <a:r>
              <a:rPr lang="en-US" altLang="zh-CN" dirty="0" smtClean="0"/>
              <a:t>4 )</a:t>
            </a:r>
            <a:r>
              <a:rPr lang="zh-CN" altLang="en-US" dirty="0" smtClean="0"/>
              <a:t>通用搜索引擎大多提供基于关键字的检索，难以支持根据语义信息提出的查询。</a:t>
            </a:r>
            <a:endParaRPr lang="en-US" altLang="zh-CN" dirty="0" smtClean="0"/>
          </a:p>
          <a:p>
            <a:pPr>
              <a:buNone/>
            </a:pPr>
            <a:r>
              <a:rPr lang="zh-CN" altLang="en-US" dirty="0" smtClean="0"/>
              <a:t>为了解决上述问题，定向抓取相关网页资源的聚焦爬虫应运而生。</a:t>
            </a:r>
            <a:br>
              <a:rPr lang="zh-CN" altLang="en-US" dirty="0" smtClean="0"/>
            </a:br>
            <a:endParaRPr lang="zh-CN" altLang="en-US" dirty="0" smtClean="0"/>
          </a:p>
          <a:p>
            <a:pPr>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2714" y="391886"/>
            <a:ext cx="10515600" cy="6212114"/>
          </a:xfrm>
        </p:spPr>
        <p:txBody>
          <a:bodyPr>
            <a:normAutofit fontScale="92500" lnSpcReduction="10000"/>
          </a:bodyPr>
          <a:lstStyle/>
          <a:p>
            <a:pPr>
              <a:buNone/>
            </a:pPr>
            <a:r>
              <a:rPr lang="zh-CN" altLang="en-US" dirty="0" smtClean="0"/>
              <a:t>聚焦爬虫是一个自动下载网页的程序，它根据既定的抓取目标，有选择地访问万维网上的网页与相关的链接，获取所需要的信息。与通用爬虫不同，聚焦爬虫并不追求大的覆盖，而将目标定为抓取与某一特定主题内容相关的网页，为面向主题的用户查询准备数据资源。</a:t>
            </a:r>
          </a:p>
          <a:p>
            <a:pPr>
              <a:buNone/>
            </a:pPr>
            <a:r>
              <a:rPr lang="zh-CN" altLang="en-US" dirty="0" smtClean="0"/>
              <a:t>说完了聚焦爬虫，接下来再说一下增量式网络爬虫。增量式网络爬虫是指对已下载网页采取增量式更新和只爬行新产生的或者已经发生变化网页的爬虫，它能够在一定程度上保证所爬行的页面是尽可能新的页面。和周期性爬虫和刷新页面的网络爬虫相比</a:t>
            </a:r>
            <a:r>
              <a:rPr lang="en-US" altLang="zh-CN" dirty="0" smtClean="0"/>
              <a:t>,</a:t>
            </a:r>
            <a:r>
              <a:rPr lang="zh-CN" altLang="en-US" dirty="0" smtClean="0"/>
              <a:t>增量式爬虫只会在需要的时候爬行新产生或发生更新的页面，并不重新下载没有发生变化的页面，可有效减少数据下载量，及时更新已爬行的网页，减小时间和空间上的耗费，但是增加了爬行算法的复杂度和实现难度。例如</a:t>
            </a:r>
            <a:r>
              <a:rPr lang="en-US" altLang="zh-CN" dirty="0" smtClean="0"/>
              <a:t>: </a:t>
            </a:r>
            <a:r>
              <a:rPr lang="zh-CN" altLang="en-US" dirty="0" smtClean="0"/>
              <a:t>想获取赶集网的招聘信息，以前爬取过的数据没有必要重复爬取，只需要获取更新的招聘数据，这时候就要用到增量式爬虫。</a:t>
            </a:r>
            <a:endParaRPr lang="en-US" altLang="zh-CN" dirty="0" smtClean="0"/>
          </a:p>
          <a:p>
            <a:pPr>
              <a:buNone/>
            </a:pPr>
            <a:endParaRPr lang="en-US" altLang="zh-CN" dirty="0" smtClean="0"/>
          </a:p>
          <a:p>
            <a:pPr>
              <a:buNone/>
            </a:pPr>
            <a:r>
              <a:rPr lang="zh-CN" altLang="en-US" dirty="0" smtClean="0"/>
              <a:t>最后说一下深层网络爬虫。</a:t>
            </a:r>
            <a:r>
              <a:rPr lang="en-US" altLang="zh-CN" dirty="0" smtClean="0"/>
              <a:t>Web </a:t>
            </a:r>
            <a:r>
              <a:rPr lang="zh-CN" altLang="en-US" dirty="0" smtClean="0"/>
              <a:t>页面按存在方式可以分为表层网页和深层网页。表层网页是指传统搜索引擎可以索引的页面，以超链接可以到达的静态网页为主构成的</a:t>
            </a:r>
            <a:r>
              <a:rPr lang="en-US" altLang="zh-CN" dirty="0" smtClean="0"/>
              <a:t>Web </a:t>
            </a:r>
            <a:r>
              <a:rPr lang="zh-CN" altLang="en-US" dirty="0" smtClean="0"/>
              <a:t>页面。深层网络是那些大部分内容不能通过静态链接获取的、隐藏在搜索表单后的，只有用户提交一些关键词才能获得的</a:t>
            </a:r>
            <a:r>
              <a:rPr lang="en-US" altLang="zh-CN" dirty="0" smtClean="0"/>
              <a:t>Web </a:t>
            </a:r>
            <a:r>
              <a:rPr lang="zh-CN" altLang="en-US" dirty="0" smtClean="0"/>
              <a:t>页面。例如用户登录或者注册才能访问的页面。可以想象这样一个场景</a:t>
            </a:r>
            <a:r>
              <a:rPr lang="en-US" altLang="zh-CN" dirty="0" smtClean="0"/>
              <a:t>:</a:t>
            </a:r>
            <a:r>
              <a:rPr lang="zh-CN" altLang="en-US" dirty="0" smtClean="0"/>
              <a:t>爬取贴吧或者论坛中的数据，必须在用户登录后，有权限的情况下才能获取完整的数据。</a:t>
            </a:r>
            <a:endParaRPr lang="en-US" altLang="zh-CN" dirty="0" smtClean="0"/>
          </a:p>
          <a:p>
            <a:pPr>
              <a:buNone/>
            </a:pPr>
            <a:r>
              <a:rPr lang="zh-CN" altLang="en-US" dirty="0" smtClean="0"/>
              <a:t>下面展示一下网络爬虫实际运用的一些场景</a:t>
            </a:r>
            <a:r>
              <a:rPr lang="en-US" altLang="zh-CN" dirty="0" smtClean="0"/>
              <a:t>:</a:t>
            </a:r>
          </a:p>
          <a:p>
            <a:pPr>
              <a:buNone/>
            </a:pPr>
            <a:endParaRPr lang="zh-CN" altLang="en-US" dirty="0" smtClean="0"/>
          </a:p>
          <a:p>
            <a:pPr>
              <a:buNone/>
            </a:pPr>
            <a:endParaRPr lang="zh-CN" alt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27314"/>
            <a:ext cx="10515600" cy="5349649"/>
          </a:xfrm>
        </p:spPr>
        <p:txBody>
          <a:bodyPr/>
          <a:lstStyle/>
          <a:p>
            <a:pPr>
              <a:buNone/>
            </a:pPr>
            <a:r>
              <a:rPr lang="zh-CN" altLang="en-US" dirty="0" smtClean="0"/>
              <a:t/>
            </a:r>
            <a:br>
              <a:rPr lang="zh-CN" altLang="en-US" dirty="0" smtClean="0"/>
            </a:br>
            <a:r>
              <a:rPr lang="en-US" altLang="zh-CN" dirty="0" smtClean="0"/>
              <a:t>1) </a:t>
            </a:r>
            <a:r>
              <a:rPr lang="zh-CN" altLang="en-US" dirty="0" smtClean="0"/>
              <a:t>常见的</a:t>
            </a:r>
            <a:r>
              <a:rPr lang="en-US" altLang="zh-CN" dirty="0" smtClean="0"/>
              <a:t>BT</a:t>
            </a:r>
            <a:r>
              <a:rPr lang="zh-CN" altLang="en-US" dirty="0" smtClean="0"/>
              <a:t>网站，提供对外搜通过爬取互联网的</a:t>
            </a:r>
            <a:r>
              <a:rPr lang="en-US" altLang="zh-CN" dirty="0" smtClean="0"/>
              <a:t>DHT </a:t>
            </a:r>
            <a:r>
              <a:rPr lang="zh-CN" altLang="en-US" dirty="0" smtClean="0"/>
              <a:t>网络中分享的</a:t>
            </a:r>
            <a:r>
              <a:rPr lang="en-US" altLang="zh-CN" dirty="0" smtClean="0"/>
              <a:t>BT </a:t>
            </a:r>
            <a:r>
              <a:rPr lang="zh-CN" altLang="en-US" dirty="0" smtClean="0"/>
              <a:t>种子信息， 提供对外搜索服务。例如</a:t>
            </a:r>
            <a:r>
              <a:rPr lang="en-US" altLang="zh-CN" dirty="0" smtClean="0"/>
              <a:t>http://www.cilisou.cn/,</a:t>
            </a:r>
            <a:r>
              <a:rPr lang="zh-CN" altLang="en-US" dirty="0" smtClean="0"/>
              <a:t>如图</a:t>
            </a:r>
            <a:r>
              <a:rPr lang="en-US" altLang="zh-CN" dirty="0" smtClean="0"/>
              <a:t>3-2 </a:t>
            </a:r>
            <a:r>
              <a:rPr lang="zh-CN" altLang="en-US" dirty="0" smtClean="0"/>
              <a:t>所示 </a:t>
            </a:r>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576841" y="2300060"/>
            <a:ext cx="7305902" cy="342859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41829"/>
            <a:ext cx="10515600" cy="5335134"/>
          </a:xfrm>
        </p:spPr>
        <p:txBody>
          <a:bodyPr/>
          <a:lstStyle/>
          <a:p>
            <a:pPr>
              <a:buNone/>
            </a:pPr>
            <a:r>
              <a:rPr lang="en-US" altLang="zh-CN" dirty="0" smtClean="0"/>
              <a:t>2</a:t>
            </a:r>
            <a:r>
              <a:rPr lang="zh-CN" altLang="en-US" dirty="0" smtClean="0"/>
              <a:t>）一些云盘搜索网站，通过爬取用户共享出来的云盘文件数据，对文件数据进行分类划分，从而提供对外搜索服务。例如</a:t>
            </a:r>
            <a:r>
              <a:rPr lang="en-US" altLang="zh-CN" dirty="0" smtClean="0">
                <a:hlinkClick r:id="rId2"/>
              </a:rPr>
              <a:t>http://www.pansou.com/</a:t>
            </a:r>
            <a:r>
              <a:rPr lang="en-US" altLang="zh-CN" dirty="0" smtClean="0"/>
              <a:t>,</a:t>
            </a:r>
            <a:r>
              <a:rPr lang="zh-CN" altLang="en-US" dirty="0" smtClean="0"/>
              <a:t>如图：</a:t>
            </a:r>
            <a:r>
              <a:rPr lang="en-US" altLang="zh-CN" dirty="0" smtClean="0"/>
              <a:t>3-3</a:t>
            </a:r>
            <a:endParaRPr lang="zh-CN" altLang="en-US" dirty="0"/>
          </a:p>
        </p:txBody>
      </p:sp>
      <p:pic>
        <p:nvPicPr>
          <p:cNvPr id="3075" name="Picture 3"/>
          <p:cNvPicPr>
            <a:picLocks noChangeAspect="1" noChangeArrowheads="1"/>
          </p:cNvPicPr>
          <p:nvPr/>
        </p:nvPicPr>
        <p:blipFill>
          <a:blip r:embed="rId3" cstate="print"/>
          <a:srcRect/>
          <a:stretch>
            <a:fillRect/>
          </a:stretch>
        </p:blipFill>
        <p:spPr bwMode="auto">
          <a:xfrm>
            <a:off x="2023155" y="2068513"/>
            <a:ext cx="7962673" cy="369967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网络爬虫的结构</a:t>
            </a:r>
            <a:endParaRPr lang="zh-CN" altLang="en-US" dirty="0">
              <a:solidFill>
                <a:srgbClr val="FF0000"/>
              </a:solidFill>
            </a:endParaRPr>
          </a:p>
        </p:txBody>
      </p:sp>
      <p:sp>
        <p:nvSpPr>
          <p:cNvPr id="3" name="内容占位符 2"/>
          <p:cNvSpPr>
            <a:spLocks noGrp="1"/>
          </p:cNvSpPr>
          <p:nvPr>
            <p:ph idx="1"/>
          </p:nvPr>
        </p:nvSpPr>
        <p:spPr/>
        <p:txBody>
          <a:bodyPr/>
          <a:lstStyle/>
          <a:p>
            <a:pPr>
              <a:buNone/>
            </a:pPr>
            <a:r>
              <a:rPr lang="zh-CN" altLang="en-US" dirty="0" smtClean="0"/>
              <a:t>下面用一个通用的网络爬虫结构来说明网络爬虫的基本工作流程，如图</a:t>
            </a:r>
            <a:r>
              <a:rPr lang="en-US" altLang="zh-CN" dirty="0" smtClean="0"/>
              <a:t>3-4</a:t>
            </a:r>
            <a:r>
              <a:rPr lang="zh-CN" altLang="en-US" dirty="0" smtClean="0"/>
              <a:t>所示。</a:t>
            </a:r>
            <a:endParaRPr lang="en-US" altLang="zh-CN" dirty="0" smtClean="0"/>
          </a:p>
          <a:p>
            <a:pPr>
              <a:buNone/>
            </a:pP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956707" y="2330904"/>
            <a:ext cx="6621236" cy="3826998"/>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774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774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76915_1"/>
  <p:tag name="KSO_WM_TEMPLATE_CATEGORY" val="custom"/>
  <p:tag name="KSO_WM_TEMPLATE_INDEX" val="20177411"/>
  <p:tag name="KSO_WM_TEMPLATE_SUBCATEGORY" val="combine"/>
  <p:tag name="KSO_WM_TEMPLATE_THUMBS_INDEX" val="1、4、5、6、12、13、18、24、28、29"/>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4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COMBINE_RELATE_SLIDE_ID" val="background20176915_11"/>
  <p:tag name="KSO_WM_TEMPLATE_CATEGORY" val="custom"/>
  <p:tag name="KSO_WM_TEMPLATE_INDEX" val="20177411"/>
  <p:tag name="KSO_WM_SLIDE_ID" val="custom20177411_29"/>
  <p:tag name="KSO_WM_SLIDE_INDEX" val="29"/>
  <p:tag name="KSO_WM_TEMPLATE_SUBCATEGORY" val="combine"/>
  <p:tag name="KSO_WM_DIAGRAM_GROUP_CODE"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13"/>
  <p:tag name="KSO_WM_UNIT_ISCONTENTSTITLE" val="0"/>
  <p:tag name="KSO_WM_UNIT_HIGHLIGHT" val="0"/>
  <p:tag name="KSO_WM_UNIT_COMPATIBLE" val="0"/>
  <p:tag name="KSO_WM_UNIT_CLEAR" val="0"/>
  <p:tag name="KSO_WM_UNIT_PRESET_TEXT" val="感谢观看"/>
  <p:tag name="KSO_WM_TEMPLATE_CATEGORY" val="custom"/>
  <p:tag name="KSO_WM_TEMPLATE_INDEX" val="20177411"/>
  <p:tag name="KSO_WM_UNIT_ID" val="custom20177411_29*a*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f"/>
  <p:tag name="KSO_WM_UNIT_INDEX" val="1"/>
  <p:tag name="KSO_WM_UNIT_LAYERLEVEL" val="1"/>
  <p:tag name="KSO_WM_UNIT_VALUE" val="99"/>
  <p:tag name="KSO_WM_UNIT_HIGHLIGHT" val="0"/>
  <p:tag name="KSO_WM_UNIT_COMPATIBLE" val="0"/>
  <p:tag name="KSO_WM_UNIT_CLEAR" val="0"/>
  <p:tag name="KSO_WM_UNIT_PRESET_TEXT_INDEX" val="4"/>
  <p:tag name="KSO_WM_UNIT_PRESET_TEXT_LEN" val="57"/>
  <p:tag name="KSO_WM_TEMPLATE_CATEGORY" val="custom"/>
  <p:tag name="KSO_WM_TEMPLATE_INDEX" val="20177411"/>
  <p:tag name="KSO_WM_UNIT_ID" val="custom20177411_29*f*1"/>
</p:tagLst>
</file>

<file path=ppt/theme/theme1.xml><?xml version="1.0" encoding="utf-8"?>
<a:theme xmlns:a="http://schemas.openxmlformats.org/drawingml/2006/main" name="Office 主题​​">
  <a:themeElements>
    <a:clrScheme name="81004">
      <a:dk1>
        <a:srgbClr val="333333"/>
      </a:dk1>
      <a:lt1>
        <a:sysClr val="window" lastClr="FFFFFF"/>
      </a:lt1>
      <a:dk2>
        <a:srgbClr val="D5D2CF"/>
      </a:dk2>
      <a:lt2>
        <a:srgbClr val="F2F2F1"/>
      </a:lt2>
      <a:accent1>
        <a:srgbClr val="040000"/>
      </a:accent1>
      <a:accent2>
        <a:srgbClr val="E9E7E6"/>
      </a:accent2>
      <a:accent3>
        <a:srgbClr val="333333"/>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4013</TotalTime>
  <Words>2581</Words>
  <Application>Microsoft Office PowerPoint</Application>
  <PresentationFormat>自定义</PresentationFormat>
  <Paragraphs>173</Paragraphs>
  <Slides>47</Slides>
  <Notes>1</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Office 主题​​</vt:lpstr>
      <vt:lpstr>初始网络爬虫</vt:lpstr>
      <vt:lpstr>本章简介</vt:lpstr>
      <vt:lpstr>网络爬虫的概述</vt:lpstr>
      <vt:lpstr>网络爬虫及其应用</vt:lpstr>
      <vt:lpstr>幻灯片 5</vt:lpstr>
      <vt:lpstr>幻灯片 6</vt:lpstr>
      <vt:lpstr>幻灯片 7</vt:lpstr>
      <vt:lpstr>幻灯片 8</vt:lpstr>
      <vt:lpstr>网络爬虫的结构</vt:lpstr>
      <vt:lpstr>幻灯片 10</vt:lpstr>
      <vt:lpstr>HTTP请求的python实现</vt:lpstr>
      <vt:lpstr>幻灯片 12</vt:lpstr>
      <vt:lpstr>Urllib2/urllib实现</vt:lpstr>
      <vt:lpstr>POST请求</vt:lpstr>
      <vt:lpstr>幻灯片 15</vt:lpstr>
      <vt:lpstr>请求头headers处理</vt:lpstr>
      <vt:lpstr>幻灯片 17</vt:lpstr>
      <vt:lpstr>幻灯片 18</vt:lpstr>
      <vt:lpstr>Cookie处理</vt:lpstr>
      <vt:lpstr>幻灯片 20</vt:lpstr>
      <vt:lpstr>获取http响应码</vt:lpstr>
      <vt:lpstr>1.关于代理 </vt:lpstr>
      <vt:lpstr>Proxy的设置</vt:lpstr>
      <vt:lpstr>幻灯片 24</vt:lpstr>
      <vt:lpstr>Httplib/urllib实现</vt:lpstr>
      <vt:lpstr>幻灯片 26</vt:lpstr>
      <vt:lpstr>幻灯片 27</vt:lpstr>
      <vt:lpstr>幻灯片 28</vt:lpstr>
      <vt:lpstr>更人性化的Requests</vt:lpstr>
      <vt:lpstr>验证Requests 模块</vt:lpstr>
      <vt:lpstr>使用requests进行get请求</vt:lpstr>
      <vt:lpstr>使用requests进行get请求并传参数</vt:lpstr>
      <vt:lpstr>使用requests进行post请求</vt:lpstr>
      <vt:lpstr>http中的其他请求方式</vt:lpstr>
      <vt:lpstr>幻灯片 35</vt:lpstr>
      <vt:lpstr>幻灯片 36</vt:lpstr>
      <vt:lpstr>请求头headers处理</vt:lpstr>
      <vt:lpstr>响应码code和响应头headers处理</vt:lpstr>
      <vt:lpstr>幻灯片 39</vt:lpstr>
      <vt:lpstr>Cookie处理</vt:lpstr>
      <vt:lpstr>添加Cookie</vt:lpstr>
      <vt:lpstr>幻灯片 42</vt:lpstr>
      <vt:lpstr>重定向与历史信息</vt:lpstr>
      <vt:lpstr>超时设置</vt:lpstr>
      <vt:lpstr>代理设置</vt:lpstr>
      <vt:lpstr>幻灯片 46</vt:lpstr>
      <vt:lpstr>感谢观看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reenvs</cp:lastModifiedBy>
  <cp:revision>430</cp:revision>
  <dcterms:created xsi:type="dcterms:W3CDTF">2017-08-01T08:36:00Z</dcterms:created>
  <dcterms:modified xsi:type="dcterms:W3CDTF">2017-11-27T13:48:59Z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