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15" r:id="rId6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8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CC64D-03BC-4C3B-9520-14206764F76A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968738" y="3778836"/>
            <a:ext cx="254524" cy="0"/>
          </a:xfrm>
          <a:prstGeom prst="line">
            <a:avLst/>
          </a:prstGeom>
          <a:ln w="222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4299"/>
            <a:ext cx="9144000" cy="1935163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57562"/>
            <a:ext cx="9144000" cy="42127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54448" y="941838"/>
            <a:ext cx="5283104" cy="4974324"/>
            <a:chOff x="2996684" y="510829"/>
            <a:chExt cx="6198632" cy="5836342"/>
          </a:xfrm>
          <a:solidFill>
            <a:schemeClr val="accent2">
              <a:lumMod val="90000"/>
            </a:schemeClr>
          </a:solidFill>
        </p:grpSpPr>
        <p:grpSp>
          <p:nvGrpSpPr>
            <p:cNvPr id="8" name="Group 262"/>
            <p:cNvGrpSpPr>
              <a:grpSpLocks noChangeAspect="1"/>
            </p:cNvGrpSpPr>
            <p:nvPr/>
          </p:nvGrpSpPr>
          <p:grpSpPr bwMode="auto">
            <a:xfrm>
              <a:off x="2996684" y="510829"/>
              <a:ext cx="6198632" cy="5836342"/>
              <a:chOff x="1872" y="352"/>
              <a:chExt cx="3901" cy="3673"/>
            </a:xfrm>
            <a:grpFill/>
          </p:grpSpPr>
          <p:sp>
            <p:nvSpPr>
              <p:cNvPr id="10" name="Freeform 263"/>
              <p:cNvSpPr/>
              <p:nvPr/>
            </p:nvSpPr>
            <p:spPr bwMode="auto">
              <a:xfrm>
                <a:off x="1872" y="737"/>
                <a:ext cx="3901" cy="3288"/>
              </a:xfrm>
              <a:custGeom>
                <a:avLst/>
                <a:gdLst>
                  <a:gd name="T0" fmla="*/ 3772 w 4364"/>
                  <a:gd name="T1" fmla="*/ 0 h 3678"/>
                  <a:gd name="T2" fmla="*/ 3760 w 4364"/>
                  <a:gd name="T3" fmla="*/ 15 h 3678"/>
                  <a:gd name="T4" fmla="*/ 4346 w 4364"/>
                  <a:gd name="T5" fmla="*/ 1496 h 3678"/>
                  <a:gd name="T6" fmla="*/ 3712 w 4364"/>
                  <a:gd name="T7" fmla="*/ 3026 h 3678"/>
                  <a:gd name="T8" fmla="*/ 2182 w 4364"/>
                  <a:gd name="T9" fmla="*/ 3659 h 3678"/>
                  <a:gd name="T10" fmla="*/ 652 w 4364"/>
                  <a:gd name="T11" fmla="*/ 3026 h 3678"/>
                  <a:gd name="T12" fmla="*/ 18 w 4364"/>
                  <a:gd name="T13" fmla="*/ 1496 h 3678"/>
                  <a:gd name="T14" fmla="*/ 602 w 4364"/>
                  <a:gd name="T15" fmla="*/ 17 h 3678"/>
                  <a:gd name="T16" fmla="*/ 587 w 4364"/>
                  <a:gd name="T17" fmla="*/ 6 h 3678"/>
                  <a:gd name="T18" fmla="*/ 0 w 4364"/>
                  <a:gd name="T19" fmla="*/ 1496 h 3678"/>
                  <a:gd name="T20" fmla="*/ 639 w 4364"/>
                  <a:gd name="T21" fmla="*/ 3039 h 3678"/>
                  <a:gd name="T22" fmla="*/ 2182 w 4364"/>
                  <a:gd name="T23" fmla="*/ 3678 h 3678"/>
                  <a:gd name="T24" fmla="*/ 3725 w 4364"/>
                  <a:gd name="T25" fmla="*/ 3039 h 3678"/>
                  <a:gd name="T26" fmla="*/ 4364 w 4364"/>
                  <a:gd name="T27" fmla="*/ 1496 h 3678"/>
                  <a:gd name="T28" fmla="*/ 3772 w 4364"/>
                  <a:gd name="T29" fmla="*/ 0 h 3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64" h="3678">
                    <a:moveTo>
                      <a:pt x="3772" y="0"/>
                    </a:moveTo>
                    <a:cubicBezTo>
                      <a:pt x="3768" y="6"/>
                      <a:pt x="3764" y="11"/>
                      <a:pt x="3760" y="15"/>
                    </a:cubicBezTo>
                    <a:cubicBezTo>
                      <a:pt x="4138" y="417"/>
                      <a:pt x="4346" y="940"/>
                      <a:pt x="4346" y="1496"/>
                    </a:cubicBezTo>
                    <a:cubicBezTo>
                      <a:pt x="4346" y="2074"/>
                      <a:pt x="4121" y="2617"/>
                      <a:pt x="3712" y="3026"/>
                    </a:cubicBezTo>
                    <a:cubicBezTo>
                      <a:pt x="3303" y="3435"/>
                      <a:pt x="2760" y="3659"/>
                      <a:pt x="2182" y="3659"/>
                    </a:cubicBezTo>
                    <a:cubicBezTo>
                      <a:pt x="1604" y="3659"/>
                      <a:pt x="1061" y="3435"/>
                      <a:pt x="652" y="3026"/>
                    </a:cubicBezTo>
                    <a:cubicBezTo>
                      <a:pt x="244" y="2617"/>
                      <a:pt x="18" y="2074"/>
                      <a:pt x="18" y="1496"/>
                    </a:cubicBezTo>
                    <a:cubicBezTo>
                      <a:pt x="18" y="941"/>
                      <a:pt x="225" y="419"/>
                      <a:pt x="602" y="17"/>
                    </a:cubicBezTo>
                    <a:cubicBezTo>
                      <a:pt x="596" y="14"/>
                      <a:pt x="591" y="11"/>
                      <a:pt x="587" y="6"/>
                    </a:cubicBezTo>
                    <a:cubicBezTo>
                      <a:pt x="208" y="412"/>
                      <a:pt x="0" y="938"/>
                      <a:pt x="0" y="1496"/>
                    </a:cubicBezTo>
                    <a:cubicBezTo>
                      <a:pt x="0" y="2079"/>
                      <a:pt x="227" y="2627"/>
                      <a:pt x="639" y="3039"/>
                    </a:cubicBezTo>
                    <a:cubicBezTo>
                      <a:pt x="1051" y="3451"/>
                      <a:pt x="1599" y="3678"/>
                      <a:pt x="2182" y="3678"/>
                    </a:cubicBezTo>
                    <a:cubicBezTo>
                      <a:pt x="2765" y="3678"/>
                      <a:pt x="3313" y="3451"/>
                      <a:pt x="3725" y="3039"/>
                    </a:cubicBezTo>
                    <a:cubicBezTo>
                      <a:pt x="4137" y="2627"/>
                      <a:pt x="4364" y="2079"/>
                      <a:pt x="4364" y="1496"/>
                    </a:cubicBezTo>
                    <a:cubicBezTo>
                      <a:pt x="4364" y="935"/>
                      <a:pt x="4155" y="406"/>
                      <a:pt x="37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64"/>
              <p:cNvSpPr/>
              <p:nvPr/>
            </p:nvSpPr>
            <p:spPr bwMode="auto">
              <a:xfrm>
                <a:off x="2153" y="406"/>
                <a:ext cx="3340" cy="3339"/>
              </a:xfrm>
              <a:custGeom>
                <a:avLst/>
                <a:gdLst>
                  <a:gd name="T0" fmla="*/ 1957 w 3737"/>
                  <a:gd name="T1" fmla="*/ 0 h 3736"/>
                  <a:gd name="T2" fmla="*/ 1959 w 3737"/>
                  <a:gd name="T3" fmla="*/ 16 h 3736"/>
                  <a:gd name="T4" fmla="*/ 1959 w 3737"/>
                  <a:gd name="T5" fmla="*/ 18 h 3736"/>
                  <a:gd name="T6" fmla="*/ 3177 w 3737"/>
                  <a:gd name="T7" fmla="*/ 558 h 3736"/>
                  <a:gd name="T8" fmla="*/ 3718 w 3737"/>
                  <a:gd name="T9" fmla="*/ 1867 h 3736"/>
                  <a:gd name="T10" fmla="*/ 3177 w 3737"/>
                  <a:gd name="T11" fmla="*/ 3175 h 3736"/>
                  <a:gd name="T12" fmla="*/ 1868 w 3737"/>
                  <a:gd name="T13" fmla="*/ 3717 h 3736"/>
                  <a:gd name="T14" fmla="*/ 560 w 3737"/>
                  <a:gd name="T15" fmla="*/ 3175 h 3736"/>
                  <a:gd name="T16" fmla="*/ 19 w 3737"/>
                  <a:gd name="T17" fmla="*/ 1942 h 3736"/>
                  <a:gd name="T18" fmla="*/ 16 w 3737"/>
                  <a:gd name="T19" fmla="*/ 1942 h 3736"/>
                  <a:gd name="T20" fmla="*/ 0 w 3737"/>
                  <a:gd name="T21" fmla="*/ 1940 h 3736"/>
                  <a:gd name="T22" fmla="*/ 546 w 3737"/>
                  <a:gd name="T23" fmla="*/ 3188 h 3736"/>
                  <a:gd name="T24" fmla="*/ 1868 w 3737"/>
                  <a:gd name="T25" fmla="*/ 3736 h 3736"/>
                  <a:gd name="T26" fmla="*/ 3190 w 3737"/>
                  <a:gd name="T27" fmla="*/ 3188 h 3736"/>
                  <a:gd name="T28" fmla="*/ 3737 w 3737"/>
                  <a:gd name="T29" fmla="*/ 1867 h 3736"/>
                  <a:gd name="T30" fmla="*/ 3190 w 3737"/>
                  <a:gd name="T31" fmla="*/ 545 h 3736"/>
                  <a:gd name="T32" fmla="*/ 1957 w 3737"/>
                  <a:gd name="T33" fmla="*/ 0 h 3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37" h="3736">
                    <a:moveTo>
                      <a:pt x="1957" y="0"/>
                    </a:moveTo>
                    <a:cubicBezTo>
                      <a:pt x="1959" y="5"/>
                      <a:pt x="1959" y="10"/>
                      <a:pt x="1959" y="16"/>
                    </a:cubicBezTo>
                    <a:cubicBezTo>
                      <a:pt x="1959" y="17"/>
                      <a:pt x="1959" y="18"/>
                      <a:pt x="1959" y="18"/>
                    </a:cubicBezTo>
                    <a:cubicBezTo>
                      <a:pt x="2419" y="41"/>
                      <a:pt x="2849" y="230"/>
                      <a:pt x="3177" y="558"/>
                    </a:cubicBezTo>
                    <a:cubicBezTo>
                      <a:pt x="3526" y="908"/>
                      <a:pt x="3718" y="1372"/>
                      <a:pt x="3718" y="1867"/>
                    </a:cubicBezTo>
                    <a:cubicBezTo>
                      <a:pt x="3718" y="2361"/>
                      <a:pt x="3526" y="2826"/>
                      <a:pt x="3177" y="3175"/>
                    </a:cubicBezTo>
                    <a:cubicBezTo>
                      <a:pt x="2827" y="3525"/>
                      <a:pt x="2363" y="3717"/>
                      <a:pt x="1868" y="3717"/>
                    </a:cubicBezTo>
                    <a:cubicBezTo>
                      <a:pt x="1374" y="3717"/>
                      <a:pt x="909" y="3525"/>
                      <a:pt x="560" y="3175"/>
                    </a:cubicBezTo>
                    <a:cubicBezTo>
                      <a:pt x="228" y="2844"/>
                      <a:pt x="38" y="2408"/>
                      <a:pt x="19" y="1942"/>
                    </a:cubicBezTo>
                    <a:cubicBezTo>
                      <a:pt x="18" y="1942"/>
                      <a:pt x="17" y="1942"/>
                      <a:pt x="16" y="1942"/>
                    </a:cubicBezTo>
                    <a:cubicBezTo>
                      <a:pt x="11" y="1942"/>
                      <a:pt x="5" y="1941"/>
                      <a:pt x="0" y="1940"/>
                    </a:cubicBezTo>
                    <a:cubicBezTo>
                      <a:pt x="18" y="2412"/>
                      <a:pt x="211" y="2853"/>
                      <a:pt x="546" y="3188"/>
                    </a:cubicBezTo>
                    <a:cubicBezTo>
                      <a:pt x="899" y="3541"/>
                      <a:pt x="1369" y="3736"/>
                      <a:pt x="1868" y="3736"/>
                    </a:cubicBezTo>
                    <a:cubicBezTo>
                      <a:pt x="2368" y="3736"/>
                      <a:pt x="2837" y="3541"/>
                      <a:pt x="3190" y="3188"/>
                    </a:cubicBezTo>
                    <a:cubicBezTo>
                      <a:pt x="3543" y="2835"/>
                      <a:pt x="3737" y="2366"/>
                      <a:pt x="3737" y="1867"/>
                    </a:cubicBezTo>
                    <a:cubicBezTo>
                      <a:pt x="3737" y="1367"/>
                      <a:pt x="3543" y="898"/>
                      <a:pt x="3190" y="545"/>
                    </a:cubicBezTo>
                    <a:cubicBezTo>
                      <a:pt x="2858" y="213"/>
                      <a:pt x="2424" y="21"/>
                      <a:pt x="19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65"/>
              <p:cNvSpPr/>
              <p:nvPr/>
            </p:nvSpPr>
            <p:spPr bwMode="auto">
              <a:xfrm>
                <a:off x="2446" y="698"/>
                <a:ext cx="2753" cy="2296"/>
              </a:xfrm>
              <a:custGeom>
                <a:avLst/>
                <a:gdLst>
                  <a:gd name="T0" fmla="*/ 1540 w 3080"/>
                  <a:gd name="T1" fmla="*/ 0 h 2568"/>
                  <a:gd name="T2" fmla="*/ 451 w 3080"/>
                  <a:gd name="T3" fmla="*/ 451 h 2568"/>
                  <a:gd name="T4" fmla="*/ 0 w 3080"/>
                  <a:gd name="T5" fmla="*/ 1540 h 2568"/>
                  <a:gd name="T6" fmla="*/ 393 w 3080"/>
                  <a:gd name="T7" fmla="*/ 2568 h 2568"/>
                  <a:gd name="T8" fmla="*/ 407 w 3080"/>
                  <a:gd name="T9" fmla="*/ 2555 h 2568"/>
                  <a:gd name="T10" fmla="*/ 18 w 3080"/>
                  <a:gd name="T11" fmla="*/ 1540 h 2568"/>
                  <a:gd name="T12" fmla="*/ 464 w 3080"/>
                  <a:gd name="T13" fmla="*/ 464 h 2568"/>
                  <a:gd name="T14" fmla="*/ 1540 w 3080"/>
                  <a:gd name="T15" fmla="*/ 18 h 2568"/>
                  <a:gd name="T16" fmla="*/ 2616 w 3080"/>
                  <a:gd name="T17" fmla="*/ 464 h 2568"/>
                  <a:gd name="T18" fmla="*/ 3062 w 3080"/>
                  <a:gd name="T19" fmla="*/ 1540 h 2568"/>
                  <a:gd name="T20" fmla="*/ 2680 w 3080"/>
                  <a:gd name="T21" fmla="*/ 2547 h 2568"/>
                  <a:gd name="T22" fmla="*/ 2694 w 3080"/>
                  <a:gd name="T23" fmla="*/ 2560 h 2568"/>
                  <a:gd name="T24" fmla="*/ 3080 w 3080"/>
                  <a:gd name="T25" fmla="*/ 1540 h 2568"/>
                  <a:gd name="T26" fmla="*/ 2629 w 3080"/>
                  <a:gd name="T27" fmla="*/ 451 h 2568"/>
                  <a:gd name="T28" fmla="*/ 1540 w 3080"/>
                  <a:gd name="T29" fmla="*/ 0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0" h="2568">
                    <a:moveTo>
                      <a:pt x="1540" y="0"/>
                    </a:moveTo>
                    <a:cubicBezTo>
                      <a:pt x="1128" y="0"/>
                      <a:pt x="742" y="160"/>
                      <a:pt x="451" y="451"/>
                    </a:cubicBezTo>
                    <a:cubicBezTo>
                      <a:pt x="160" y="742"/>
                      <a:pt x="0" y="1128"/>
                      <a:pt x="0" y="1540"/>
                    </a:cubicBezTo>
                    <a:cubicBezTo>
                      <a:pt x="0" y="1923"/>
                      <a:pt x="139" y="2285"/>
                      <a:pt x="393" y="2568"/>
                    </a:cubicBezTo>
                    <a:cubicBezTo>
                      <a:pt x="397" y="2563"/>
                      <a:pt x="402" y="2559"/>
                      <a:pt x="407" y="2555"/>
                    </a:cubicBezTo>
                    <a:cubicBezTo>
                      <a:pt x="156" y="2275"/>
                      <a:pt x="18" y="1918"/>
                      <a:pt x="18" y="1540"/>
                    </a:cubicBezTo>
                    <a:cubicBezTo>
                      <a:pt x="18" y="1133"/>
                      <a:pt x="177" y="751"/>
                      <a:pt x="464" y="464"/>
                    </a:cubicBezTo>
                    <a:cubicBezTo>
                      <a:pt x="751" y="176"/>
                      <a:pt x="1133" y="18"/>
                      <a:pt x="1540" y="18"/>
                    </a:cubicBezTo>
                    <a:cubicBezTo>
                      <a:pt x="1947" y="18"/>
                      <a:pt x="2329" y="176"/>
                      <a:pt x="2616" y="464"/>
                    </a:cubicBezTo>
                    <a:cubicBezTo>
                      <a:pt x="2903" y="751"/>
                      <a:pt x="3062" y="1133"/>
                      <a:pt x="3062" y="1540"/>
                    </a:cubicBezTo>
                    <a:cubicBezTo>
                      <a:pt x="3062" y="1915"/>
                      <a:pt x="2927" y="2269"/>
                      <a:pt x="2680" y="2547"/>
                    </a:cubicBezTo>
                    <a:cubicBezTo>
                      <a:pt x="2685" y="2551"/>
                      <a:pt x="2690" y="2555"/>
                      <a:pt x="2694" y="2560"/>
                    </a:cubicBezTo>
                    <a:cubicBezTo>
                      <a:pt x="2944" y="2278"/>
                      <a:pt x="3080" y="1919"/>
                      <a:pt x="3080" y="1540"/>
                    </a:cubicBezTo>
                    <a:cubicBezTo>
                      <a:pt x="3080" y="1128"/>
                      <a:pt x="2920" y="742"/>
                      <a:pt x="2629" y="451"/>
                    </a:cubicBezTo>
                    <a:cubicBezTo>
                      <a:pt x="2338" y="160"/>
                      <a:pt x="1951" y="0"/>
                      <a:pt x="15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66"/>
              <p:cNvSpPr/>
              <p:nvPr/>
            </p:nvSpPr>
            <p:spPr bwMode="auto">
              <a:xfrm>
                <a:off x="2696" y="1321"/>
                <a:ext cx="2254" cy="1880"/>
              </a:xfrm>
              <a:custGeom>
                <a:avLst/>
                <a:gdLst>
                  <a:gd name="T0" fmla="*/ 2198 w 2521"/>
                  <a:gd name="T1" fmla="*/ 0 h 2103"/>
                  <a:gd name="T2" fmla="*/ 2185 w 2521"/>
                  <a:gd name="T3" fmla="*/ 15 h 2103"/>
                  <a:gd name="T4" fmla="*/ 2502 w 2521"/>
                  <a:gd name="T5" fmla="*/ 843 h 2103"/>
                  <a:gd name="T6" fmla="*/ 2138 w 2521"/>
                  <a:gd name="T7" fmla="*/ 1721 h 2103"/>
                  <a:gd name="T8" fmla="*/ 1260 w 2521"/>
                  <a:gd name="T9" fmla="*/ 2084 h 2103"/>
                  <a:gd name="T10" fmla="*/ 382 w 2521"/>
                  <a:gd name="T11" fmla="*/ 1721 h 2103"/>
                  <a:gd name="T12" fmla="*/ 18 w 2521"/>
                  <a:gd name="T13" fmla="*/ 843 h 2103"/>
                  <a:gd name="T14" fmla="*/ 323 w 2521"/>
                  <a:gd name="T15" fmla="*/ 28 h 2103"/>
                  <a:gd name="T16" fmla="*/ 309 w 2521"/>
                  <a:gd name="T17" fmla="*/ 15 h 2103"/>
                  <a:gd name="T18" fmla="*/ 0 w 2521"/>
                  <a:gd name="T19" fmla="*/ 843 h 2103"/>
                  <a:gd name="T20" fmla="*/ 368 w 2521"/>
                  <a:gd name="T21" fmla="*/ 1734 h 2103"/>
                  <a:gd name="T22" fmla="*/ 1260 w 2521"/>
                  <a:gd name="T23" fmla="*/ 2103 h 2103"/>
                  <a:gd name="T24" fmla="*/ 2152 w 2521"/>
                  <a:gd name="T25" fmla="*/ 1734 h 2103"/>
                  <a:gd name="T26" fmla="*/ 2521 w 2521"/>
                  <a:gd name="T27" fmla="*/ 843 h 2103"/>
                  <a:gd name="T28" fmla="*/ 2198 w 2521"/>
                  <a:gd name="T29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21" h="2103">
                    <a:moveTo>
                      <a:pt x="2198" y="0"/>
                    </a:moveTo>
                    <a:cubicBezTo>
                      <a:pt x="2194" y="5"/>
                      <a:pt x="2190" y="10"/>
                      <a:pt x="2185" y="15"/>
                    </a:cubicBezTo>
                    <a:cubicBezTo>
                      <a:pt x="2390" y="243"/>
                      <a:pt x="2502" y="534"/>
                      <a:pt x="2502" y="843"/>
                    </a:cubicBezTo>
                    <a:cubicBezTo>
                      <a:pt x="2502" y="1174"/>
                      <a:pt x="2373" y="1486"/>
                      <a:pt x="2138" y="1721"/>
                    </a:cubicBezTo>
                    <a:cubicBezTo>
                      <a:pt x="1904" y="1955"/>
                      <a:pt x="1592" y="2084"/>
                      <a:pt x="1260" y="2084"/>
                    </a:cubicBezTo>
                    <a:cubicBezTo>
                      <a:pt x="929" y="2084"/>
                      <a:pt x="616" y="1955"/>
                      <a:pt x="382" y="1721"/>
                    </a:cubicBezTo>
                    <a:cubicBezTo>
                      <a:pt x="147" y="1486"/>
                      <a:pt x="18" y="1174"/>
                      <a:pt x="18" y="843"/>
                    </a:cubicBezTo>
                    <a:cubicBezTo>
                      <a:pt x="18" y="539"/>
                      <a:pt x="126" y="254"/>
                      <a:pt x="323" y="28"/>
                    </a:cubicBezTo>
                    <a:cubicBezTo>
                      <a:pt x="318" y="24"/>
                      <a:pt x="313" y="20"/>
                      <a:pt x="309" y="15"/>
                    </a:cubicBezTo>
                    <a:cubicBezTo>
                      <a:pt x="109" y="244"/>
                      <a:pt x="0" y="535"/>
                      <a:pt x="0" y="843"/>
                    </a:cubicBezTo>
                    <a:cubicBezTo>
                      <a:pt x="0" y="1179"/>
                      <a:pt x="131" y="1496"/>
                      <a:pt x="368" y="1734"/>
                    </a:cubicBezTo>
                    <a:cubicBezTo>
                      <a:pt x="607" y="1973"/>
                      <a:pt x="924" y="2103"/>
                      <a:pt x="1260" y="2103"/>
                    </a:cubicBezTo>
                    <a:cubicBezTo>
                      <a:pt x="1597" y="2103"/>
                      <a:pt x="1913" y="1973"/>
                      <a:pt x="2152" y="1734"/>
                    </a:cubicBezTo>
                    <a:cubicBezTo>
                      <a:pt x="2390" y="1496"/>
                      <a:pt x="2521" y="1179"/>
                      <a:pt x="2521" y="843"/>
                    </a:cubicBezTo>
                    <a:cubicBezTo>
                      <a:pt x="2521" y="528"/>
                      <a:pt x="2407" y="231"/>
                      <a:pt x="219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67"/>
              <p:cNvSpPr/>
              <p:nvPr/>
            </p:nvSpPr>
            <p:spPr bwMode="auto">
              <a:xfrm>
                <a:off x="2979" y="1231"/>
                <a:ext cx="1390" cy="1687"/>
              </a:xfrm>
              <a:custGeom>
                <a:avLst/>
                <a:gdLst>
                  <a:gd name="T0" fmla="*/ 943 w 1554"/>
                  <a:gd name="T1" fmla="*/ 0 h 1887"/>
                  <a:gd name="T2" fmla="*/ 276 w 1554"/>
                  <a:gd name="T3" fmla="*/ 277 h 1887"/>
                  <a:gd name="T4" fmla="*/ 0 w 1554"/>
                  <a:gd name="T5" fmla="*/ 944 h 1887"/>
                  <a:gd name="T6" fmla="*/ 276 w 1554"/>
                  <a:gd name="T7" fmla="*/ 1610 h 1887"/>
                  <a:gd name="T8" fmla="*/ 943 w 1554"/>
                  <a:gd name="T9" fmla="*/ 1887 h 1887"/>
                  <a:gd name="T10" fmla="*/ 1545 w 1554"/>
                  <a:gd name="T11" fmla="*/ 1670 h 1887"/>
                  <a:gd name="T12" fmla="*/ 1533 w 1554"/>
                  <a:gd name="T13" fmla="*/ 1656 h 1887"/>
                  <a:gd name="T14" fmla="*/ 943 w 1554"/>
                  <a:gd name="T15" fmla="*/ 1868 h 1887"/>
                  <a:gd name="T16" fmla="*/ 289 w 1554"/>
                  <a:gd name="T17" fmla="*/ 1597 h 1887"/>
                  <a:gd name="T18" fmla="*/ 19 w 1554"/>
                  <a:gd name="T19" fmla="*/ 944 h 1887"/>
                  <a:gd name="T20" fmla="*/ 289 w 1554"/>
                  <a:gd name="T21" fmla="*/ 290 h 1887"/>
                  <a:gd name="T22" fmla="*/ 943 w 1554"/>
                  <a:gd name="T23" fmla="*/ 19 h 1887"/>
                  <a:gd name="T24" fmla="*/ 1542 w 1554"/>
                  <a:gd name="T25" fmla="*/ 239 h 1887"/>
                  <a:gd name="T26" fmla="*/ 1554 w 1554"/>
                  <a:gd name="T27" fmla="*/ 224 h 1887"/>
                  <a:gd name="T28" fmla="*/ 943 w 1554"/>
                  <a:gd name="T29" fmla="*/ 0 h 1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54" h="1887">
                    <a:moveTo>
                      <a:pt x="943" y="0"/>
                    </a:moveTo>
                    <a:cubicBezTo>
                      <a:pt x="691" y="0"/>
                      <a:pt x="455" y="98"/>
                      <a:pt x="276" y="277"/>
                    </a:cubicBezTo>
                    <a:cubicBezTo>
                      <a:pt x="98" y="455"/>
                      <a:pt x="0" y="692"/>
                      <a:pt x="0" y="944"/>
                    </a:cubicBezTo>
                    <a:cubicBezTo>
                      <a:pt x="0" y="1196"/>
                      <a:pt x="98" y="1432"/>
                      <a:pt x="276" y="1610"/>
                    </a:cubicBezTo>
                    <a:cubicBezTo>
                      <a:pt x="455" y="1789"/>
                      <a:pt x="691" y="1887"/>
                      <a:pt x="943" y="1887"/>
                    </a:cubicBezTo>
                    <a:cubicBezTo>
                      <a:pt x="1166" y="1887"/>
                      <a:pt x="1376" y="1810"/>
                      <a:pt x="1545" y="1670"/>
                    </a:cubicBezTo>
                    <a:cubicBezTo>
                      <a:pt x="1541" y="1665"/>
                      <a:pt x="1537" y="1661"/>
                      <a:pt x="1533" y="1656"/>
                    </a:cubicBezTo>
                    <a:cubicBezTo>
                      <a:pt x="1368" y="1794"/>
                      <a:pt x="1161" y="1868"/>
                      <a:pt x="943" y="1868"/>
                    </a:cubicBezTo>
                    <a:cubicBezTo>
                      <a:pt x="696" y="1868"/>
                      <a:pt x="464" y="1772"/>
                      <a:pt x="289" y="1597"/>
                    </a:cubicBezTo>
                    <a:cubicBezTo>
                      <a:pt x="115" y="1423"/>
                      <a:pt x="19" y="1191"/>
                      <a:pt x="19" y="944"/>
                    </a:cubicBezTo>
                    <a:cubicBezTo>
                      <a:pt x="19" y="697"/>
                      <a:pt x="115" y="465"/>
                      <a:pt x="289" y="290"/>
                    </a:cubicBezTo>
                    <a:cubicBezTo>
                      <a:pt x="464" y="115"/>
                      <a:pt x="696" y="19"/>
                      <a:pt x="943" y="19"/>
                    </a:cubicBezTo>
                    <a:cubicBezTo>
                      <a:pt x="1165" y="19"/>
                      <a:pt x="1375" y="97"/>
                      <a:pt x="1542" y="239"/>
                    </a:cubicBezTo>
                    <a:cubicBezTo>
                      <a:pt x="1545" y="234"/>
                      <a:pt x="1549" y="229"/>
                      <a:pt x="1554" y="224"/>
                    </a:cubicBezTo>
                    <a:cubicBezTo>
                      <a:pt x="1383" y="79"/>
                      <a:pt x="1169" y="0"/>
                      <a:pt x="9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68"/>
              <p:cNvSpPr/>
              <p:nvPr/>
            </p:nvSpPr>
            <p:spPr bwMode="auto">
              <a:xfrm>
                <a:off x="2376" y="627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23 w 150"/>
                  <a:gd name="T5" fmla="*/ 129 h 150"/>
                  <a:gd name="T6" fmla="*/ 38 w 150"/>
                  <a:gd name="T7" fmla="*/ 140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97"/>
                      <a:pt x="9" y="116"/>
                      <a:pt x="23" y="129"/>
                    </a:cubicBezTo>
                    <a:cubicBezTo>
                      <a:pt x="27" y="134"/>
                      <a:pt x="32" y="137"/>
                      <a:pt x="38" y="140"/>
                    </a:cubicBezTo>
                    <a:cubicBezTo>
                      <a:pt x="49" y="147"/>
                      <a:pt x="61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69"/>
              <p:cNvSpPr/>
              <p:nvPr/>
            </p:nvSpPr>
            <p:spPr bwMode="auto">
              <a:xfrm>
                <a:off x="2101" y="2008"/>
                <a:ext cx="133" cy="134"/>
              </a:xfrm>
              <a:custGeom>
                <a:avLst/>
                <a:gdLst>
                  <a:gd name="T0" fmla="*/ 74 w 149"/>
                  <a:gd name="T1" fmla="*/ 0 h 150"/>
                  <a:gd name="T2" fmla="*/ 0 w 149"/>
                  <a:gd name="T3" fmla="*/ 75 h 150"/>
                  <a:gd name="T4" fmla="*/ 58 w 149"/>
                  <a:gd name="T5" fmla="*/ 148 h 150"/>
                  <a:gd name="T6" fmla="*/ 74 w 149"/>
                  <a:gd name="T7" fmla="*/ 150 h 150"/>
                  <a:gd name="T8" fmla="*/ 77 w 149"/>
                  <a:gd name="T9" fmla="*/ 150 h 150"/>
                  <a:gd name="T10" fmla="*/ 149 w 149"/>
                  <a:gd name="T11" fmla="*/ 75 h 150"/>
                  <a:gd name="T12" fmla="*/ 74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4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0"/>
                      <a:pt x="25" y="140"/>
                      <a:pt x="58" y="148"/>
                    </a:cubicBezTo>
                    <a:cubicBezTo>
                      <a:pt x="63" y="149"/>
                      <a:pt x="69" y="150"/>
                      <a:pt x="74" y="150"/>
                    </a:cubicBezTo>
                    <a:cubicBezTo>
                      <a:pt x="75" y="150"/>
                      <a:pt x="76" y="150"/>
                      <a:pt x="77" y="150"/>
                    </a:cubicBezTo>
                    <a:cubicBezTo>
                      <a:pt x="117" y="148"/>
                      <a:pt x="149" y="115"/>
                      <a:pt x="149" y="75"/>
                    </a:cubicBezTo>
                    <a:cubicBezTo>
                      <a:pt x="149" y="33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70"/>
              <p:cNvSpPr/>
              <p:nvPr/>
            </p:nvSpPr>
            <p:spPr bwMode="auto">
              <a:xfrm>
                <a:off x="2783" y="296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30 w 150"/>
                  <a:gd name="T3" fmla="*/ 16 h 150"/>
                  <a:gd name="T4" fmla="*/ 16 w 150"/>
                  <a:gd name="T5" fmla="*/ 29 h 150"/>
                  <a:gd name="T6" fmla="*/ 0 w 150"/>
                  <a:gd name="T7" fmla="*/ 76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58" y="0"/>
                      <a:pt x="42" y="6"/>
                      <a:pt x="30" y="16"/>
                    </a:cubicBezTo>
                    <a:cubicBezTo>
                      <a:pt x="25" y="20"/>
                      <a:pt x="20" y="24"/>
                      <a:pt x="16" y="29"/>
                    </a:cubicBezTo>
                    <a:cubicBezTo>
                      <a:pt x="6" y="42"/>
                      <a:pt x="0" y="58"/>
                      <a:pt x="0" y="76"/>
                    </a:cubicBezTo>
                    <a:cubicBezTo>
                      <a:pt x="0" y="117"/>
                      <a:pt x="34" y="150"/>
                      <a:pt x="75" y="150"/>
                    </a:cubicBezTo>
                    <a:cubicBezTo>
                      <a:pt x="116" y="150"/>
                      <a:pt x="150" y="117"/>
                      <a:pt x="150" y="76"/>
                    </a:cubicBezTo>
                    <a:cubicBezTo>
                      <a:pt x="150" y="34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71"/>
              <p:cNvSpPr/>
              <p:nvPr/>
            </p:nvSpPr>
            <p:spPr bwMode="auto">
              <a:xfrm>
                <a:off x="4736" y="2962"/>
                <a:ext cx="134" cy="135"/>
              </a:xfrm>
              <a:custGeom>
                <a:avLst/>
                <a:gdLst>
                  <a:gd name="T0" fmla="*/ 75 w 150"/>
                  <a:gd name="T1" fmla="*/ 0 h 151"/>
                  <a:gd name="T2" fmla="*/ 0 w 150"/>
                  <a:gd name="T3" fmla="*/ 76 h 151"/>
                  <a:gd name="T4" fmla="*/ 75 w 150"/>
                  <a:gd name="T5" fmla="*/ 151 h 151"/>
                  <a:gd name="T6" fmla="*/ 150 w 150"/>
                  <a:gd name="T7" fmla="*/ 76 h 151"/>
                  <a:gd name="T8" fmla="*/ 132 w 150"/>
                  <a:gd name="T9" fmla="*/ 27 h 151"/>
                  <a:gd name="T10" fmla="*/ 118 w 150"/>
                  <a:gd name="T11" fmla="*/ 14 h 151"/>
                  <a:gd name="T12" fmla="*/ 75 w 150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75" y="0"/>
                    </a:moveTo>
                    <a:cubicBezTo>
                      <a:pt x="33" y="0"/>
                      <a:pt x="0" y="35"/>
                      <a:pt x="0" y="76"/>
                    </a:cubicBezTo>
                    <a:cubicBezTo>
                      <a:pt x="0" y="117"/>
                      <a:pt x="33" y="151"/>
                      <a:pt x="75" y="151"/>
                    </a:cubicBezTo>
                    <a:cubicBezTo>
                      <a:pt x="116" y="151"/>
                      <a:pt x="150" y="117"/>
                      <a:pt x="150" y="76"/>
                    </a:cubicBezTo>
                    <a:cubicBezTo>
                      <a:pt x="150" y="57"/>
                      <a:pt x="143" y="40"/>
                      <a:pt x="132" y="27"/>
                    </a:cubicBezTo>
                    <a:cubicBezTo>
                      <a:pt x="128" y="22"/>
                      <a:pt x="123" y="18"/>
                      <a:pt x="118" y="14"/>
                    </a:cubicBezTo>
                    <a:cubicBezTo>
                      <a:pt x="106" y="6"/>
                      <a:pt x="91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2"/>
              <p:cNvSpPr/>
              <p:nvPr/>
            </p:nvSpPr>
            <p:spPr bwMode="auto">
              <a:xfrm>
                <a:off x="4338" y="2606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13 w 150"/>
                  <a:gd name="T5" fmla="*/ 118 h 150"/>
                  <a:gd name="T6" fmla="*/ 25 w 150"/>
                  <a:gd name="T7" fmla="*/ 132 h 150"/>
                  <a:gd name="T8" fmla="*/ 75 w 150"/>
                  <a:gd name="T9" fmla="*/ 150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91"/>
                      <a:pt x="5" y="106"/>
                      <a:pt x="13" y="118"/>
                    </a:cubicBezTo>
                    <a:cubicBezTo>
                      <a:pt x="17" y="123"/>
                      <a:pt x="21" y="127"/>
                      <a:pt x="25" y="132"/>
                    </a:cubicBezTo>
                    <a:cubicBezTo>
                      <a:pt x="39" y="143"/>
                      <a:pt x="56" y="150"/>
                      <a:pt x="75" y="150"/>
                    </a:cubicBezTo>
                    <a:cubicBezTo>
                      <a:pt x="117" y="150"/>
                      <a:pt x="150" y="117"/>
                      <a:pt x="150" y="76"/>
                    </a:cubicBezTo>
                    <a:cubicBezTo>
                      <a:pt x="150" y="34"/>
                      <a:pt x="117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73"/>
              <p:cNvSpPr/>
              <p:nvPr/>
            </p:nvSpPr>
            <p:spPr bwMode="auto">
              <a:xfrm>
                <a:off x="2958" y="1225"/>
                <a:ext cx="133" cy="134"/>
              </a:xfrm>
              <a:custGeom>
                <a:avLst/>
                <a:gdLst>
                  <a:gd name="T0" fmla="*/ 74 w 149"/>
                  <a:gd name="T1" fmla="*/ 0 h 149"/>
                  <a:gd name="T2" fmla="*/ 0 w 149"/>
                  <a:gd name="T3" fmla="*/ 74 h 149"/>
                  <a:gd name="T4" fmla="*/ 16 w 149"/>
                  <a:gd name="T5" fmla="*/ 122 h 149"/>
                  <a:gd name="T6" fmla="*/ 30 w 149"/>
                  <a:gd name="T7" fmla="*/ 135 h 149"/>
                  <a:gd name="T8" fmla="*/ 74 w 149"/>
                  <a:gd name="T9" fmla="*/ 149 h 149"/>
                  <a:gd name="T10" fmla="*/ 149 w 149"/>
                  <a:gd name="T11" fmla="*/ 74 h 149"/>
                  <a:gd name="T12" fmla="*/ 74 w 149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33" y="0"/>
                      <a:pt x="0" y="34"/>
                      <a:pt x="0" y="74"/>
                    </a:cubicBezTo>
                    <a:cubicBezTo>
                      <a:pt x="0" y="92"/>
                      <a:pt x="6" y="109"/>
                      <a:pt x="16" y="122"/>
                    </a:cubicBezTo>
                    <a:cubicBezTo>
                      <a:pt x="20" y="127"/>
                      <a:pt x="25" y="131"/>
                      <a:pt x="30" y="135"/>
                    </a:cubicBezTo>
                    <a:cubicBezTo>
                      <a:pt x="42" y="144"/>
                      <a:pt x="58" y="149"/>
                      <a:pt x="74" y="149"/>
                    </a:cubicBezTo>
                    <a:cubicBezTo>
                      <a:pt x="116" y="149"/>
                      <a:pt x="149" y="116"/>
                      <a:pt x="149" y="74"/>
                    </a:cubicBezTo>
                    <a:cubicBezTo>
                      <a:pt x="149" y="34"/>
                      <a:pt x="116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74"/>
              <p:cNvSpPr/>
              <p:nvPr/>
            </p:nvSpPr>
            <p:spPr bwMode="auto">
              <a:xfrm>
                <a:off x="3771" y="352"/>
                <a:ext cx="133" cy="134"/>
              </a:xfrm>
              <a:custGeom>
                <a:avLst/>
                <a:gdLst>
                  <a:gd name="T0" fmla="*/ 75 w 149"/>
                  <a:gd name="T1" fmla="*/ 0 h 150"/>
                  <a:gd name="T2" fmla="*/ 0 w 149"/>
                  <a:gd name="T3" fmla="*/ 76 h 150"/>
                  <a:gd name="T4" fmla="*/ 75 w 149"/>
                  <a:gd name="T5" fmla="*/ 150 h 150"/>
                  <a:gd name="T6" fmla="*/ 149 w 149"/>
                  <a:gd name="T7" fmla="*/ 78 h 150"/>
                  <a:gd name="T8" fmla="*/ 149 w 149"/>
                  <a:gd name="T9" fmla="*/ 76 h 150"/>
                  <a:gd name="T10" fmla="*/ 147 w 149"/>
                  <a:gd name="T11" fmla="*/ 60 h 150"/>
                  <a:gd name="T12" fmla="*/ 75 w 149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50">
                    <a:moveTo>
                      <a:pt x="75" y="0"/>
                    </a:moveTo>
                    <a:cubicBezTo>
                      <a:pt x="33" y="0"/>
                      <a:pt x="0" y="34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115" y="150"/>
                      <a:pt x="148" y="118"/>
                      <a:pt x="149" y="78"/>
                    </a:cubicBezTo>
                    <a:cubicBezTo>
                      <a:pt x="149" y="78"/>
                      <a:pt x="149" y="77"/>
                      <a:pt x="149" y="76"/>
                    </a:cubicBezTo>
                    <a:cubicBezTo>
                      <a:pt x="149" y="70"/>
                      <a:pt x="149" y="65"/>
                      <a:pt x="147" y="60"/>
                    </a:cubicBezTo>
                    <a:cubicBezTo>
                      <a:pt x="140" y="26"/>
                      <a:pt x="110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5120" y="636"/>
                <a:ext cx="134" cy="133"/>
              </a:xfrm>
              <a:custGeom>
                <a:avLst/>
                <a:gdLst>
                  <a:gd name="T0" fmla="*/ 75 w 150"/>
                  <a:gd name="T1" fmla="*/ 0 h 149"/>
                  <a:gd name="T2" fmla="*/ 0 w 150"/>
                  <a:gd name="T3" fmla="*/ 75 h 149"/>
                  <a:gd name="T4" fmla="*/ 75 w 150"/>
                  <a:gd name="T5" fmla="*/ 149 h 149"/>
                  <a:gd name="T6" fmla="*/ 127 w 150"/>
                  <a:gd name="T7" fmla="*/ 128 h 149"/>
                  <a:gd name="T8" fmla="*/ 139 w 150"/>
                  <a:gd name="T9" fmla="*/ 113 h 149"/>
                  <a:gd name="T10" fmla="*/ 150 w 150"/>
                  <a:gd name="T11" fmla="*/ 75 h 149"/>
                  <a:gd name="T12" fmla="*/ 75 w 15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49">
                    <a:moveTo>
                      <a:pt x="75" y="0"/>
                    </a:moveTo>
                    <a:cubicBezTo>
                      <a:pt x="33" y="0"/>
                      <a:pt x="0" y="33"/>
                      <a:pt x="0" y="75"/>
                    </a:cubicBezTo>
                    <a:cubicBezTo>
                      <a:pt x="0" y="116"/>
                      <a:pt x="33" y="149"/>
                      <a:pt x="75" y="149"/>
                    </a:cubicBezTo>
                    <a:cubicBezTo>
                      <a:pt x="95" y="149"/>
                      <a:pt x="113" y="141"/>
                      <a:pt x="127" y="128"/>
                    </a:cubicBezTo>
                    <a:cubicBezTo>
                      <a:pt x="131" y="124"/>
                      <a:pt x="135" y="119"/>
                      <a:pt x="139" y="113"/>
                    </a:cubicBezTo>
                    <a:cubicBezTo>
                      <a:pt x="146" y="102"/>
                      <a:pt x="150" y="89"/>
                      <a:pt x="150" y="75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4537" y="1218"/>
                <a:ext cx="134" cy="134"/>
              </a:xfrm>
              <a:custGeom>
                <a:avLst/>
                <a:gdLst>
                  <a:gd name="T0" fmla="*/ 75 w 150"/>
                  <a:gd name="T1" fmla="*/ 0 h 150"/>
                  <a:gd name="T2" fmla="*/ 0 w 150"/>
                  <a:gd name="T3" fmla="*/ 76 h 150"/>
                  <a:gd name="T4" fmla="*/ 75 w 150"/>
                  <a:gd name="T5" fmla="*/ 150 h 150"/>
                  <a:gd name="T6" fmla="*/ 126 w 150"/>
                  <a:gd name="T7" fmla="*/ 130 h 150"/>
                  <a:gd name="T8" fmla="*/ 139 w 150"/>
                  <a:gd name="T9" fmla="*/ 115 h 150"/>
                  <a:gd name="T10" fmla="*/ 150 w 150"/>
                  <a:gd name="T11" fmla="*/ 76 h 150"/>
                  <a:gd name="T12" fmla="*/ 75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5" y="0"/>
                    </a:moveTo>
                    <a:cubicBezTo>
                      <a:pt x="33" y="0"/>
                      <a:pt x="0" y="33"/>
                      <a:pt x="0" y="76"/>
                    </a:cubicBezTo>
                    <a:cubicBezTo>
                      <a:pt x="0" y="117"/>
                      <a:pt x="33" y="150"/>
                      <a:pt x="75" y="150"/>
                    </a:cubicBezTo>
                    <a:cubicBezTo>
                      <a:pt x="95" y="150"/>
                      <a:pt x="113" y="142"/>
                      <a:pt x="126" y="130"/>
                    </a:cubicBezTo>
                    <a:cubicBezTo>
                      <a:pt x="131" y="125"/>
                      <a:pt x="135" y="120"/>
                      <a:pt x="139" y="115"/>
                    </a:cubicBezTo>
                    <a:cubicBezTo>
                      <a:pt x="146" y="103"/>
                      <a:pt x="150" y="90"/>
                      <a:pt x="150" y="76"/>
                    </a:cubicBezTo>
                    <a:cubicBezTo>
                      <a:pt x="150" y="33"/>
                      <a:pt x="116" y="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4347" y="1413"/>
                <a:ext cx="134" cy="134"/>
              </a:xfrm>
              <a:custGeom>
                <a:avLst/>
                <a:gdLst>
                  <a:gd name="T0" fmla="*/ 76 w 150"/>
                  <a:gd name="T1" fmla="*/ 0 h 150"/>
                  <a:gd name="T2" fmla="*/ 24 w 150"/>
                  <a:gd name="T3" fmla="*/ 20 h 150"/>
                  <a:gd name="T4" fmla="*/ 12 w 150"/>
                  <a:gd name="T5" fmla="*/ 35 h 150"/>
                  <a:gd name="T6" fmla="*/ 0 w 150"/>
                  <a:gd name="T7" fmla="*/ 74 h 150"/>
                  <a:gd name="T8" fmla="*/ 76 w 150"/>
                  <a:gd name="T9" fmla="*/ 150 h 150"/>
                  <a:gd name="T10" fmla="*/ 150 w 150"/>
                  <a:gd name="T11" fmla="*/ 74 h 150"/>
                  <a:gd name="T12" fmla="*/ 76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76" y="0"/>
                    </a:moveTo>
                    <a:cubicBezTo>
                      <a:pt x="55" y="0"/>
                      <a:pt x="37" y="8"/>
                      <a:pt x="24" y="20"/>
                    </a:cubicBezTo>
                    <a:cubicBezTo>
                      <a:pt x="19" y="25"/>
                      <a:pt x="15" y="30"/>
                      <a:pt x="12" y="35"/>
                    </a:cubicBezTo>
                    <a:cubicBezTo>
                      <a:pt x="4" y="47"/>
                      <a:pt x="0" y="60"/>
                      <a:pt x="0" y="74"/>
                    </a:cubicBezTo>
                    <a:cubicBezTo>
                      <a:pt x="0" y="116"/>
                      <a:pt x="34" y="150"/>
                      <a:pt x="76" y="150"/>
                    </a:cubicBezTo>
                    <a:cubicBezTo>
                      <a:pt x="117" y="150"/>
                      <a:pt x="150" y="116"/>
                      <a:pt x="150" y="74"/>
                    </a:cubicBezTo>
                    <a:cubicBezTo>
                      <a:pt x="150" y="33"/>
                      <a:pt x="117" y="0"/>
                      <a:pt x="7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Rounded Rectangle 35"/>
            <p:cNvSpPr/>
            <p:nvPr/>
          </p:nvSpPr>
          <p:spPr>
            <a:xfrm flipH="1">
              <a:off x="3751870" y="1041930"/>
              <a:ext cx="4685656" cy="4423375"/>
            </a:xfrm>
            <a:prstGeom prst="ellipse">
              <a:avLst/>
            </a:pr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333D8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98095" y="3063534"/>
            <a:ext cx="3993592" cy="1433651"/>
          </a:xfrm>
        </p:spPr>
        <p:txBody>
          <a:bodyPr anchor="t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TextBox 76"/>
          <p:cNvSpPr txBox="1"/>
          <p:nvPr/>
        </p:nvSpPr>
        <p:spPr>
          <a:xfrm>
            <a:off x="4688212" y="1626627"/>
            <a:ext cx="2826412" cy="1190151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 lnSpcReduction="10000"/>
          </a:bodyPr>
          <a:lstStyle/>
          <a:p>
            <a:pPr algn="ctr"/>
            <a:r>
              <a:rPr lang="en-US" altLang="zh-CN" sz="7200" dirty="0">
                <a:latin typeface="+mj-lt"/>
                <a:ea typeface="微软雅黑" panose="020B0503020204020204" charset="-122"/>
              </a:rPr>
              <a:t>ONE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577008" y="0"/>
            <a:ext cx="5614992" cy="3290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681359"/>
            <a:ext cx="3669684" cy="3176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58219"/>
            <a:ext cx="1051560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0" y="3721100"/>
            <a:ext cx="10515600" cy="1193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2017/11/28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2017/11/28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xample.com/elsi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lacie" TargetMode="External"/><Relationship Id="rId2" Type="http://schemas.openxmlformats.org/officeDocument/2006/relationships/hyperlink" Target="http://example.com/els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mple.com/tillie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BeautifulSoup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826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Tag </a:t>
            </a:r>
            <a:r>
              <a:rPr lang="zh-CN" altLang="en-US" dirty="0" smtClean="0"/>
              <a:t>是什么？通俗点讲就是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中的一个个标签，例如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上面的 </a:t>
            </a:r>
            <a:r>
              <a:rPr lang="en-US" altLang="zh-CN" dirty="0" smtClean="0"/>
              <a:t>title a </a:t>
            </a:r>
            <a:r>
              <a:rPr lang="zh-CN" altLang="en-US" dirty="0" smtClean="0"/>
              <a:t>等等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标签加上里面包括的内容就是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，下面我们来感受一下怎样用 </a:t>
            </a:r>
            <a:r>
              <a:rPr lang="en-US" altLang="zh-CN" dirty="0" smtClean="0"/>
              <a:t>Beautiful Soup </a:t>
            </a:r>
            <a:r>
              <a:rPr lang="zh-CN" altLang="en-US" dirty="0" smtClean="0"/>
              <a:t>来方便地获取 </a:t>
            </a:r>
            <a:r>
              <a:rPr lang="en-US" altLang="zh-CN" dirty="0" smtClean="0"/>
              <a:t>Tags</a:t>
            </a:r>
          </a:p>
          <a:p>
            <a:pPr>
              <a:buNone/>
            </a:pPr>
            <a:r>
              <a:rPr lang="zh-CN" altLang="en-US" dirty="0" smtClean="0"/>
              <a:t>下面每一段代码中注释部分即为运行结果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1486" y="198241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&lt;title&gt;The Dormouse's story&lt;/title&gt;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class="sister" 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http://example.com/elsie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id="link1"&gt;Elsie&lt;/a&gt;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779" y="4567238"/>
            <a:ext cx="70469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的两个属性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对于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，它有两个重要的属性，是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attrs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soup </a:t>
            </a:r>
            <a:r>
              <a:rPr lang="zh-CN" altLang="en-US" dirty="0" smtClean="0"/>
              <a:t>对象本身比较特殊，它的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即为 </a:t>
            </a:r>
            <a:r>
              <a:rPr lang="en-US" altLang="zh-CN" dirty="0" smtClean="0"/>
              <a:t>[document]</a:t>
            </a:r>
            <a:r>
              <a:rPr lang="zh-CN" altLang="en-US" dirty="0" smtClean="0"/>
              <a:t>，对于其他内部标签，输出的值便为标签本身的名称。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796" y="2402567"/>
            <a:ext cx="4754267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228" y="5428796"/>
            <a:ext cx="5028780" cy="117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在这里，我们把 </a:t>
            </a:r>
            <a:r>
              <a:rPr lang="en-US" altLang="zh-CN" dirty="0" smtClean="0"/>
              <a:t>p </a:t>
            </a:r>
            <a:r>
              <a:rPr lang="zh-CN" altLang="en-US" dirty="0" smtClean="0"/>
              <a:t>标签的所有属性打印输出了出来，得到的类型是一个字典。</a:t>
            </a:r>
          </a:p>
          <a:p>
            <a:pPr>
              <a:buNone/>
            </a:pPr>
            <a:r>
              <a:rPr lang="zh-CN" altLang="en-US" dirty="0" smtClean="0"/>
              <a:t>如果我们想要单独获取某个属性，可以这样，例如我们获取它的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叫什么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还可以这样，利用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方法，传入属性的名称，</a:t>
            </a:r>
            <a:r>
              <a:rPr lang="zh-CN" altLang="en-US" smtClean="0"/>
              <a:t>二</a:t>
            </a:r>
            <a:r>
              <a:rPr lang="zh-CN" altLang="en-US" smtClean="0"/>
              <a:t>者等价，</a:t>
            </a:r>
            <a:r>
              <a:rPr lang="zh-CN" altLang="en-US" dirty="0" smtClean="0"/>
              <a:t>未找到返回</a:t>
            </a:r>
            <a:r>
              <a:rPr lang="en-US" altLang="zh-CN" dirty="0" smtClean="0"/>
              <a:t>None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299" y="2762703"/>
            <a:ext cx="4359501" cy="142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388" y="5156428"/>
            <a:ext cx="6341423" cy="137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我们可以对这些属性和内容等等进行修改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还可以对这个属性进行删除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99" y="2462439"/>
            <a:ext cx="9612687" cy="144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7706" y="4697413"/>
            <a:ext cx="7460885" cy="11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NavigableString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既然我们已经得到了标签的内容，那么问题来了，我们要想获取标签内部的文字怎么办呢？很简单，用 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即可，例如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这样我们就轻松获取到了标签里面的内容，想想如果用正则表达式要多麻烦。它的类型是一个 </a:t>
            </a:r>
            <a:r>
              <a:rPr lang="en-US" altLang="zh-CN" dirty="0" err="1" smtClean="0"/>
              <a:t>NavigableString</a:t>
            </a:r>
            <a:r>
              <a:rPr lang="zh-CN" altLang="en-US" dirty="0" smtClean="0"/>
              <a:t>，翻译过来叫 可以遍历的字符串，不过我们最好还是称它英文名字吧。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检查一下它的类型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481" y="2697842"/>
            <a:ext cx="4654717" cy="104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2" y="5624739"/>
            <a:ext cx="6742567" cy="103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BeautifulSoup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BeautifulSoup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对象表示的是一个文档的全部内容</a:t>
            </a:r>
            <a:r>
              <a:rPr lang="en-US" altLang="zh-CN" dirty="0" smtClean="0"/>
              <a:t>.</a:t>
            </a:r>
            <a:r>
              <a:rPr lang="zh-CN" altLang="en-US" dirty="0" smtClean="0"/>
              <a:t>大部分时候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可以把它当作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对象，是一个特殊的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，我们可以分别获取它的类型，名称，以及属性来感受一下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2978831"/>
            <a:ext cx="5160471" cy="210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Comment </a:t>
            </a:r>
            <a:r>
              <a:rPr lang="zh-CN" altLang="en-US" dirty="0" smtClean="0"/>
              <a:t>对象是一个特殊类型的 </a:t>
            </a:r>
            <a:r>
              <a:rPr lang="en-US" altLang="zh-CN" dirty="0" err="1" smtClean="0"/>
              <a:t>NavigableString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对象，其实输出的内容仍然不包括注释符号，但是如果不好好处理它，可能会对我们的文本处理造成意想不到的麻烦。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我们找一个带注释的标签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635" y="3477985"/>
            <a:ext cx="6927245" cy="134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155" y="5746978"/>
            <a:ext cx="9185492" cy="111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 </a:t>
            </a:r>
            <a:r>
              <a:rPr lang="zh-CN" altLang="en-US" dirty="0" smtClean="0"/>
              <a:t>标签里的内容实际上是注释，但是如果我们利用 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来输出它的内容，我们发现它已经把注释符号去掉了，所以这可能会给我们带来不必要的麻烦。</a:t>
            </a:r>
          </a:p>
          <a:p>
            <a:pPr>
              <a:buNone/>
            </a:pPr>
            <a:r>
              <a:rPr lang="zh-CN" altLang="en-US" dirty="0" smtClean="0"/>
              <a:t>另外我们打印输出下它的类型，发现它是一个 </a:t>
            </a:r>
            <a:r>
              <a:rPr lang="en-US" altLang="zh-CN" dirty="0" smtClean="0"/>
              <a:t>Comment </a:t>
            </a:r>
            <a:r>
              <a:rPr lang="zh-CN" altLang="en-US" dirty="0" smtClean="0"/>
              <a:t>类型，所以，我们在使用前最好做一下判断，判断代码如下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上面的代码中，我们首先判断了它的类型，是否为 </a:t>
            </a:r>
            <a:r>
              <a:rPr lang="en-US" altLang="zh-CN" dirty="0" smtClean="0"/>
              <a:t>Comment </a:t>
            </a:r>
            <a:r>
              <a:rPr lang="zh-CN" altLang="en-US" dirty="0" smtClean="0"/>
              <a:t>类型，然后再进行其他操作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156" y="3771445"/>
            <a:ext cx="7469696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遍历文档树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0" y="1636939"/>
            <a:ext cx="10515600" cy="47058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）直接子节点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要点：</a:t>
            </a:r>
            <a:r>
              <a:rPr lang="en-US" altLang="zh-CN" dirty="0" smtClean="0"/>
              <a:t>.contents .children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输出方式为列表，我们可以用列表索引来获取它的某一个元素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它返回的不是一个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，不过我们可以通过遍历获取所有子节点。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319" y="2470378"/>
            <a:ext cx="6466991" cy="11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114" y="4165827"/>
            <a:ext cx="6305538" cy="142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遍历文档树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686" y="188368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我们打印输出 </a:t>
            </a:r>
            <a:r>
              <a:rPr lang="en-US" altLang="zh-CN" dirty="0" smtClean="0"/>
              <a:t>.children </a:t>
            </a:r>
            <a:r>
              <a:rPr lang="zh-CN" altLang="en-US" dirty="0" smtClean="0"/>
              <a:t>看一下，可以发现它是一个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生成器对象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我们怎样获得里面的内容呢？很简单，遍历一下就好了，代码及结果如下</a:t>
            </a:r>
            <a:endParaRPr lang="en-US" altLang="zh-CN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639" y="2397352"/>
            <a:ext cx="6478356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777" y="3779838"/>
            <a:ext cx="8723766" cy="28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Beautiful Soup </a:t>
            </a:r>
            <a:r>
              <a:rPr lang="zh-CN" altLang="en-US" dirty="0" smtClean="0"/>
              <a:t>是一个可以从</a:t>
            </a:r>
            <a:r>
              <a:rPr lang="en-US" altLang="zh-CN" dirty="0" smtClean="0"/>
              <a:t>HTML </a:t>
            </a:r>
            <a:r>
              <a:rPr lang="zh-CN" altLang="en-US" dirty="0" smtClean="0"/>
              <a:t>或</a:t>
            </a:r>
            <a:r>
              <a:rPr lang="en-US" altLang="zh-CN" dirty="0" smtClean="0"/>
              <a:t>XML </a:t>
            </a:r>
            <a:r>
              <a:rPr lang="zh-CN" altLang="en-US" dirty="0" smtClean="0"/>
              <a:t>文件中提取数据的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库。它能够通过你喜欢的转换器实现惯用的文档导航、查找、修改文档的方式。在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爬虫开发中，我们主要用到的是</a:t>
            </a:r>
            <a:r>
              <a:rPr lang="en-US" altLang="zh-CN" dirty="0" smtClean="0"/>
              <a:t>Beautiful Soup </a:t>
            </a:r>
            <a:r>
              <a:rPr lang="zh-CN" altLang="en-US" dirty="0" smtClean="0"/>
              <a:t>的查找提取功能，修改文档的方式很少用到。接下来由浅及深介绍</a:t>
            </a:r>
            <a:r>
              <a:rPr lang="en-US" altLang="zh-CN" dirty="0" smtClean="0"/>
              <a:t>Beautiful Soup 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爬虫开发中的使用。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）所有子孙节点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知识点：</a:t>
            </a:r>
            <a:r>
              <a:rPr lang="en-US" altLang="zh-CN" dirty="0" smtClean="0"/>
              <a:t>.descendants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.contents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.children </a:t>
            </a:r>
            <a:r>
              <a:rPr lang="zh-CN" altLang="en-US" dirty="0" smtClean="0"/>
              <a:t>属性仅包含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的直接子节点，</a:t>
            </a:r>
            <a:r>
              <a:rPr lang="en-US" altLang="zh-CN" dirty="0" smtClean="0"/>
              <a:t>.descendants </a:t>
            </a:r>
            <a:r>
              <a:rPr lang="zh-CN" altLang="en-US" dirty="0" smtClean="0"/>
              <a:t>属性可以对所有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的子孙节点进行递归循环，和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类似，我们也需要遍历获取其中的内容。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433" y="3423101"/>
            <a:ext cx="9708056" cy="135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657" y="41773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运行结果如下，可以发现，所有的节点都被打印出来了，先生最外层的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标签，其次从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标签一个个剥离，以此类推。</a:t>
            </a:r>
            <a:br>
              <a:rPr lang="zh-CN" altLang="en-US" dirty="0" smtClean="0"/>
            </a:br>
            <a:r>
              <a:rPr lang="zh-CN" altLang="en-US" dirty="0" smtClean="0"/>
              <a:t> 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199" y="1277257"/>
            <a:ext cx="7666944" cy="761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）节点内容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7228" y="1462768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知识点：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只有一个 </a:t>
            </a:r>
            <a:r>
              <a:rPr lang="en-US" altLang="zh-CN" dirty="0" err="1" smtClean="0"/>
              <a:t>NavigableString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类型子节点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那么这个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可以使用 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得到子节点。如果一个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仅有一个子节点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那么这个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也可以使用 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输出结果与当前唯一子节点的 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结果相同。</a:t>
            </a:r>
          </a:p>
          <a:p>
            <a:pPr>
              <a:buNone/>
            </a:pPr>
            <a:r>
              <a:rPr lang="zh-CN" altLang="en-US" dirty="0" smtClean="0"/>
              <a:t>通俗点说就是：如果一个标签里面没有标签了，那么 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就会返回标签里面的内容。如果标签里面只有唯一的一个标签了，那么 </a:t>
            </a:r>
            <a:r>
              <a:rPr lang="en-US" altLang="zh-CN" dirty="0" smtClean="0"/>
              <a:t>.string </a:t>
            </a:r>
            <a:r>
              <a:rPr lang="zh-CN" altLang="en-US" dirty="0" smtClean="0"/>
              <a:t>也会返回最里面的内容。例如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931" y="4296003"/>
            <a:ext cx="7336039" cy="158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）节点内容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包含了多个子节点</a:t>
            </a:r>
            <a:r>
              <a:rPr lang="en-US" altLang="zh-CN" dirty="0" smtClean="0"/>
              <a:t>,tag</a:t>
            </a:r>
            <a:r>
              <a:rPr lang="zh-CN" altLang="en-US" dirty="0" smtClean="0"/>
              <a:t>就无法确定，</a:t>
            </a:r>
            <a:r>
              <a:rPr lang="en-US" altLang="zh-CN" dirty="0" smtClean="0"/>
              <a:t>string </a:t>
            </a:r>
            <a:r>
              <a:rPr lang="zh-CN" altLang="en-US" dirty="0" smtClean="0"/>
              <a:t>方法应该调用哪个子节点的内容</a:t>
            </a:r>
            <a:r>
              <a:rPr lang="en-US" altLang="zh-CN" dirty="0" smtClean="0"/>
              <a:t>, .string </a:t>
            </a:r>
            <a:r>
              <a:rPr lang="zh-CN" altLang="en-US" dirty="0" smtClean="0"/>
              <a:t>的输出结果是 </a:t>
            </a:r>
            <a:r>
              <a:rPr lang="en-US" altLang="zh-CN" dirty="0" smtClean="0"/>
              <a:t>None</a:t>
            </a:r>
            <a:br>
              <a:rPr lang="en-US" altLang="zh-CN" dirty="0" smtClean="0"/>
            </a:br>
            <a:r>
              <a:rPr lang="en-US" altLang="zh-CN" dirty="0" smtClean="0"/>
              <a:t> 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095" y="2746149"/>
            <a:ext cx="8535755" cy="173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）多个内容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知识点： </a:t>
            </a:r>
            <a:r>
              <a:rPr lang="en-US" altLang="zh-CN" dirty="0" smtClean="0"/>
              <a:t>.strings .</a:t>
            </a:r>
            <a:r>
              <a:rPr lang="en-US" altLang="zh-CN" dirty="0" err="1" smtClean="0"/>
              <a:t>stripped_strings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获取多个内容，不过需要遍历获取，比如下面的例子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481" y="2955924"/>
            <a:ext cx="7765390" cy="390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.</a:t>
            </a:r>
            <a:r>
              <a:rPr lang="en-US" altLang="zh-CN" b="1" dirty="0" err="1" smtClean="0"/>
              <a:t>stripped_strings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输出的字符串中可能包含了很多空格或空行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stripped_strings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可以去除多余空白内容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295" y="2710770"/>
            <a:ext cx="8366141" cy="338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）父节点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知识点： </a:t>
            </a:r>
            <a:r>
              <a:rPr lang="en-US" altLang="zh-CN" dirty="0" smtClean="0"/>
              <a:t>.parent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942" y="2336574"/>
            <a:ext cx="6103261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）全部父节点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知识点：</a:t>
            </a:r>
            <a:r>
              <a:rPr lang="en-US" altLang="zh-CN" dirty="0" smtClean="0"/>
              <a:t>.parents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通过元素的 </a:t>
            </a:r>
            <a:r>
              <a:rPr lang="en-US" altLang="zh-CN" dirty="0" smtClean="0"/>
              <a:t>.parents </a:t>
            </a:r>
            <a:r>
              <a:rPr lang="zh-CN" altLang="en-US" dirty="0" smtClean="0"/>
              <a:t>属性可以递归得到元素的所有父辈节点，例如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235" y="3037795"/>
            <a:ext cx="10577890" cy="170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239" y="5279345"/>
            <a:ext cx="3956503" cy="1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61143" y="4934857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845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）兄弟节点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114" y="112893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知识点：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next_sibling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prev_sibling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兄弟节点可以理解为和本节点处在统一级的节点，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next_sibling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属性获取了该节点的下一个兄弟节点，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prev_sibling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则与之相反，如果节点不存在，则返回 </a:t>
            </a:r>
            <a:r>
              <a:rPr lang="en-US" altLang="zh-CN" dirty="0" smtClean="0"/>
              <a:t>None</a:t>
            </a:r>
          </a:p>
          <a:p>
            <a:pPr>
              <a:buNone/>
            </a:pPr>
            <a:r>
              <a:rPr lang="zh-CN" altLang="en-US" dirty="0" smtClean="0"/>
              <a:t>注意：实际文档中的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next_sibling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previous_sibling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属性通常是字符串或空白，因为空白或者换行也可以被视作一个节点，所以得到的结果可能是空白或者换行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860" y="3797527"/>
            <a:ext cx="9218614" cy="287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）全部兄弟节点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知识点：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next_siblings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prev_siblings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</a:p>
          <a:p>
            <a:pPr>
              <a:buNone/>
            </a:pPr>
            <a:r>
              <a:rPr lang="zh-CN" altLang="en-US" dirty="0" smtClean="0"/>
              <a:t>通过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next_siblings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prev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属性可以对当前节点的兄弟节点迭代输出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646" y="3348945"/>
            <a:ext cx="11358331" cy="284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lxml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Beautiful Soup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标准库中的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解析器，还支持一些第三方的解析器，其中一个是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。由于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解析速度比标准库中的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解析器的速度快得多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我们选择安装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作为新的解析器。根据操作系统不同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可以选择下列方法来安装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521" y="3605440"/>
            <a:ext cx="4808536" cy="13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）前后节点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 知识点：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next_element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previous_element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与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next_sibling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previous_sibling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不同，它并不是针对于兄弟节点，而是在所有节点，不分层次</a:t>
            </a:r>
          </a:p>
          <a:p>
            <a:pPr>
              <a:buNone/>
            </a:pPr>
            <a:r>
              <a:rPr lang="zh-CN" altLang="en-US" dirty="0" smtClean="0"/>
              <a:t>比如 </a:t>
            </a:r>
            <a:r>
              <a:rPr lang="en-US" altLang="zh-CN" dirty="0" smtClean="0"/>
              <a:t>head </a:t>
            </a:r>
            <a:r>
              <a:rPr lang="zh-CN" altLang="en-US" dirty="0" smtClean="0"/>
              <a:t>节点为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&lt;head&gt;&lt;title&gt;The Dormouse's story&lt;/title&gt;&lt;/head&gt;</a:t>
            </a:r>
          </a:p>
          <a:p>
            <a:pPr>
              <a:buNone/>
            </a:pPr>
            <a:r>
              <a:rPr lang="zh-CN" altLang="en-US" dirty="0" smtClean="0"/>
              <a:t>那么它的下一个节点便是 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，它是不分层次关系的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157" y="5019675"/>
            <a:ext cx="8577715" cy="123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）所有前后节点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 知识点：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next_elements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previous_elements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</a:p>
          <a:p>
            <a:pPr>
              <a:buNone/>
            </a:pPr>
            <a:r>
              <a:rPr lang="zh-CN" altLang="en-US" dirty="0" smtClean="0"/>
              <a:t>通过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previous_elements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的迭代器就可以向前或向后访问文档的解析内容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就好像文档正在被解析一样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49" y="3234870"/>
            <a:ext cx="8415411" cy="325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搜索文档树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find_all</a:t>
            </a:r>
            <a:r>
              <a:rPr lang="en-US" altLang="zh-CN" b="1" dirty="0" smtClean="0"/>
              <a:t>( name , </a:t>
            </a:r>
            <a:r>
              <a:rPr lang="en-US" altLang="zh-CN" b="1" dirty="0" err="1" smtClean="0"/>
              <a:t>attrs</a:t>
            </a:r>
            <a:r>
              <a:rPr lang="en-US" altLang="zh-CN" b="1" dirty="0" smtClean="0"/>
              <a:t> , recursive , text , **</a:t>
            </a:r>
            <a:r>
              <a:rPr lang="en-US" altLang="zh-CN" b="1" dirty="0" err="1" smtClean="0"/>
              <a:t>kwargs</a:t>
            </a:r>
            <a:r>
              <a:rPr lang="en-US" altLang="zh-CN" b="1" dirty="0" smtClean="0"/>
              <a:t> )</a:t>
            </a:r>
          </a:p>
          <a:p>
            <a:pPr>
              <a:buNone/>
            </a:pP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方法搜索当前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子节点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并判断是否符合过滤器的条件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name </a:t>
            </a:r>
            <a:r>
              <a:rPr lang="zh-CN" altLang="en-US" b="1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name </a:t>
            </a:r>
            <a:r>
              <a:rPr lang="zh-CN" altLang="en-US" dirty="0" smtClean="0"/>
              <a:t>参数可以查找所有名字为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tag,</a:t>
            </a:r>
            <a:r>
              <a:rPr lang="zh-CN" altLang="en-US" dirty="0" smtClean="0"/>
              <a:t>字符串对象会被自动忽略掉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A.</a:t>
            </a:r>
            <a:r>
              <a:rPr lang="zh-CN" altLang="en-US" b="1" dirty="0" smtClean="0"/>
              <a:t>传字符串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最简单的过滤器是字符串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在搜索方法中传入一个字符串参数</a:t>
            </a:r>
            <a:r>
              <a:rPr lang="en-US" altLang="zh-CN" dirty="0" smtClean="0"/>
              <a:t>,Beautiful Soup</a:t>
            </a:r>
            <a:r>
              <a:rPr lang="zh-CN" altLang="en-US" dirty="0" smtClean="0"/>
              <a:t>会查找与字符串完整匹配的内容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下面的例子用于查找文档中所有的</a:t>
            </a:r>
            <a:r>
              <a:rPr lang="en-US" altLang="zh-CN" dirty="0" smtClean="0"/>
              <a:t>&lt;b&gt;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300" y="3701712"/>
            <a:ext cx="31750759" cy="241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4195"/>
            <a:ext cx="10515600" cy="62588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B.</a:t>
            </a:r>
            <a:r>
              <a:rPr lang="zh-CN" altLang="en-US" b="1" dirty="0" smtClean="0"/>
              <a:t>传正则表达式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如果传入正则表达式作为参数</a:t>
            </a:r>
            <a:r>
              <a:rPr lang="en-US" altLang="zh-CN" dirty="0" smtClean="0"/>
              <a:t>,Beautiful Soup</a:t>
            </a:r>
            <a:r>
              <a:rPr lang="zh-CN" altLang="en-US" dirty="0" smtClean="0"/>
              <a:t>会通过正则表达式的 </a:t>
            </a:r>
            <a:r>
              <a:rPr lang="en-US" altLang="zh-CN" dirty="0" smtClean="0"/>
              <a:t>match() </a:t>
            </a:r>
            <a:r>
              <a:rPr lang="zh-CN" altLang="en-US" dirty="0" smtClean="0"/>
              <a:t>来匹配内容</a:t>
            </a:r>
            <a:r>
              <a:rPr lang="en-US" altLang="zh-CN" dirty="0" smtClean="0"/>
              <a:t>.</a:t>
            </a:r>
            <a:r>
              <a:rPr lang="zh-CN" altLang="en-US" dirty="0" smtClean="0"/>
              <a:t>下面例子中找出所有以</a:t>
            </a:r>
            <a:r>
              <a:rPr lang="en-US" altLang="zh-CN" dirty="0" smtClean="0"/>
              <a:t>b</a:t>
            </a:r>
            <a:r>
              <a:rPr lang="zh-CN" altLang="en-US" dirty="0" smtClean="0"/>
              <a:t>开头的标签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这表示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&lt;b&gt;</a:t>
            </a:r>
            <a:r>
              <a:rPr lang="zh-CN" altLang="en-US" dirty="0" smtClean="0"/>
              <a:t>标签都应该被找到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C.</a:t>
            </a:r>
            <a:r>
              <a:rPr lang="zh-CN" altLang="en-US" b="1" dirty="0" smtClean="0"/>
              <a:t>传列表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如果传入列表参数</a:t>
            </a:r>
            <a:r>
              <a:rPr lang="en-US" altLang="zh-CN" dirty="0" smtClean="0"/>
              <a:t>,Beautiful Soup</a:t>
            </a:r>
            <a:r>
              <a:rPr lang="zh-CN" altLang="en-US" dirty="0" smtClean="0"/>
              <a:t>会将与列表中任一元素匹配的内容返回</a:t>
            </a:r>
            <a:r>
              <a:rPr lang="en-US" altLang="zh-CN" dirty="0" smtClean="0"/>
              <a:t>.</a:t>
            </a:r>
            <a:r>
              <a:rPr lang="zh-CN" altLang="en-US" dirty="0" smtClean="0"/>
              <a:t>下面代码找到文档中所有</a:t>
            </a:r>
            <a:r>
              <a:rPr lang="en-US" altLang="zh-CN" dirty="0" smtClean="0"/>
              <a:t>&lt;a&gt;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&lt;b&gt;</a:t>
            </a:r>
            <a:r>
              <a:rPr lang="zh-CN" altLang="en-US" dirty="0" smtClean="0"/>
              <a:t>标签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368" y="1902506"/>
            <a:ext cx="9175510" cy="214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556" y="5498192"/>
            <a:ext cx="9047843" cy="15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638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传 </a:t>
            </a:r>
            <a:r>
              <a:rPr lang="en-US" altLang="zh-CN" b="1" dirty="0" smtClean="0"/>
              <a:t>True</a:t>
            </a:r>
          </a:p>
          <a:p>
            <a:pPr>
              <a:buNone/>
            </a:pPr>
            <a:r>
              <a:rPr lang="en-US" altLang="zh-CN" dirty="0" smtClean="0"/>
              <a:t>True </a:t>
            </a:r>
            <a:r>
              <a:rPr lang="zh-CN" altLang="en-US" dirty="0" smtClean="0"/>
              <a:t>可以匹配任何值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下面代码查找到所有的</a:t>
            </a:r>
            <a:r>
              <a:rPr lang="en-US" altLang="zh-CN" dirty="0" smtClean="0"/>
              <a:t>tag,</a:t>
            </a:r>
            <a:r>
              <a:rPr lang="zh-CN" altLang="en-US" dirty="0" smtClean="0"/>
              <a:t>但是不会返回字符串节点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061497"/>
            <a:ext cx="5875220" cy="351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6686"/>
            <a:ext cx="10515600" cy="5480277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E.</a:t>
            </a:r>
            <a:r>
              <a:rPr lang="zh-CN" altLang="en-US" b="1" dirty="0" smtClean="0"/>
              <a:t>传方法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如果没有合适过滤器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那么还可以定义一个方法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方法只接受一个元素参数 </a:t>
            </a:r>
            <a:r>
              <a:rPr lang="en-US" altLang="zh-CN" dirty="0" smtClean="0"/>
              <a:t>[4] ,</a:t>
            </a:r>
            <a:r>
              <a:rPr lang="zh-CN" altLang="en-US" dirty="0" smtClean="0"/>
              <a:t>如果这个方法返回 </a:t>
            </a:r>
            <a:r>
              <a:rPr lang="en-US" altLang="zh-CN" dirty="0" smtClean="0"/>
              <a:t>True </a:t>
            </a:r>
            <a:r>
              <a:rPr lang="zh-CN" altLang="en-US" dirty="0" smtClean="0"/>
              <a:t>表示当前元素匹配并且被找到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如果不是则反回 </a:t>
            </a:r>
            <a:r>
              <a:rPr lang="en-US" altLang="zh-CN" dirty="0" smtClean="0"/>
              <a:t>False</a:t>
            </a:r>
          </a:p>
          <a:p>
            <a:pPr>
              <a:buNone/>
            </a:pPr>
            <a:r>
              <a:rPr lang="zh-CN" altLang="en-US" dirty="0" smtClean="0"/>
              <a:t>下面方法校验了当前元素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如果包含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属性却不包含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那么将返回 </a:t>
            </a:r>
            <a:r>
              <a:rPr lang="en-US" altLang="zh-CN" dirty="0" smtClean="0"/>
              <a:t>True: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将这个方法作为参数传入 </a:t>
            </a: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将得到所有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069" y="3196091"/>
            <a:ext cx="10392427" cy="12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977" y="4983388"/>
            <a:ext cx="8975157" cy="15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keyword </a:t>
            </a:r>
            <a:r>
              <a:rPr lang="zh-CN" altLang="en-US" b="1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注意：如果一个指定名字的参数不是搜索内置的参数名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搜索时会把该参数当作指定名字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的属性来搜索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如果包含一个名字为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,Beautiful Soup</a:t>
            </a:r>
            <a:r>
              <a:rPr lang="zh-CN" altLang="en-US" dirty="0" smtClean="0"/>
              <a:t>会搜索每个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的”</a:t>
            </a:r>
            <a:r>
              <a:rPr lang="en-US" altLang="zh-CN" dirty="0" smtClean="0"/>
              <a:t>id”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如果传入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,Beautiful Soup</a:t>
            </a:r>
            <a:r>
              <a:rPr lang="zh-CN" altLang="en-US" dirty="0" smtClean="0"/>
              <a:t>会搜索每个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的”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18" y="2912253"/>
            <a:ext cx="16360484" cy="134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366" y="4998517"/>
            <a:ext cx="15007348" cy="108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1528"/>
            <a:ext cx="10515600" cy="6396471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使用多个指定名字的参数可以同时过滤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的多个属性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在这里我们想用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过滤，不过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的关键词，这怎么办？加个下划线就可以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770" y="1105827"/>
            <a:ext cx="13420377" cy="120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086" y="3109375"/>
            <a:ext cx="13469630" cy="203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53168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有些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属性在搜索不能使用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data-*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但是可以通过 </a:t>
            </a: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方法的 </a:t>
            </a:r>
            <a:r>
              <a:rPr lang="en-US" altLang="zh-CN" dirty="0" err="1" smtClean="0"/>
              <a:t>attrs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参数定义一个字典参数来搜索包含特殊属性的</a:t>
            </a:r>
            <a:r>
              <a:rPr lang="en-US" altLang="zh-CN" dirty="0" smtClean="0"/>
              <a:t>tag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1358" y="1483518"/>
            <a:ext cx="10519147" cy="167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877" y="4492624"/>
            <a:ext cx="9006797" cy="138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Html5lib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html5lib </a:t>
            </a:r>
            <a:r>
              <a:rPr lang="zh-CN" altLang="en-US" dirty="0" smtClean="0"/>
              <a:t>的解析方式与浏览器相另一个可供选择的解析器是纯</a:t>
            </a:r>
            <a:r>
              <a:rPr lang="en-US" altLang="zh-CN" dirty="0" smtClean="0"/>
              <a:t>Python 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html5lib,</a:t>
            </a:r>
            <a:r>
              <a:rPr lang="zh-CN" altLang="en-US" dirty="0" smtClean="0"/>
              <a:t>可以选择下列方法来安装</a:t>
            </a:r>
            <a:r>
              <a:rPr lang="en-US" altLang="zh-CN" dirty="0" smtClean="0"/>
              <a:t>htm15lib: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842" y="2976789"/>
            <a:ext cx="4723283" cy="133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text </a:t>
            </a:r>
            <a:r>
              <a:rPr lang="zh-CN" altLang="en-US" b="1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通过 </a:t>
            </a:r>
            <a:r>
              <a:rPr lang="en-US" altLang="zh-CN" dirty="0" smtClean="0"/>
              <a:t>text </a:t>
            </a:r>
            <a:r>
              <a:rPr lang="zh-CN" altLang="en-US" dirty="0" smtClean="0"/>
              <a:t>参数可以搜搜文档中的字符串内容</a:t>
            </a:r>
            <a:r>
              <a:rPr lang="en-US" altLang="zh-CN" dirty="0" smtClean="0"/>
              <a:t>.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参数的可选值一样</a:t>
            </a:r>
            <a:r>
              <a:rPr lang="en-US" altLang="zh-CN" dirty="0" smtClean="0"/>
              <a:t>, text </a:t>
            </a:r>
            <a:r>
              <a:rPr lang="zh-CN" altLang="en-US" dirty="0" smtClean="0"/>
              <a:t>参数接受 字符串 </a:t>
            </a:r>
            <a:r>
              <a:rPr lang="en-US" altLang="zh-CN" dirty="0" smtClean="0"/>
              <a:t>, </a:t>
            </a:r>
            <a:r>
              <a:rPr lang="zh-CN" altLang="en-US" dirty="0" smtClean="0"/>
              <a:t>正则表达式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, True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831" y="2666999"/>
            <a:ext cx="9384780" cy="295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limit </a:t>
            </a:r>
            <a:r>
              <a:rPr lang="zh-CN" altLang="en-US" b="1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方法返回全部的搜索结构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如果文档树很大那么搜索会很慢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如果我们不需要全部结果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可以使用 </a:t>
            </a:r>
            <a:r>
              <a:rPr lang="en-US" altLang="zh-CN" dirty="0" smtClean="0"/>
              <a:t>limit </a:t>
            </a:r>
            <a:r>
              <a:rPr lang="zh-CN" altLang="en-US" dirty="0" smtClean="0"/>
              <a:t>参数限制返回结果的数量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效果与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limit</a:t>
            </a:r>
            <a:r>
              <a:rPr lang="zh-CN" altLang="en-US" dirty="0" smtClean="0"/>
              <a:t>关键字类似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当搜索到的结果数量达到 </a:t>
            </a:r>
            <a:r>
              <a:rPr lang="en-US" altLang="zh-CN" dirty="0" smtClean="0"/>
              <a:t>limit </a:t>
            </a:r>
            <a:r>
              <a:rPr lang="zh-CN" altLang="en-US" dirty="0" smtClean="0"/>
              <a:t>的限制时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就停止搜索返回结果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文档树中有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符合搜索条件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但结果只返回了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因为我们限制了返回数量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459" y="4049485"/>
            <a:ext cx="12926781" cy="181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recursive </a:t>
            </a:r>
            <a:r>
              <a:rPr lang="zh-CN" altLang="en-US" b="1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方法时</a:t>
            </a:r>
            <a:r>
              <a:rPr lang="en-US" altLang="zh-CN" dirty="0" smtClean="0"/>
              <a:t>,Beautiful Soup</a:t>
            </a:r>
            <a:r>
              <a:rPr lang="zh-CN" altLang="en-US" dirty="0" smtClean="0"/>
              <a:t>会检索当前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的所有子孙节点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如果只想搜索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的直接子节点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可以使用参数 </a:t>
            </a:r>
            <a:r>
              <a:rPr lang="en-US" altLang="zh-CN" dirty="0" smtClean="0"/>
              <a:t>recursive=False 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一段简单的文档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82" y="3546022"/>
            <a:ext cx="8132763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714" y="82413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是否使用 </a:t>
            </a:r>
            <a:r>
              <a:rPr lang="en-US" altLang="zh-CN" dirty="0" smtClean="0"/>
              <a:t>recursive </a:t>
            </a:r>
            <a:r>
              <a:rPr lang="zh-CN" altLang="en-US" dirty="0" smtClean="0"/>
              <a:t>参数的搜索结果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750" y="1434193"/>
            <a:ext cx="7719954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find( name , </a:t>
            </a:r>
            <a:r>
              <a:rPr lang="en-US" altLang="zh-CN" b="1" dirty="0" err="1" smtClean="0"/>
              <a:t>attrs</a:t>
            </a:r>
            <a:r>
              <a:rPr lang="en-US" altLang="zh-CN" b="1" dirty="0" smtClean="0"/>
              <a:t> , recursive , text , **</a:t>
            </a:r>
            <a:r>
              <a:rPr lang="en-US" altLang="zh-CN" b="1" dirty="0" err="1" smtClean="0"/>
              <a:t>kwargs</a:t>
            </a:r>
            <a:r>
              <a:rPr lang="en-US" altLang="zh-CN" b="1" dirty="0" smtClean="0"/>
              <a:t>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它与 </a:t>
            </a: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方法唯一的区别是 </a:t>
            </a: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方法的返回结果是值包含一个元素的列表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 </a:t>
            </a:r>
            <a:r>
              <a:rPr lang="en-US" altLang="zh-CN" dirty="0" smtClean="0"/>
              <a:t>find() </a:t>
            </a:r>
            <a:r>
              <a:rPr lang="zh-CN" altLang="en-US" dirty="0" smtClean="0"/>
              <a:t>方法直接返回结果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find_parents</a:t>
            </a:r>
            <a:r>
              <a:rPr lang="en-US" altLang="zh-CN" b="1" dirty="0" smtClean="0"/>
              <a:t>() </a:t>
            </a:r>
            <a:r>
              <a:rPr lang="en-US" altLang="zh-CN" b="1" dirty="0" err="1" smtClean="0"/>
              <a:t>find_parent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find() </a:t>
            </a:r>
            <a:r>
              <a:rPr lang="zh-CN" altLang="en-US" dirty="0" smtClean="0"/>
              <a:t>只搜索当前节点的所有子节点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孙子节点等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find_parents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find_parent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用来搜索当前节点的父辈节点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搜索方法与普通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的搜索方法相同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搜索文档搜索文档包含的内容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find_next_siblings</a:t>
            </a:r>
            <a:r>
              <a:rPr lang="en-US" altLang="zh-CN" b="1" dirty="0" smtClean="0"/>
              <a:t>() </a:t>
            </a:r>
            <a:r>
              <a:rPr lang="en-US" altLang="zh-CN" b="1" dirty="0" err="1" smtClean="0"/>
              <a:t>find_next_sibling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个方法通过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next_siblings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属性对当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的所有后面解析的兄弟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节点进行迭代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find_next_siblings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方法返回所有符合条件的后面的兄弟节点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find_next_sibling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只返回符合条件的后面的第一个</a:t>
            </a:r>
            <a:r>
              <a:rPr lang="en-US" altLang="zh-CN" dirty="0" smtClean="0"/>
              <a:t>tag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find_previous_siblings</a:t>
            </a:r>
            <a:r>
              <a:rPr lang="en-US" altLang="zh-CN" b="1" dirty="0" smtClean="0"/>
              <a:t>() </a:t>
            </a:r>
            <a:r>
              <a:rPr lang="en-US" altLang="zh-CN" b="1" dirty="0" err="1" smtClean="0"/>
              <a:t>find_previous_sibling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个方法通过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previous_siblings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属性对当前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的前面解析的兄弟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节点进行迭代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find_previous_siblings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方法返回所有符合条件的前面的兄弟节点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find_previous_sibling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方法返回第一个符合条件的前面的兄弟节点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find_all_next</a:t>
            </a:r>
            <a:r>
              <a:rPr lang="en-US" altLang="zh-CN" b="1" dirty="0" smtClean="0"/>
              <a:t>() </a:t>
            </a:r>
            <a:r>
              <a:rPr lang="en-US" altLang="zh-CN" b="1" dirty="0" err="1" smtClean="0"/>
              <a:t>find_next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个方法通过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next_elements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属性对当前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的之后的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和字符串进行迭代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find_all_next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方法返回所有符合条件的节点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find_next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方法返回第一个符合条件的节点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）</a:t>
            </a:r>
            <a:r>
              <a:rPr lang="en-US" altLang="zh-CN" b="1" dirty="0" err="1" smtClean="0"/>
              <a:t>find_all_previous</a:t>
            </a:r>
            <a:r>
              <a:rPr lang="en-US" altLang="zh-CN" b="1" dirty="0" smtClean="0"/>
              <a:t>() </a:t>
            </a:r>
            <a:r>
              <a:rPr lang="zh-CN" altLang="en-US" b="1" dirty="0" smtClean="0"/>
              <a:t>和 </a:t>
            </a:r>
            <a:r>
              <a:rPr lang="en-US" altLang="zh-CN" b="1" dirty="0" err="1" smtClean="0"/>
              <a:t>find_previous</a:t>
            </a:r>
            <a:r>
              <a:rPr lang="en-US" altLang="zh-CN" b="1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个方法通过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previous_elements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属性对当前节点前面的 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和字符串进行迭代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find_all_previous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方法返回所有符合条件的节点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find_previous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方法返回第一个符合条件的节点</a:t>
            </a:r>
            <a:endParaRPr lang="en-US" altLang="zh-CN" dirty="0" smtClean="0"/>
          </a:p>
          <a:p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注：以上（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）方法参数用法与 </a:t>
            </a:r>
            <a:r>
              <a:rPr lang="en-US" altLang="zh-CN" dirty="0" err="1" smtClean="0"/>
              <a:t>find_all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完全相同，原理均</a:t>
            </a:r>
            <a:r>
              <a:rPr lang="zh-CN" altLang="en-US" smtClean="0"/>
              <a:t>类似。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解释器比较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007" y="1480685"/>
            <a:ext cx="11159630" cy="444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8.CSS</a:t>
            </a:r>
            <a:r>
              <a:rPr lang="zh-CN" altLang="en-US" b="1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我们在写 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时，标签名不加任何修饰，类名前加点，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名前加 </a:t>
            </a:r>
            <a:r>
              <a:rPr lang="en-US" altLang="zh-CN" dirty="0" smtClean="0"/>
              <a:t>#</a:t>
            </a:r>
            <a:r>
              <a:rPr lang="zh-CN" altLang="en-US" dirty="0" smtClean="0"/>
              <a:t>，在这里我们也可以利用类似的方法来筛选元素，用到的方法是 </a:t>
            </a:r>
            <a:r>
              <a:rPr lang="en-US" altLang="zh-CN" dirty="0" err="1" smtClean="0"/>
              <a:t>soup.select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，返回类型是 </a:t>
            </a:r>
            <a:r>
              <a:rPr lang="en-US" altLang="zh-CN" dirty="0" smtClean="0"/>
              <a:t>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）通过标签名查找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102" y="1796868"/>
            <a:ext cx="17641696" cy="178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）通过类名查找</a:t>
            </a:r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891" y="1687096"/>
            <a:ext cx="31621286" cy="104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）通过 </a:t>
            </a:r>
            <a:r>
              <a:rPr lang="en-US" altLang="zh-CN" b="1" dirty="0" smtClean="0"/>
              <a:t>id </a:t>
            </a:r>
            <a:r>
              <a:rPr lang="zh-CN" altLang="en-US" b="1" dirty="0" smtClean="0"/>
              <a:t>名查找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54" y="1839395"/>
            <a:ext cx="14822964" cy="118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）组合查找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组合查找即和写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文件时，标签名与类名、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名进行的组合原理是一样的，例如查找 </a:t>
            </a:r>
            <a:r>
              <a:rPr lang="en-US" altLang="zh-CN" dirty="0" smtClean="0"/>
              <a:t>p </a:t>
            </a:r>
            <a:r>
              <a:rPr lang="zh-CN" altLang="en-US" dirty="0" smtClean="0"/>
              <a:t>标签中，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link1</a:t>
            </a:r>
            <a:r>
              <a:rPr lang="zh-CN" altLang="en-US" dirty="0" smtClean="0"/>
              <a:t>的内容，二者需要用空格分开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直接子标签查找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441" y="2818493"/>
            <a:ext cx="10890881" cy="96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356" y="4593545"/>
            <a:ext cx="7000523" cy="112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）属性查找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查找时还可以加入属性元素，属性需要用中括号括起来，注意属性和标签属于同一节点，所以中间不能加空格，否则会无法匹配到。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同样，属性仍然可以与上述查找方式组合，不在同一节点的空格隔开，同一节点的不加空格</a:t>
            </a:r>
            <a:br>
              <a:rPr lang="zh-CN" altLang="en-US" dirty="0" smtClean="0"/>
            </a:br>
            <a:r>
              <a:rPr lang="zh-CN" altLang="en-US" dirty="0" smtClean="0"/>
              <a:t> 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877" y="2716213"/>
            <a:ext cx="10774149" cy="20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341" y="5706835"/>
            <a:ext cx="10506105" cy="85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lxml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BeautifulSoup</a:t>
            </a:r>
            <a:r>
              <a:rPr lang="en-US" altLang="zh-CN" dirty="0" smtClean="0"/>
              <a:t> </a:t>
            </a:r>
            <a:r>
              <a:rPr lang="zh-CN" altLang="en-US" dirty="0" smtClean="0"/>
              <a:t>可以将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 </a:t>
            </a:r>
            <a:r>
              <a:rPr lang="zh-CN" altLang="en-US" dirty="0" smtClean="0"/>
              <a:t>作为默认的解析器使用，同样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可以单独使用。下面比较一下这两者之间的优缺点</a:t>
            </a:r>
            <a:r>
              <a:rPr lang="en-US" altLang="zh-CN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BeautifulSoup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的原理不一样，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的，会载人整个文档，解析整个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树，因此时间和内存开销都会大很多。而</a:t>
            </a:r>
            <a:r>
              <a:rPr lang="en-US" altLang="zh-CN" dirty="0" smtClean="0"/>
              <a:t>1xm1</a:t>
            </a:r>
            <a:r>
              <a:rPr lang="zh-CN" altLang="en-US" dirty="0" smtClean="0"/>
              <a:t>是使用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技术查询和处理</a:t>
            </a:r>
            <a:r>
              <a:rPr lang="en-US" altLang="zh-CN" dirty="0" smtClean="0"/>
              <a:t>HTML/XML </a:t>
            </a:r>
            <a:r>
              <a:rPr lang="zh-CN" altLang="en-US" dirty="0" smtClean="0"/>
              <a:t>文档的库，只会局部遍历，所以速度会快一些。幸好现在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作为默认解析库。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BeautifulSoup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用起来比较简单，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非常人性化，支持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选择器，适合新手。</a:t>
            </a:r>
            <a:r>
              <a:rPr lang="en-US" altLang="zh-CN" dirty="0" err="1" smtClean="0"/>
              <a:t>lxml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写起来麻烦，开发效率不如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当然这也是因人而异，如果你能熟练使用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那么使用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是更好的选择，况且现在又有了</a:t>
            </a:r>
            <a:r>
              <a:rPr lang="en-US" altLang="zh-CN" dirty="0" err="1" smtClean="0"/>
              <a:t>FirePath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这样的自动生成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表达式的利器。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3686" y="780616"/>
          <a:ext cx="10515600" cy="5303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/>
                        <a:t>from </a:t>
                      </a:r>
                      <a:r>
                        <a:rPr lang="en-US" altLang="zh-CN" dirty="0" err="1" smtClean="0"/>
                        <a:t>lxml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kern="1200" dirty="0" smtClean="0"/>
                        <a:t>import </a:t>
                      </a:r>
                      <a:r>
                        <a:rPr lang="en-US" altLang="zh-CN" dirty="0" err="1" smtClean="0"/>
                        <a:t>etree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htm1_str = </a:t>
                      </a:r>
                      <a:r>
                        <a:rPr lang="en-US" altLang="zh-CN" sz="1800" kern="1200" dirty="0" smtClean="0"/>
                        <a:t>"""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&lt;htm1&gt;&lt;head&gt;&lt;tit1e&gt;The Dormouse's story&lt;/tit1e&gt;&lt;/head&gt;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&lt;body&gt;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&lt;p class="title"&gt;&lt;b&gt;The Dormouse's story&lt;/b&gt;&lt;/p&gt;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&lt;p class="story"&gt;Once upon a time there were three little sisters; and their names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were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&lt;a </a:t>
                      </a:r>
                      <a:r>
                        <a:rPr lang="en-US" altLang="zh-CN" sz="1800" kern="1200" dirty="0" err="1" smtClean="0"/>
                        <a:t>href</a:t>
                      </a:r>
                      <a:r>
                        <a:rPr lang="en-US" altLang="zh-CN" sz="1800" kern="1200" dirty="0" smtClean="0"/>
                        <a:t>="http://example.com/elsie" class="sister" id="link1"&gt;</a:t>
                      </a:r>
                      <a:r>
                        <a:rPr lang="en-US" altLang="zh-CN" sz="1800" kern="1200" dirty="0" err="1" smtClean="0"/>
                        <a:t>Blsie</a:t>
                      </a:r>
                      <a:r>
                        <a:rPr lang="en-US" altLang="zh-CN" sz="1800" kern="1200" dirty="0" smtClean="0"/>
                        <a:t>&lt;/a&gt;,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&lt;a </a:t>
                      </a:r>
                      <a:r>
                        <a:rPr lang="en-US" altLang="zh-CN" sz="1800" kern="1200" dirty="0" err="1" smtClean="0"/>
                        <a:t>href</a:t>
                      </a:r>
                      <a:r>
                        <a:rPr lang="en-US" altLang="zh-CN" sz="1800" kern="1200" dirty="0" smtClean="0"/>
                        <a:t>="http://example.com/lacie" class="sister" id="link2"&gt;</a:t>
                      </a:r>
                      <a:r>
                        <a:rPr lang="en-US" altLang="zh-CN" sz="1800" kern="1200" dirty="0" err="1" smtClean="0"/>
                        <a:t>Lacie</a:t>
                      </a:r>
                      <a:r>
                        <a:rPr lang="en-US" altLang="zh-CN" sz="1800" kern="1200" dirty="0" smtClean="0"/>
                        <a:t>&lt;/a&gt; and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&lt;a </a:t>
                      </a:r>
                      <a:r>
                        <a:rPr lang="en-US" altLang="zh-CN" sz="1800" kern="1200" dirty="0" err="1" smtClean="0"/>
                        <a:t>href</a:t>
                      </a:r>
                      <a:r>
                        <a:rPr lang="en-US" altLang="zh-CN" sz="1800" kern="1200" dirty="0" smtClean="0"/>
                        <a:t>="http://example.com/tillie" class="sister" id="link3"&gt;Tillie&lt;/a&gt;;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and they 1ived at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the bottom of a wel1.&lt;/p&gt;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&lt;p class="story"&gt;...&lt;/p&gt;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sz="1800" kern="1200" dirty="0" smtClean="0"/>
                        <a:t>"""</a:t>
                      </a:r>
                      <a:br>
                        <a:rPr lang="en-US" altLang="zh-CN" sz="1800" kern="1200" dirty="0" smtClean="0"/>
                      </a:br>
                      <a:r>
                        <a:rPr lang="en-US" altLang="zh-CN" dirty="0" smtClean="0"/>
                        <a:t>html= </a:t>
                      </a:r>
                      <a:r>
                        <a:rPr lang="en-US" altLang="zh-CN" dirty="0" err="1" smtClean="0"/>
                        <a:t>etree.HTML</a:t>
                      </a:r>
                      <a:r>
                        <a:rPr lang="en-US" altLang="zh-CN" dirty="0" smtClean="0"/>
                        <a:t>(htm1_str)</a:t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result = </a:t>
                      </a:r>
                      <a:r>
                        <a:rPr lang="en-US" altLang="zh-CN" dirty="0" err="1" smtClean="0"/>
                        <a:t>etree.tostring</a:t>
                      </a:r>
                      <a:r>
                        <a:rPr lang="en-US" altLang="zh-CN" dirty="0" smtClean="0"/>
                        <a:t> (html)</a:t>
                      </a:r>
                      <a:br>
                        <a:rPr lang="en-US" altLang="zh-CN" dirty="0" smtClean="0"/>
                      </a:br>
                      <a:r>
                        <a:rPr lang="en-US" altLang="zh-CN" sz="1800" kern="1200" dirty="0" smtClean="0"/>
                        <a:t>print</a:t>
                      </a:r>
                      <a:r>
                        <a:rPr lang="en-US" altLang="zh-CN" dirty="0" smtClean="0"/>
                        <a:t>(result )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&lt;html&gt;&lt;body&gt;&lt;htm1&gt;&lt;tit1e&gt;The Dormouse's story&lt;/tit1e&gt;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&lt;p class="title"&gt;&lt;b&gt;The Dormouse's story&lt;/b&gt;&lt;/p&gt;</a:t>
                      </a:r>
                    </a:p>
                    <a:p>
                      <a:r>
                        <a:rPr lang="en-US" altLang="zh-CN" dirty="0" smtClean="0"/>
                        <a:t>&lt;p class="story"&gt;Once upon a time there were three little sisters; and their names</a:t>
                      </a:r>
                    </a:p>
                    <a:p>
                      <a:r>
                        <a:rPr lang="en-US" altLang="zh-CN" dirty="0" smtClean="0"/>
                        <a:t>were</a:t>
                      </a:r>
                    </a:p>
                    <a:p>
                      <a:r>
                        <a:rPr lang="en-US" altLang="zh-CN" dirty="0" smtClean="0"/>
                        <a:t>&lt;a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="http://example.com/elsie" class="sister" id="link1"&gt;</a:t>
                      </a:r>
                      <a:r>
                        <a:rPr lang="en-US" altLang="zh-CN" dirty="0" err="1" smtClean="0"/>
                        <a:t>Blsie</a:t>
                      </a:r>
                      <a:r>
                        <a:rPr lang="en-US" altLang="zh-CN" dirty="0" smtClean="0"/>
                        <a:t>&lt;/a&gt;,</a:t>
                      </a:r>
                    </a:p>
                    <a:p>
                      <a:r>
                        <a:rPr lang="en-US" altLang="zh-CN" dirty="0" smtClean="0"/>
                        <a:t>&lt;a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="http://example.com/lacie" class="sister" id="link2"&gt;</a:t>
                      </a:r>
                      <a:r>
                        <a:rPr lang="en-US" altLang="zh-CN" dirty="0" err="1" smtClean="0"/>
                        <a:t>Lacie</a:t>
                      </a:r>
                      <a:r>
                        <a:rPr lang="en-US" altLang="zh-CN" dirty="0" smtClean="0"/>
                        <a:t>&lt;/a&gt; and</a:t>
                      </a:r>
                    </a:p>
                    <a:p>
                      <a:r>
                        <a:rPr lang="en-US" altLang="zh-CN" dirty="0" smtClean="0"/>
                        <a:t>&lt;a </a:t>
                      </a:r>
                      <a:r>
                        <a:rPr lang="en-US" altLang="zh-CN" dirty="0" err="1" smtClean="0"/>
                        <a:t>href</a:t>
                      </a:r>
                      <a:r>
                        <a:rPr lang="en-US" altLang="zh-CN" dirty="0" smtClean="0"/>
                        <a:t>="http://example.com/tillie" class="sister" id="link3"&gt;Tillie&lt;/a&gt;;</a:t>
                      </a:r>
                    </a:p>
                    <a:p>
                      <a:r>
                        <a:rPr lang="en-US" altLang="zh-CN" dirty="0" smtClean="0"/>
                        <a:t>and they 1ived at</a:t>
                      </a:r>
                    </a:p>
                    <a:p>
                      <a:r>
                        <a:rPr lang="en-US" altLang="zh-CN" dirty="0" smtClean="0"/>
                        <a:t>the bottom of a wel1.&lt;/p&gt;</a:t>
                      </a:r>
                    </a:p>
                    <a:p>
                      <a:r>
                        <a:rPr lang="en-US" altLang="zh-CN" dirty="0" smtClean="0"/>
                        <a:t>&lt;p class="story"&gt;...&lt;/p&gt;</a:t>
                      </a:r>
                    </a:p>
                    <a:p>
                      <a:r>
                        <a:rPr lang="en-US" altLang="zh-CN" dirty="0" smtClean="0"/>
                        <a:t>&lt;/htm1&gt;&lt;/body&gt;&lt;/html&gt;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773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大家看到</a:t>
            </a:r>
            <a:r>
              <a:rPr lang="en-US" altLang="zh-CN" dirty="0" err="1" smtClean="0"/>
              <a:t>html_st</a:t>
            </a:r>
            <a:r>
              <a:rPr lang="zh-CN" altLang="en-US" dirty="0" smtClean="0"/>
              <a:t>最后是没有</a:t>
            </a:r>
            <a:r>
              <a:rPr lang="en-US" altLang="zh-CN" dirty="0" smtClean="0"/>
              <a:t>&lt;/html&gt;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&lt;/body&gt;</a:t>
            </a:r>
            <a:r>
              <a:rPr lang="zh-CN" altLang="en-US" dirty="0" smtClean="0"/>
              <a:t>标签的，没有进行闭合，但是通过输出结果我们可以看到</a:t>
            </a:r>
            <a:r>
              <a:rPr lang="en-US" altLang="zh-CN" dirty="0" err="1" smtClean="0"/>
              <a:t>lxml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的一个非常实用的功能就是自动修正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代码。</a:t>
            </a:r>
          </a:p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语法抽取出其中所有的</a:t>
            </a:r>
            <a:r>
              <a:rPr lang="en-US" altLang="zh-CN" dirty="0" smtClean="0"/>
              <a:t>URL,</a:t>
            </a:r>
            <a:r>
              <a:rPr lang="zh-CN" altLang="en-US" dirty="0" smtClean="0"/>
              <a:t>示例如下：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16000" y="2258180"/>
          <a:ext cx="10668000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dirty="0" err="1" smtClean="0"/>
                        <a:t>lxml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dirty="0" err="1" smtClean="0"/>
                        <a:t>etree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htm1_str = 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&lt;htm1&gt;&lt;head&gt;&lt;tit1e&gt;The Dormouse's story&lt;/tit1e&gt;&lt;/head&gt;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 body &gt;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class="title"&gt;&lt;b&gt;The Dormouse's story&lt;/b&gt;&lt;/p&gt;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class="story"&gt;Once upon a time there were three little sisters; and their names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were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="http://example.com/elsie" class="sister" id="link1"&gt;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Blsie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&lt;/a&gt;,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="http://example.com/lacie" class="sister" id="link2"&gt;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Lacie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&lt;/a&gt; and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="http://example.com/tillie" class="sister" id="link3"&gt;Tillie&lt;/a&gt;;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they 1ived at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bottom of a wel1.&lt;/p&gt;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class="story"&gt;...&lt;/p&gt;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  <a:b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dirty="0" smtClean="0"/>
                        <a:t>html= </a:t>
                      </a:r>
                      <a:r>
                        <a:rPr lang="en-US" altLang="zh-CN" dirty="0" err="1" smtClean="0"/>
                        <a:t>etree.HTML</a:t>
                      </a:r>
                      <a:r>
                        <a:rPr lang="en-US" altLang="zh-CN" dirty="0" smtClean="0"/>
                        <a:t>(htm1_str)</a:t>
                      </a:r>
                      <a:br>
                        <a:rPr lang="en-US" altLang="zh-CN" dirty="0" smtClean="0"/>
                      </a:br>
                      <a:r>
                        <a:rPr lang="en-US" altLang="zh-CN" dirty="0" err="1" smtClean="0"/>
                        <a:t>urls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en-US" altLang="zh-CN" dirty="0" err="1" smtClean="0"/>
                        <a:t>html.xpath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".//*[@class='sister']/@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dirty="0" smtClean="0"/>
                        <a:t>)</a:t>
                      </a:r>
                      <a:br>
                        <a:rPr lang="en-US" altLang="zh-CN" dirty="0" smtClean="0"/>
                      </a:b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dirty="0" err="1" smtClean="0"/>
                        <a:t>urls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创建 </a:t>
            </a:r>
            <a:r>
              <a:rPr lang="en-US" altLang="zh-CN" b="1" dirty="0" smtClean="0"/>
              <a:t>Beautiful Soup </a:t>
            </a:r>
            <a:r>
              <a:rPr lang="zh-CN" altLang="en-US" b="1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首先必须要导入 </a:t>
            </a:r>
            <a:r>
              <a:rPr lang="en-US" altLang="zh-CN" dirty="0" smtClean="0"/>
              <a:t>bs4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我们创建一个字符串，后面的例子我们便会用它来演示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913" y="23162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from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smtClean="0"/>
                        <a:t>bs4 import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err="1" smtClean="0"/>
                        <a:t>BeautifulSoup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57943" y="320040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 = """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&lt;html&gt;&lt;head&gt;&lt;title&gt;The Dormouse's story&lt;/title&gt;&lt;/head&gt;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class="title" name="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dromouse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"&gt;&lt;b&gt;The Dormouse's story&lt;/b&gt;&lt;/p&gt;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class="story"&gt;Once upon a time there were three little sisters; and their names were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http://example.com/elsie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class="sister" id="link1"&gt;&lt;!-- Elsie --&gt;&lt;/a&gt;,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http://example.com/lacie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class="sister" id="link2"&gt;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Lacie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&lt;/a&gt; and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zh-CN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http://example.com/tillie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 class="sister" id="link3"&gt;Tillie&lt;/a&gt;;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they lived at the bottom of a well.&lt;/p&gt;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&lt;p class="story"&gt;...&lt;/p&gt;</a:t>
                      </a:r>
                    </a:p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3813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2456" y="1721169"/>
          <a:ext cx="1042125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212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['http://example.com/elsie', 'http://example.com/lacie', 'http://example.com/tillie']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Lorem ipsum dolor sit amet, consectetur adipisicing elit.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 </a:t>
            </a:r>
            <a:r>
              <a:rPr lang="en-US" altLang="zh-CN" dirty="0" err="1" smtClean="0"/>
              <a:t>beautifulsoup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38200" y="3654426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soup = 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>(open('</a:t>
                      </a:r>
                      <a:r>
                        <a:rPr lang="en-US" altLang="zh-CN" dirty="0" err="1" smtClean="0"/>
                        <a:t>index.html</a:t>
                      </a:r>
                      <a:r>
                        <a:rPr lang="en-US" altLang="zh-CN" dirty="0" smtClean="0"/>
                        <a:t>'))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0514" y="2410579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soup = </a:t>
                      </a:r>
                      <a:r>
                        <a:rPr lang="en-US" altLang="zh-CN" dirty="0" err="1" smtClean="0"/>
                        <a:t>BeautifulSoup</a:t>
                      </a:r>
                      <a:r>
                        <a:rPr lang="en-US" altLang="zh-CN" dirty="0" smtClean="0"/>
                        <a:t>(html)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/>
              <a:t>创建 </a:t>
            </a:r>
            <a:r>
              <a:rPr lang="en-US" altLang="zh-CN" sz="2400" dirty="0" err="1" smtClean="0"/>
              <a:t>beautifulsoup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</a:t>
            </a:r>
            <a:endParaRPr lang="en-US" altLang="zh-CN" sz="24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en-US" altLang="zh-CN" sz="24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/>
              <a:t>我们还可以用本地 </a:t>
            </a:r>
            <a:r>
              <a:rPr lang="en-US" altLang="zh-CN" sz="2400" dirty="0" smtClean="0"/>
              <a:t>HTML </a:t>
            </a:r>
            <a:r>
              <a:rPr lang="zh-CN" altLang="en-US" sz="2400" dirty="0" smtClean="0"/>
              <a:t>文件来创建对象</a:t>
            </a:r>
            <a:endParaRPr lang="en-US" altLang="zh-CN" sz="2400" dirty="0" smtClean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/>
              <a:t>上面这句代码便是将本地 </a:t>
            </a:r>
            <a:r>
              <a:rPr lang="en-US" altLang="zh-CN" sz="2400" dirty="0" err="1" smtClean="0"/>
              <a:t>index.html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文件打开，用它来创建 </a:t>
            </a:r>
            <a:r>
              <a:rPr lang="en-US" altLang="zh-CN" sz="2400" dirty="0" smtClean="0"/>
              <a:t>soup </a:t>
            </a:r>
            <a:r>
              <a:rPr lang="zh-CN" altLang="en-US" sz="2400" dirty="0" smtClean="0"/>
              <a:t>对象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打印一下 </a:t>
            </a:r>
            <a:r>
              <a:rPr lang="en-US" altLang="zh-CN" dirty="0" smtClean="0"/>
              <a:t>soup </a:t>
            </a:r>
            <a:r>
              <a:rPr lang="zh-CN" altLang="en-US" dirty="0" smtClean="0"/>
              <a:t>对象的内容，格式化输出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738" y="1316945"/>
            <a:ext cx="5652861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四大对象种类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Beautiful Soup</a:t>
            </a:r>
            <a:r>
              <a:rPr lang="zh-CN" altLang="en-US" dirty="0" smtClean="0"/>
              <a:t>将复杂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文档转换成一个复杂的树形结构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每个节点都是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所有对象可以归纳为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   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    </a:t>
            </a:r>
            <a:r>
              <a:rPr lang="en-US" altLang="zh-CN" dirty="0" err="1" smtClean="0"/>
              <a:t>NavigableString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    </a:t>
            </a:r>
            <a:r>
              <a:rPr lang="en-US" altLang="zh-CN" dirty="0" err="1" smtClean="0"/>
              <a:t>BeautifulSoup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    Comment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774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76915_1"/>
  <p:tag name="KSO_WM_TEMPLATE_CATEGORY" val="custom"/>
  <p:tag name="KSO_WM_TEMPLATE_INDEX" val="20177411"/>
  <p:tag name="KSO_WM_TEMPLATE_SUBCATEGORY" val="combine"/>
  <p:tag name="KSO_WM_TEMPLATE_THUMBS_INDEX" val="1、4、5、6、12、13、18、24、28、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774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76915_11"/>
  <p:tag name="KSO_WM_TEMPLATE_CATEGORY" val="custom"/>
  <p:tag name="KSO_WM_TEMPLATE_INDEX" val="20177411"/>
  <p:tag name="KSO_WM_SLIDE_ID" val="custom20177411_29"/>
  <p:tag name="KSO_WM_SLIDE_INDEX" val="29"/>
  <p:tag name="KSO_WM_TEMPLATE_SUBCATEGORY" val="combine"/>
  <p:tag name="KSO_WM_DIAGRAM_GROUP_CODE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UNIT_PRESET_TEXT" val="感谢观看"/>
  <p:tag name="KSO_WM_TEMPLATE_CATEGORY" val="custom"/>
  <p:tag name="KSO_WM_TEMPLATE_INDEX" val="20177411"/>
  <p:tag name="KSO_WM_UNIT_ID" val="custom20177411_29*a*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99"/>
  <p:tag name="KSO_WM_UNIT_HIGHLIGHT" val="0"/>
  <p:tag name="KSO_WM_UNIT_COMPATIBLE" val="0"/>
  <p:tag name="KSO_WM_UNIT_CLEAR" val="0"/>
  <p:tag name="KSO_WM_UNIT_PRESET_TEXT_INDEX" val="4"/>
  <p:tag name="KSO_WM_UNIT_PRESET_TEXT_LEN" val="57"/>
  <p:tag name="KSO_WM_TEMPLATE_CATEGORY" val="custom"/>
  <p:tag name="KSO_WM_TEMPLATE_INDEX" val="20177411"/>
  <p:tag name="KSO_WM_UNIT_ID" val="custom20177411_29*f*1"/>
</p:tagLst>
</file>

<file path=ppt/theme/theme1.xml><?xml version="1.0" encoding="utf-8"?>
<a:theme xmlns:a="http://schemas.openxmlformats.org/drawingml/2006/main" name="Office 主题​​">
  <a:themeElements>
    <a:clrScheme name="81004">
      <a:dk1>
        <a:srgbClr val="333333"/>
      </a:dk1>
      <a:lt1>
        <a:sysClr val="window" lastClr="FFFFFF"/>
      </a:lt1>
      <a:dk2>
        <a:srgbClr val="D5D2CF"/>
      </a:dk2>
      <a:lt2>
        <a:srgbClr val="F2F2F1"/>
      </a:lt2>
      <a:accent1>
        <a:srgbClr val="040000"/>
      </a:accent1>
      <a:accent2>
        <a:srgbClr val="E9E7E6"/>
      </a:accent2>
      <a:accent3>
        <a:srgbClr val="33333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3937</Words>
  <Application>Microsoft Office PowerPoint</Application>
  <PresentationFormat>自定义</PresentationFormat>
  <Paragraphs>279</Paragraphs>
  <Slides>61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主题​​</vt:lpstr>
      <vt:lpstr>BeautifulSoup的使用</vt:lpstr>
      <vt:lpstr>简介</vt:lpstr>
      <vt:lpstr>lxml解释器</vt:lpstr>
      <vt:lpstr>Html5lib解释器</vt:lpstr>
      <vt:lpstr>解释器比较</vt:lpstr>
      <vt:lpstr>创建 Beautiful Soup 对象</vt:lpstr>
      <vt:lpstr>创建 beautifulsoup 对象</vt:lpstr>
      <vt:lpstr>打印一下 soup 对象的内容，格式化输出</vt:lpstr>
      <vt:lpstr>四大对象种类</vt:lpstr>
      <vt:lpstr>1.Tag</vt:lpstr>
      <vt:lpstr>Tag的两个属性</vt:lpstr>
      <vt:lpstr>获取属性</vt:lpstr>
      <vt:lpstr>修改属性</vt:lpstr>
      <vt:lpstr>（2）NavigableString</vt:lpstr>
      <vt:lpstr>（3）BeautifulSoup</vt:lpstr>
      <vt:lpstr>（4）Comment</vt:lpstr>
      <vt:lpstr>（4）Comment</vt:lpstr>
      <vt:lpstr>遍历文档树</vt:lpstr>
      <vt:lpstr>遍历文档树</vt:lpstr>
      <vt:lpstr>（2）所有子孙节点</vt:lpstr>
      <vt:lpstr>幻灯片 21</vt:lpstr>
      <vt:lpstr>（3）节点内容</vt:lpstr>
      <vt:lpstr>（3）节点内容</vt:lpstr>
      <vt:lpstr>（4）多个内容</vt:lpstr>
      <vt:lpstr>.stripped_strings</vt:lpstr>
      <vt:lpstr>（5）父节点</vt:lpstr>
      <vt:lpstr>（6）全部父节点</vt:lpstr>
      <vt:lpstr>（7）兄弟节点</vt:lpstr>
      <vt:lpstr>（8）全部兄弟节点</vt:lpstr>
      <vt:lpstr>（9）前后节点</vt:lpstr>
      <vt:lpstr>（10）所有前后节点</vt:lpstr>
      <vt:lpstr>搜索文档树</vt:lpstr>
      <vt:lpstr>1）name 参数</vt:lpstr>
      <vt:lpstr>幻灯片 34</vt:lpstr>
      <vt:lpstr>幻灯片 35</vt:lpstr>
      <vt:lpstr>幻灯片 36</vt:lpstr>
      <vt:lpstr>2）keyword 参数</vt:lpstr>
      <vt:lpstr>幻灯片 38</vt:lpstr>
      <vt:lpstr>幻灯片 39</vt:lpstr>
      <vt:lpstr>3）text 参数</vt:lpstr>
      <vt:lpstr>4）limit 参数</vt:lpstr>
      <vt:lpstr>5）recursive 参数</vt:lpstr>
      <vt:lpstr>幻灯片 43</vt:lpstr>
      <vt:lpstr>（2）find( name , attrs , recursive , text , **kwargs )</vt:lpstr>
      <vt:lpstr>（3）find_parents() find_parent()</vt:lpstr>
      <vt:lpstr>（4）find_next_siblings() find_next_sibling()</vt:lpstr>
      <vt:lpstr>（5）find_previous_siblings() find_previous_sibling()</vt:lpstr>
      <vt:lpstr>（6）find_all_next() find_next()</vt:lpstr>
      <vt:lpstr>（7）find_all_previous() 和 find_previous()</vt:lpstr>
      <vt:lpstr>8.CSS选择器</vt:lpstr>
      <vt:lpstr>（1）通过标签名查找</vt:lpstr>
      <vt:lpstr>（2）通过类名查找</vt:lpstr>
      <vt:lpstr>（3）通过 id 名查找</vt:lpstr>
      <vt:lpstr>（4）组合查找</vt:lpstr>
      <vt:lpstr>（5）属性查找</vt:lpstr>
      <vt:lpstr>lxml的XPath解析</vt:lpstr>
      <vt:lpstr>幻灯片 57</vt:lpstr>
      <vt:lpstr>输出结果：</vt:lpstr>
      <vt:lpstr>幻灯片 59</vt:lpstr>
      <vt:lpstr>幻灯片 60</vt:lpstr>
      <vt:lpstr>感谢观看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success</cp:lastModifiedBy>
  <cp:revision>483</cp:revision>
  <dcterms:created xsi:type="dcterms:W3CDTF">2017-08-01T08:36:00Z</dcterms:created>
  <dcterms:modified xsi:type="dcterms:W3CDTF">2017-11-28T07:11:24Z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