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15"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20" autoAdjust="0"/>
  </p:normalViewPr>
  <p:slideViewPr>
    <p:cSldViewPr snapToGrid="0">
      <p:cViewPr varScale="1">
        <p:scale>
          <a:sx n="63" d="100"/>
          <a:sy n="63" d="100"/>
        </p:scale>
        <p:origin x="-108"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2017/11/29 Wednesday</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2017/11/29 Wednesday</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2017/11/29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xPath</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轴</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zh-CN" altLang="en-US" dirty="0" smtClean="0"/>
              <a:t>轴定义了所选节点与当前节点之间的树关系。在</a:t>
            </a:r>
            <a:r>
              <a:rPr lang="en-US" altLang="zh-CN" dirty="0" smtClean="0"/>
              <a:t>Python</a:t>
            </a:r>
            <a:r>
              <a:rPr lang="zh-CN" altLang="en-US" dirty="0" smtClean="0"/>
              <a:t>爬虫开发中，提取网页中的信息</a:t>
            </a:r>
          </a:p>
          <a:p>
            <a:pPr>
              <a:buNone/>
            </a:pPr>
            <a:r>
              <a:rPr lang="zh-CN" altLang="en-US" dirty="0" smtClean="0"/>
              <a:t>会遇到这种情况</a:t>
            </a:r>
            <a:r>
              <a:rPr lang="en-US" altLang="zh-CN" dirty="0" smtClean="0"/>
              <a:t>: </a:t>
            </a:r>
            <a:r>
              <a:rPr lang="zh-CN" altLang="en-US" dirty="0" smtClean="0"/>
              <a:t>首先提取到一个节点的信息，然后想在在这个节点的基础上提取它的子节</a:t>
            </a:r>
          </a:p>
          <a:p>
            <a:pPr>
              <a:buNone/>
            </a:pPr>
            <a:r>
              <a:rPr lang="zh-CN" altLang="en-US" dirty="0" smtClean="0"/>
              <a:t>点或者父节点，这时候就会用到轴的概念。轴的存在会使提取变得更加灵活和准确。</a:t>
            </a:r>
            <a:endParaRPr lang="en-US" altLang="zh-CN" dirty="0" smtClean="0"/>
          </a:p>
          <a:p>
            <a:pPr>
              <a:buNone/>
            </a:pPr>
            <a:endParaRPr lang="zh-CN" altLang="en-US" dirty="0" smtClean="0"/>
          </a:p>
          <a:p>
            <a:pPr>
              <a:buNone/>
            </a:pPr>
            <a:r>
              <a:rPr lang="zh-CN" altLang="en-US" dirty="0" smtClean="0"/>
              <a:t>在说轴的用法之前，需要了解位置路径表达式中的相对位置路径、绝对位置路径和步的</a:t>
            </a:r>
          </a:p>
          <a:p>
            <a:pPr>
              <a:buNone/>
            </a:pPr>
            <a:r>
              <a:rPr lang="zh-CN" altLang="en-US" dirty="0" smtClean="0"/>
              <a:t>概念。位置路径可以是绝对的，也可以是相对的。绝对路径起始于正斜杠</a:t>
            </a:r>
            <a:r>
              <a:rPr lang="en-US" altLang="zh-CN" dirty="0" smtClean="0"/>
              <a:t>(/),</a:t>
            </a:r>
            <a:r>
              <a:rPr lang="zh-CN" altLang="en-US" dirty="0" smtClean="0"/>
              <a:t>而相对路径</a:t>
            </a:r>
          </a:p>
          <a:p>
            <a:pPr>
              <a:buNone/>
            </a:pPr>
            <a:r>
              <a:rPr lang="zh-CN" altLang="en-US" dirty="0" smtClean="0"/>
              <a:t>不会这样。在两种情况中，位置路径均包括一个或多个步，每个步均被斜杠分割</a:t>
            </a:r>
            <a:r>
              <a:rPr lang="en-US" altLang="zh-CN" dirty="0" smtClean="0"/>
              <a:t>: /step/</a:t>
            </a:r>
            <a:r>
              <a:rPr lang="en-US" altLang="zh-CN" dirty="0" err="1" smtClean="0"/>
              <a:t>tep</a:t>
            </a:r>
            <a:r>
              <a:rPr lang="en-US" altLang="zh-CN" dirty="0" smtClean="0"/>
              <a:t>:...</a:t>
            </a:r>
          </a:p>
          <a:p>
            <a:pPr>
              <a:buNone/>
            </a:pPr>
            <a:r>
              <a:rPr lang="en-US" altLang="zh-CN" dirty="0" smtClean="0"/>
              <a:t>(</a:t>
            </a:r>
            <a:r>
              <a:rPr lang="zh-CN" altLang="en-US" dirty="0" smtClean="0"/>
              <a:t>绝对位置路径</a:t>
            </a:r>
            <a:r>
              <a:rPr lang="en-US" altLang="zh-CN" dirty="0" smtClean="0"/>
              <a:t>),step/step/...(</a:t>
            </a:r>
            <a:r>
              <a:rPr lang="zh-CN" altLang="en-US" dirty="0" smtClean="0"/>
              <a:t>相对位置路径</a:t>
            </a:r>
            <a:r>
              <a:rPr lang="en-US" altLang="zh-CN" dirty="0" smtClean="0"/>
              <a:t>)</a:t>
            </a:r>
            <a:r>
              <a:rPr lang="zh-CN" altLang="en-US" dirty="0" smtClean="0"/>
              <a:t>。</a:t>
            </a:r>
          </a:p>
          <a:p>
            <a:pPr>
              <a:buNone/>
            </a:pPr>
            <a:endParaRPr lang="en-US" altLang="zh-CN" dirty="0" smtClean="0"/>
          </a:p>
          <a:p>
            <a:pPr>
              <a:buNone/>
            </a:pPr>
            <a:r>
              <a:rPr lang="zh-CN" altLang="en-US" dirty="0" smtClean="0"/>
              <a:t>步</a:t>
            </a:r>
            <a:r>
              <a:rPr lang="en-US" altLang="zh-CN" dirty="0" smtClean="0"/>
              <a:t>(step) </a:t>
            </a:r>
            <a:r>
              <a:rPr lang="zh-CN" altLang="en-US" dirty="0" smtClean="0"/>
              <a:t>包括</a:t>
            </a:r>
            <a:r>
              <a:rPr lang="en-US" altLang="zh-CN" dirty="0" smtClean="0"/>
              <a:t>: </a:t>
            </a:r>
            <a:r>
              <a:rPr lang="zh-CN" altLang="en-US" dirty="0" smtClean="0"/>
              <a:t>轴</a:t>
            </a:r>
            <a:r>
              <a:rPr lang="en-US" altLang="zh-CN" dirty="0" smtClean="0"/>
              <a:t>(axis)</a:t>
            </a:r>
            <a:r>
              <a:rPr lang="zh-CN" altLang="en-US" dirty="0" smtClean="0"/>
              <a:t>、节点测试</a:t>
            </a:r>
            <a:r>
              <a:rPr lang="en-US" altLang="zh-CN" dirty="0" smtClean="0"/>
              <a:t>(node-test) </a:t>
            </a:r>
            <a:r>
              <a:rPr lang="zh-CN" altLang="en-US" dirty="0" smtClean="0"/>
              <a:t>零个或者更多谓语</a:t>
            </a:r>
            <a:r>
              <a:rPr lang="en-US" altLang="zh-CN" dirty="0" smtClean="0"/>
              <a:t>(predicate),</a:t>
            </a:r>
            <a:r>
              <a:rPr lang="zh-CN" altLang="en-US" dirty="0" smtClean="0"/>
              <a:t>用</a:t>
            </a:r>
          </a:p>
          <a:p>
            <a:pPr>
              <a:buNone/>
            </a:pPr>
            <a:r>
              <a:rPr lang="zh-CN" altLang="en-US" dirty="0" smtClean="0"/>
              <a:t>来更深人地提炼所选的节点集。步的语法为</a:t>
            </a:r>
            <a:r>
              <a:rPr lang="en-US" altLang="zh-CN" dirty="0" smtClean="0"/>
              <a:t>: </a:t>
            </a:r>
            <a:r>
              <a:rPr lang="zh-CN" altLang="en-US" dirty="0" smtClean="0"/>
              <a:t>轴名称</a:t>
            </a:r>
            <a:r>
              <a:rPr lang="en-US" altLang="zh-CN" dirty="0" smtClean="0"/>
              <a:t>:</a:t>
            </a:r>
            <a:r>
              <a:rPr lang="zh-CN" altLang="en-US" dirty="0" smtClean="0"/>
              <a:t>节点测试</a:t>
            </a:r>
            <a:r>
              <a:rPr lang="en-US" altLang="zh-CN" dirty="0" smtClean="0"/>
              <a:t>[</a:t>
            </a:r>
            <a:r>
              <a:rPr lang="zh-CN" altLang="en-US" dirty="0" smtClean="0"/>
              <a:t>谓语</a:t>
            </a:r>
            <a:r>
              <a:rPr lang="en-US" altLang="zh-CN" dirty="0" smtClean="0"/>
              <a:t>]</a:t>
            </a:r>
            <a:endParaRPr lang="zh-CN" altLang="en-US"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03451" y="214312"/>
            <a:ext cx="11266035" cy="635070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xml</a:t>
            </a:r>
            <a:endParaRPr lang="zh-CN" altLang="en-US" dirty="0"/>
          </a:p>
        </p:txBody>
      </p:sp>
      <p:graphicFrame>
        <p:nvGraphicFramePr>
          <p:cNvPr id="4" name="表格 3"/>
          <p:cNvGraphicFramePr>
            <a:graphicFrameLocks noGrp="1"/>
          </p:cNvGraphicFramePr>
          <p:nvPr/>
        </p:nvGraphicFramePr>
        <p:xfrm>
          <a:off x="885371" y="1634066"/>
          <a:ext cx="10160000" cy="5852160"/>
        </p:xfrm>
        <a:graphic>
          <a:graphicData uri="http://schemas.openxmlformats.org/drawingml/2006/table">
            <a:tbl>
              <a:tblPr firstRow="1" bandRow="1">
                <a:tableStyleId>{93296810-A885-4BE3-A3E7-6D5BEEA58F35}</a:tableStyleId>
              </a:tblPr>
              <a:tblGrid>
                <a:gridCol w="10160000"/>
              </a:tblGrid>
              <a:tr h="370840">
                <a:tc>
                  <a:txBody>
                    <a:bodyPr/>
                    <a:lstStyle/>
                    <a:p>
                      <a:r>
                        <a:rPr lang="en-US" altLang="zh-CN" dirty="0" smtClean="0"/>
                        <a:t>&lt;?xm1version="1.0" encoding="IS0-8859-1"?&gt;</a:t>
                      </a:r>
                    </a:p>
                    <a:p>
                      <a:r>
                        <a:rPr lang="en-US" altLang="zh-CN" dirty="0" smtClean="0"/>
                        <a:t>&lt;classroom&gt;</a:t>
                      </a:r>
                    </a:p>
                    <a:p>
                      <a:r>
                        <a:rPr lang="en-US" altLang="zh-CN" dirty="0" smtClean="0"/>
                        <a:t>	&lt;student&gt;</a:t>
                      </a:r>
                    </a:p>
                    <a:p>
                      <a:r>
                        <a:rPr lang="en-US" altLang="zh-CN" dirty="0" smtClean="0"/>
                        <a:t>		&lt;id&gt;1001&lt;/id&gt;</a:t>
                      </a:r>
                    </a:p>
                    <a:p>
                      <a:r>
                        <a:rPr lang="en-US" altLang="zh-CN" dirty="0" smtClean="0"/>
                        <a:t>		&lt;name </a:t>
                      </a:r>
                      <a:r>
                        <a:rPr lang="en-US" altLang="zh-CN" dirty="0" err="1" smtClean="0"/>
                        <a:t>lang</a:t>
                      </a:r>
                      <a:r>
                        <a:rPr lang="en-US" altLang="zh-CN" dirty="0" smtClean="0"/>
                        <a:t>="en"&gt;marry&lt;/name&gt;</a:t>
                      </a:r>
                    </a:p>
                    <a:p>
                      <a:r>
                        <a:rPr lang="en-US" altLang="zh-CN" dirty="0" smtClean="0"/>
                        <a:t>		&lt;age&gt;20&lt;/age&gt;</a:t>
                      </a:r>
                    </a:p>
                    <a:p>
                      <a:r>
                        <a:rPr lang="en-US" altLang="zh-CN" dirty="0" smtClean="0"/>
                        <a:t>		&lt;country&gt;China&lt;/country&gt;</a:t>
                      </a:r>
                    </a:p>
                    <a:p>
                      <a:r>
                        <a:rPr lang="en-US" altLang="zh-CN" dirty="0" smtClean="0"/>
                        <a:t>	&lt;/student&gt;</a:t>
                      </a:r>
                    </a:p>
                    <a:p>
                      <a:r>
                        <a:rPr lang="en-US" altLang="zh-CN" dirty="0" smtClean="0"/>
                        <a:t>	&lt;student&gt;</a:t>
                      </a:r>
                    </a:p>
                    <a:p>
                      <a:r>
                        <a:rPr lang="en-US" altLang="zh-CN" dirty="0" smtClean="0"/>
                        <a:t>		&lt;id&gt;1002&lt;/id&gt;</a:t>
                      </a:r>
                    </a:p>
                    <a:p>
                      <a:r>
                        <a:rPr lang="en-US" altLang="zh-CN" dirty="0" smtClean="0"/>
                        <a:t>		&lt;name 1ang="en"&gt;jack&lt;/name&gt;</a:t>
                      </a:r>
                    </a:p>
                    <a:p>
                      <a:r>
                        <a:rPr lang="en-US" altLang="zh-CN" dirty="0" smtClean="0"/>
                        <a:t>		&lt;age&gt;25&lt;/age&gt;</a:t>
                      </a:r>
                    </a:p>
                    <a:p>
                      <a:r>
                        <a:rPr lang="en-US" altLang="zh-CN" dirty="0" smtClean="0"/>
                        <a:t>		&lt;country&gt;USA&lt;/country&gt;</a:t>
                      </a:r>
                    </a:p>
                    <a:p>
                      <a:r>
                        <a:rPr lang="en-US" altLang="zh-CN" dirty="0" smtClean="0"/>
                        <a:t>	&lt;/student&gt;</a:t>
                      </a:r>
                    </a:p>
                    <a:p>
                      <a:r>
                        <a:rPr lang="en-US" altLang="zh-CN" dirty="0" smtClean="0"/>
                        <a:t>	&lt;teacher&gt;</a:t>
                      </a:r>
                    </a:p>
                    <a:p>
                      <a:r>
                        <a:rPr lang="en-US" altLang="zh-CN" dirty="0" smtClean="0"/>
                        <a:t>		&lt;</a:t>
                      </a:r>
                      <a:r>
                        <a:rPr lang="en-US" altLang="zh-CN" dirty="0" err="1" smtClean="0"/>
                        <a:t>classid</a:t>
                      </a:r>
                      <a:r>
                        <a:rPr lang="en-US" altLang="zh-CN" dirty="0" smtClean="0"/>
                        <a:t>&gt;1&lt;/</a:t>
                      </a:r>
                      <a:r>
                        <a:rPr lang="en-US" altLang="zh-CN" dirty="0" err="1" smtClean="0"/>
                        <a:t>classid</a:t>
                      </a:r>
                      <a:r>
                        <a:rPr lang="en-US" altLang="zh-CN" dirty="0" smtClean="0"/>
                        <a:t>&gt;</a:t>
                      </a:r>
                    </a:p>
                    <a:p>
                      <a:r>
                        <a:rPr lang="en-US" altLang="zh-CN" dirty="0" smtClean="0"/>
                        <a:t>		&lt;name </a:t>
                      </a:r>
                      <a:r>
                        <a:rPr lang="en-US" altLang="zh-CN" dirty="0" err="1" smtClean="0"/>
                        <a:t>lang</a:t>
                      </a:r>
                      <a:r>
                        <a:rPr lang="en-US" altLang="zh-CN" dirty="0" smtClean="0"/>
                        <a:t>="en"&gt;tom&lt;/name&gt;</a:t>
                      </a:r>
                    </a:p>
                    <a:p>
                      <a:r>
                        <a:rPr lang="en-US" altLang="zh-CN" dirty="0" smtClean="0"/>
                        <a:t>		&lt;age&gt;50&lt;/age&gt;</a:t>
                      </a:r>
                    </a:p>
                    <a:p>
                      <a:r>
                        <a:rPr lang="en-US" altLang="zh-CN" dirty="0" smtClean="0"/>
                        <a:t>		&lt;country&gt;USA&lt;/country&gt;</a:t>
                      </a:r>
                    </a:p>
                    <a:p>
                      <a:r>
                        <a:rPr lang="en-US" altLang="zh-CN" dirty="0" smtClean="0"/>
                        <a:t>	&lt;/teacher&gt;</a:t>
                      </a:r>
                    </a:p>
                    <a:p>
                      <a:r>
                        <a:rPr lang="en-US" altLang="zh-CN" dirty="0" smtClean="0"/>
                        <a:t>&lt;/classroom&gt;</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8047"/>
            <a:ext cx="10515600" cy="4351338"/>
          </a:xfrm>
        </p:spPr>
        <p:txBody>
          <a:bodyPr/>
          <a:lstStyle/>
          <a:p>
            <a:pPr>
              <a:buNone/>
            </a:pPr>
            <a:r>
              <a:rPr lang="zh-CN" altLang="en-US" dirty="0" smtClean="0"/>
              <a:t>针对上面的</a:t>
            </a:r>
            <a:r>
              <a:rPr lang="en-US" altLang="zh-CN" dirty="0" smtClean="0"/>
              <a:t>xml</a:t>
            </a:r>
            <a:r>
              <a:rPr lang="zh-CN" altLang="en-US" dirty="0" smtClean="0"/>
              <a:t>文档进行示例演示，如表</a:t>
            </a:r>
            <a:r>
              <a:rPr lang="en-US" altLang="zh-CN" dirty="0" smtClean="0"/>
              <a:t>2-7</a:t>
            </a:r>
            <a:r>
              <a:rPr lang="zh-CN" altLang="en-US" dirty="0" smtClean="0"/>
              <a:t>所示</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055007" y="1331935"/>
            <a:ext cx="7961313" cy="52101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运算符</a:t>
            </a:r>
            <a:endParaRPr lang="zh-CN" altLang="en-US" dirty="0"/>
          </a:p>
        </p:txBody>
      </p:sp>
      <p:sp>
        <p:nvSpPr>
          <p:cNvPr id="3" name="内容占位符 2"/>
          <p:cNvSpPr>
            <a:spLocks noGrp="1"/>
          </p:cNvSpPr>
          <p:nvPr>
            <p:ph idx="1"/>
          </p:nvPr>
        </p:nvSpPr>
        <p:spPr/>
        <p:txBody>
          <a:bodyPr/>
          <a:lstStyle/>
          <a:p>
            <a:pPr>
              <a:buNone/>
            </a:pPr>
            <a:r>
              <a:rPr lang="en-US" altLang="zh-CN" dirty="0" err="1" smtClean="0"/>
              <a:t>XPath</a:t>
            </a:r>
            <a:r>
              <a:rPr lang="en-US" altLang="zh-CN" dirty="0" smtClean="0"/>
              <a:t> </a:t>
            </a:r>
            <a:r>
              <a:rPr lang="zh-CN" altLang="en-US" dirty="0" smtClean="0"/>
              <a:t>表达式可返回节点集、字符串、逻辑值以及数字。表</a:t>
            </a:r>
            <a:r>
              <a:rPr lang="en-US" altLang="zh-CN" dirty="0" smtClean="0"/>
              <a:t>2-8 </a:t>
            </a:r>
            <a:r>
              <a:rPr lang="zh-CN" altLang="en-US" dirty="0" smtClean="0"/>
              <a:t>列举了可用在</a:t>
            </a:r>
            <a:r>
              <a:rPr lang="en-US" altLang="zh-CN" dirty="0" err="1" smtClean="0"/>
              <a:t>XPath</a:t>
            </a:r>
            <a:r>
              <a:rPr lang="en-US" altLang="zh-CN" dirty="0" smtClean="0"/>
              <a:t> </a:t>
            </a:r>
            <a:r>
              <a:rPr lang="zh-CN" altLang="en-US" dirty="0" smtClean="0"/>
              <a:t>表达式中的运算符。</a:t>
            </a:r>
            <a:br>
              <a:rPr lang="zh-CN" altLang="en-US" dirty="0" smtClean="0"/>
            </a:br>
            <a:endParaRPr lang="zh-CN" altLang="en-US" dirty="0" smtClean="0"/>
          </a:p>
          <a:p>
            <a:pPr>
              <a:buNone/>
            </a:pP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182235" y="2534556"/>
            <a:ext cx="9224508" cy="461854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运算符</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895804" y="2080306"/>
            <a:ext cx="10454367" cy="336543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None/>
            </a:pPr>
            <a:r>
              <a:rPr lang="en-US" altLang="zh-CN" dirty="0" err="1" smtClean="0"/>
              <a:t>XPath</a:t>
            </a:r>
            <a:r>
              <a:rPr lang="en-US" altLang="zh-CN" dirty="0" smtClean="0"/>
              <a:t> </a:t>
            </a:r>
            <a:r>
              <a:rPr lang="zh-CN" altLang="en-US" dirty="0" smtClean="0"/>
              <a:t>是一门在</a:t>
            </a:r>
            <a:r>
              <a:rPr lang="en-US" altLang="zh-CN" dirty="0" smtClean="0"/>
              <a:t>XML </a:t>
            </a:r>
            <a:r>
              <a:rPr lang="zh-CN" altLang="en-US" dirty="0" smtClean="0"/>
              <a:t>文档中查找信息的语言，被用于在</a:t>
            </a:r>
            <a:r>
              <a:rPr lang="en-US" altLang="zh-CN" dirty="0" smtClean="0"/>
              <a:t>XML </a:t>
            </a:r>
            <a:r>
              <a:rPr lang="zh-CN" altLang="en-US" dirty="0" smtClean="0"/>
              <a:t>文档中通过元素和属性进行导航。</a:t>
            </a:r>
            <a:r>
              <a:rPr lang="en-US" altLang="zh-CN" dirty="0" err="1" smtClean="0"/>
              <a:t>XPath</a:t>
            </a:r>
            <a:r>
              <a:rPr lang="en-US" altLang="zh-CN" dirty="0" smtClean="0"/>
              <a:t> </a:t>
            </a:r>
            <a:r>
              <a:rPr lang="zh-CN" altLang="en-US" dirty="0" smtClean="0"/>
              <a:t>虽然是被设计用来搜寻</a:t>
            </a:r>
            <a:r>
              <a:rPr lang="en-US" altLang="zh-CN" dirty="0" smtClean="0"/>
              <a:t>XML </a:t>
            </a:r>
            <a:r>
              <a:rPr lang="zh-CN" altLang="en-US" dirty="0" smtClean="0"/>
              <a:t>文档，不过它也能很好地在</a:t>
            </a:r>
            <a:r>
              <a:rPr lang="en-US" altLang="zh-CN" dirty="0" smtClean="0"/>
              <a:t>HTML </a:t>
            </a:r>
            <a:r>
              <a:rPr lang="zh-CN" altLang="en-US" dirty="0" smtClean="0"/>
              <a:t>文档中工作</a:t>
            </a:r>
            <a:r>
              <a:rPr lang="en-US" altLang="zh-CN" dirty="0" smtClean="0"/>
              <a:t>,</a:t>
            </a:r>
            <a:r>
              <a:rPr lang="zh-CN" altLang="en-US" dirty="0" smtClean="0"/>
              <a:t>并且大部分浏览器也支持通过</a:t>
            </a:r>
            <a:r>
              <a:rPr lang="en-US" altLang="zh-CN" dirty="0" err="1" smtClean="0"/>
              <a:t>XPath</a:t>
            </a:r>
            <a:r>
              <a:rPr lang="en-US" altLang="zh-CN" dirty="0" smtClean="0"/>
              <a:t> </a:t>
            </a:r>
            <a:r>
              <a:rPr lang="zh-CN" altLang="en-US" dirty="0" smtClean="0"/>
              <a:t>来查询节点。在</a:t>
            </a:r>
            <a:r>
              <a:rPr lang="en-US" altLang="zh-CN" dirty="0" smtClean="0"/>
              <a:t>Python </a:t>
            </a:r>
            <a:r>
              <a:rPr lang="zh-CN" altLang="en-US" dirty="0" smtClean="0"/>
              <a:t>爬虫开发中，经常使用</a:t>
            </a:r>
            <a:r>
              <a:rPr lang="en-US" altLang="zh-CN" dirty="0" err="1" smtClean="0"/>
              <a:t>XPath</a:t>
            </a:r>
            <a:r>
              <a:rPr lang="en-US" altLang="zh-CN" dirty="0" smtClean="0"/>
              <a:t> </a:t>
            </a:r>
            <a:r>
              <a:rPr lang="zh-CN" altLang="en-US" dirty="0" smtClean="0"/>
              <a:t>查找提取网页中的信息，因此</a:t>
            </a:r>
            <a:r>
              <a:rPr lang="en-US" altLang="zh-CN" dirty="0" err="1" smtClean="0"/>
              <a:t>XPath</a:t>
            </a:r>
            <a:r>
              <a:rPr lang="en-US" altLang="zh-CN" dirty="0" smtClean="0"/>
              <a:t> </a:t>
            </a:r>
            <a:r>
              <a:rPr lang="zh-CN" altLang="en-US" dirty="0" smtClean="0"/>
              <a:t>非常重要。</a:t>
            </a:r>
            <a:br>
              <a:rPr lang="zh-CN" altLang="en-US" dirty="0" smtClean="0"/>
            </a:br>
            <a:r>
              <a:rPr lang="en-US" altLang="zh-CN" dirty="0" err="1" smtClean="0"/>
              <a:t>XPath</a:t>
            </a:r>
            <a:r>
              <a:rPr lang="en-US" altLang="zh-CN" dirty="0" smtClean="0"/>
              <a:t> </a:t>
            </a:r>
            <a:r>
              <a:rPr lang="zh-CN" altLang="en-US" dirty="0" smtClean="0"/>
              <a:t>既然叫</a:t>
            </a:r>
            <a:r>
              <a:rPr lang="en-US" altLang="zh-CN" dirty="0" smtClean="0"/>
              <a:t>Path,</a:t>
            </a:r>
            <a:r>
              <a:rPr lang="zh-CN" altLang="en-US" dirty="0" smtClean="0"/>
              <a:t>就是以路径表达式的形式来指定元素，这些路径表达式和我们在常规的电脑文件系统中看到的表达式非常相似。由于</a:t>
            </a:r>
            <a:r>
              <a:rPr lang="en-US" altLang="zh-CN" dirty="0" err="1" smtClean="0"/>
              <a:t>XPath</a:t>
            </a:r>
            <a:r>
              <a:rPr lang="zh-CN" altLang="en-US" dirty="0" smtClean="0"/>
              <a:t>一开始是被用来搜寻</a:t>
            </a:r>
            <a:r>
              <a:rPr lang="en-US" altLang="zh-CN" dirty="0" smtClean="0"/>
              <a:t>XML </a:t>
            </a:r>
            <a:r>
              <a:rPr lang="zh-CN" altLang="en-US" dirty="0" smtClean="0"/>
              <a:t>文档的，所以接下来就以</a:t>
            </a:r>
            <a:r>
              <a:rPr lang="en-US" altLang="zh-CN" dirty="0" smtClean="0"/>
              <a:t>XML </a:t>
            </a:r>
            <a:r>
              <a:rPr lang="zh-CN" altLang="en-US" dirty="0" smtClean="0"/>
              <a:t>文档为例子来讲解</a:t>
            </a:r>
            <a:r>
              <a:rPr lang="en-US" altLang="zh-CN" dirty="0" err="1" smtClean="0"/>
              <a:t>XPath</a:t>
            </a:r>
            <a:r>
              <a:rPr lang="zh-CN" altLang="en-US" dirty="0" smtClean="0"/>
              <a:t>。接下来从节点、语法、轴和运算符等四个方面讲解</a:t>
            </a:r>
            <a:r>
              <a:rPr lang="en-US" altLang="zh-CN" dirty="0" err="1" smtClean="0"/>
              <a:t>XPath</a:t>
            </a:r>
            <a:r>
              <a:rPr lang="en-US" altLang="zh-CN" dirty="0" smtClean="0"/>
              <a:t> </a:t>
            </a:r>
            <a:r>
              <a:rPr lang="zh-CN" altLang="en-US" dirty="0" smtClean="0"/>
              <a:t>的使用。</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节点</a:t>
            </a:r>
            <a:endParaRPr lang="zh-CN" altLang="en-US" dirty="0"/>
          </a:p>
        </p:txBody>
      </p:sp>
      <p:sp>
        <p:nvSpPr>
          <p:cNvPr id="3" name="内容占位符 2"/>
          <p:cNvSpPr>
            <a:spLocks noGrp="1"/>
          </p:cNvSpPr>
          <p:nvPr>
            <p:ph idx="1"/>
          </p:nvPr>
        </p:nvSpPr>
        <p:spPr/>
        <p:txBody>
          <a:bodyPr/>
          <a:lstStyle/>
          <a:p>
            <a:pPr>
              <a:buNone/>
            </a:pPr>
            <a:r>
              <a:rPr lang="zh-CN" altLang="en-US" dirty="0" smtClean="0"/>
              <a:t>在</a:t>
            </a:r>
            <a:r>
              <a:rPr lang="en-US" altLang="zh-CN" dirty="0" err="1" smtClean="0"/>
              <a:t>XPath</a:t>
            </a:r>
            <a:r>
              <a:rPr lang="en-US" altLang="zh-CN" dirty="0" smtClean="0"/>
              <a:t> </a:t>
            </a:r>
            <a:r>
              <a:rPr lang="zh-CN" altLang="en-US" dirty="0" smtClean="0"/>
              <a:t>中，</a:t>
            </a:r>
            <a:r>
              <a:rPr lang="en-US" altLang="zh-CN" dirty="0" smtClean="0"/>
              <a:t>XML </a:t>
            </a:r>
            <a:r>
              <a:rPr lang="zh-CN" altLang="en-US" dirty="0" smtClean="0"/>
              <a:t>文档是被作为节点树来对待的，有七种类型的节点</a:t>
            </a:r>
            <a:r>
              <a:rPr lang="en-US" altLang="zh-CN" dirty="0" smtClean="0"/>
              <a:t>: </a:t>
            </a:r>
            <a:r>
              <a:rPr lang="zh-CN" altLang="en-US" dirty="0" smtClean="0"/>
              <a:t>元素、属性、文本、命名空间、处理指令、注释以及文档</a:t>
            </a:r>
            <a:r>
              <a:rPr lang="en-US" altLang="zh-CN" dirty="0" smtClean="0"/>
              <a:t>(</a:t>
            </a:r>
            <a:r>
              <a:rPr lang="zh-CN" altLang="en-US" dirty="0" smtClean="0"/>
              <a:t>根</a:t>
            </a:r>
            <a:r>
              <a:rPr lang="en-US" altLang="zh-CN" dirty="0" smtClean="0"/>
              <a:t>)</a:t>
            </a:r>
            <a:r>
              <a:rPr lang="zh-CN" altLang="en-US" dirty="0" smtClean="0"/>
              <a:t>节点。树的根被称为文档节点或者根节点。</a:t>
            </a:r>
          </a:p>
          <a:p>
            <a:pPr>
              <a:buNone/>
            </a:pPr>
            <a:r>
              <a:rPr lang="zh-CN" altLang="en-US" dirty="0" smtClean="0"/>
              <a:t>以下面的</a:t>
            </a:r>
            <a:r>
              <a:rPr lang="en-US" altLang="zh-CN" dirty="0" smtClean="0"/>
              <a:t>XML </a:t>
            </a:r>
            <a:r>
              <a:rPr lang="zh-CN" altLang="en-US" dirty="0" smtClean="0"/>
              <a:t>文档为例进行说明，文档如下</a:t>
            </a:r>
            <a:r>
              <a:rPr lang="en-US" altLang="zh-CN" dirty="0" smtClean="0"/>
              <a:t>:</a:t>
            </a:r>
          </a:p>
          <a:p>
            <a:pPr>
              <a:buNone/>
            </a:pPr>
            <a:endParaRPr lang="zh-CN" altLang="en-US" dirty="0"/>
          </a:p>
        </p:txBody>
      </p:sp>
      <p:graphicFrame>
        <p:nvGraphicFramePr>
          <p:cNvPr id="4" name="表格 3"/>
          <p:cNvGraphicFramePr>
            <a:graphicFrameLocks noGrp="1"/>
          </p:cNvGraphicFramePr>
          <p:nvPr/>
        </p:nvGraphicFramePr>
        <p:xfrm>
          <a:off x="986971" y="3535437"/>
          <a:ext cx="8128000" cy="2834640"/>
        </p:xfrm>
        <a:graphic>
          <a:graphicData uri="http://schemas.openxmlformats.org/drawingml/2006/table">
            <a:tbl>
              <a:tblPr firstRow="1" bandRow="1">
                <a:tableStyleId>{6E25E649-3F16-4E02-A733-19D2CDBF48F0}</a:tableStyleId>
              </a:tblPr>
              <a:tblGrid>
                <a:gridCol w="8128000"/>
              </a:tblGrid>
              <a:tr h="370840">
                <a:tc>
                  <a:txBody>
                    <a:bodyPr/>
                    <a:lstStyle/>
                    <a:p>
                      <a:r>
                        <a:rPr lang="en-US" altLang="zh-CN" dirty="0" smtClean="0"/>
                        <a:t>&lt;?</a:t>
                      </a:r>
                      <a:r>
                        <a:rPr lang="en-US" altLang="zh-CN" dirty="0" smtClean="0"/>
                        <a:t>xm1 version</a:t>
                      </a:r>
                      <a:r>
                        <a:rPr lang="en-US" altLang="zh-CN" dirty="0" smtClean="0"/>
                        <a:t>="1.0" encoding="IS0-8859-1"?&gt;</a:t>
                      </a:r>
                    </a:p>
                    <a:p>
                      <a:r>
                        <a:rPr lang="en-US" altLang="zh-CN" dirty="0" smtClean="0"/>
                        <a:t>&lt;classroom&gt;</a:t>
                      </a:r>
                    </a:p>
                    <a:p>
                      <a:r>
                        <a:rPr lang="en-US" altLang="zh-CN" dirty="0" smtClean="0"/>
                        <a:t>	&lt;student&gt;</a:t>
                      </a:r>
                    </a:p>
                    <a:p>
                      <a:r>
                        <a:rPr lang="en-US" altLang="zh-CN" dirty="0" smtClean="0"/>
                        <a:t>		&lt;id&gt;1001&lt;/id&gt;</a:t>
                      </a:r>
                    </a:p>
                    <a:p>
                      <a:r>
                        <a:rPr lang="en-US" altLang="zh-CN" dirty="0" smtClean="0"/>
                        <a:t>		&lt;name </a:t>
                      </a:r>
                      <a:r>
                        <a:rPr lang="en-US" altLang="zh-CN" dirty="0" err="1" smtClean="0"/>
                        <a:t>lang</a:t>
                      </a:r>
                      <a:r>
                        <a:rPr lang="en-US" altLang="zh-CN" dirty="0" smtClean="0"/>
                        <a:t>="en"&gt;marry&lt;/name&gt;</a:t>
                      </a:r>
                    </a:p>
                    <a:p>
                      <a:r>
                        <a:rPr lang="en-US" altLang="zh-CN" dirty="0" smtClean="0"/>
                        <a:t>		&lt;age&gt;20&lt;/age&gt;</a:t>
                      </a:r>
                    </a:p>
                    <a:p>
                      <a:r>
                        <a:rPr lang="en-US" altLang="zh-CN" dirty="0" smtClean="0"/>
                        <a:t>		&lt;country&gt;China&lt; /country&gt;</a:t>
                      </a:r>
                    </a:p>
                    <a:p>
                      <a:r>
                        <a:rPr lang="en-US" altLang="zh-CN" dirty="0" smtClean="0"/>
                        <a:t>	&lt;/student&gt;</a:t>
                      </a:r>
                    </a:p>
                    <a:p>
                      <a:r>
                        <a:rPr lang="en-US" altLang="zh-CN" dirty="0" smtClean="0"/>
                        <a:t>&lt;/classroom&gt;</a:t>
                      </a:r>
                    </a:p>
                    <a:p>
                      <a:endParaRPr lang="zh-CN" alt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6343"/>
            <a:ext cx="10515600" cy="5320620"/>
          </a:xfrm>
        </p:spPr>
        <p:txBody>
          <a:bodyPr>
            <a:normAutofit/>
          </a:bodyPr>
          <a:lstStyle/>
          <a:p>
            <a:pPr>
              <a:buNone/>
            </a:pPr>
            <a:r>
              <a:rPr lang="zh-CN" altLang="en-US" dirty="0" smtClean="0"/>
              <a:t>上面的</a:t>
            </a:r>
            <a:r>
              <a:rPr lang="en-US" altLang="zh-CN" dirty="0" smtClean="0"/>
              <a:t>XML </a:t>
            </a:r>
            <a:r>
              <a:rPr lang="zh-CN" altLang="en-US" dirty="0" smtClean="0"/>
              <a:t>文档中的节点例子包括</a:t>
            </a:r>
            <a:r>
              <a:rPr lang="en-US" altLang="zh-CN" dirty="0" smtClean="0"/>
              <a:t>: &lt;</a:t>
            </a:r>
            <a:r>
              <a:rPr lang="en-US" altLang="zh-CN" dirty="0" err="1" smtClean="0"/>
              <a:t>classoom</a:t>
            </a:r>
            <a:r>
              <a:rPr lang="en-US" altLang="zh-CN" dirty="0" smtClean="0"/>
              <a:t>&gt; (</a:t>
            </a:r>
            <a:r>
              <a:rPr lang="zh-CN" altLang="en-US" dirty="0" smtClean="0"/>
              <a:t>文档节点</a:t>
            </a:r>
            <a:r>
              <a:rPr lang="en-US" altLang="zh-CN" dirty="0" smtClean="0"/>
              <a:t>)</a:t>
            </a:r>
            <a:r>
              <a:rPr lang="zh-CN" altLang="en-US" dirty="0" smtClean="0"/>
              <a:t>、</a:t>
            </a:r>
            <a:r>
              <a:rPr lang="en-US" altLang="zh-CN" dirty="0" smtClean="0"/>
              <a:t>&lt;id&gt;1001&lt;/id&gt; (</a:t>
            </a:r>
            <a:r>
              <a:rPr lang="zh-CN" altLang="en-US" dirty="0" smtClean="0"/>
              <a:t>元素节点</a:t>
            </a:r>
            <a:r>
              <a:rPr lang="en-US" altLang="zh-CN" dirty="0" smtClean="0"/>
              <a:t>)</a:t>
            </a:r>
            <a:r>
              <a:rPr lang="zh-CN" altLang="en-US" dirty="0" smtClean="0"/>
              <a:t>、</a:t>
            </a:r>
            <a:r>
              <a:rPr lang="en-US" altLang="zh-CN" dirty="0" err="1" smtClean="0"/>
              <a:t>lang</a:t>
            </a:r>
            <a:r>
              <a:rPr lang="en-US" altLang="zh-CN" dirty="0" smtClean="0"/>
              <a:t>="en" (</a:t>
            </a:r>
            <a:r>
              <a:rPr lang="zh-CN" altLang="en-US" dirty="0" smtClean="0"/>
              <a:t>属性节点</a:t>
            </a:r>
            <a:r>
              <a:rPr lang="en-US" altLang="zh-CN" dirty="0" smtClean="0"/>
              <a:t>)</a:t>
            </a:r>
            <a:r>
              <a:rPr lang="zh-CN" altLang="en-US" dirty="0" smtClean="0"/>
              <a:t>、</a:t>
            </a:r>
            <a:r>
              <a:rPr lang="en-US" altLang="zh-CN" dirty="0" smtClean="0"/>
              <a:t>marry (</a:t>
            </a:r>
            <a:r>
              <a:rPr lang="zh-CN" altLang="en-US" dirty="0" smtClean="0"/>
              <a:t>文本</a:t>
            </a:r>
            <a:r>
              <a:rPr lang="en-US" altLang="zh-CN" dirty="0" smtClean="0"/>
              <a:t>)</a:t>
            </a:r>
            <a:r>
              <a:rPr lang="zh-CN" altLang="en-US" dirty="0" smtClean="0"/>
              <a:t>。</a:t>
            </a:r>
          </a:p>
          <a:p>
            <a:pPr>
              <a:buNone/>
            </a:pPr>
            <a:r>
              <a:rPr lang="zh-CN" altLang="en-US" dirty="0" smtClean="0"/>
              <a:t>接着说一下节点关系，包括父</a:t>
            </a:r>
            <a:r>
              <a:rPr lang="en-US" altLang="zh-CN" dirty="0" smtClean="0"/>
              <a:t>( Parent)</a:t>
            </a:r>
            <a:r>
              <a:rPr lang="zh-CN" altLang="en-US" dirty="0" smtClean="0"/>
              <a:t>、子</a:t>
            </a:r>
            <a:r>
              <a:rPr lang="en-US" altLang="zh-CN" dirty="0" smtClean="0"/>
              <a:t>( Children ) </a:t>
            </a:r>
            <a:r>
              <a:rPr lang="zh-CN" altLang="en-US" dirty="0" smtClean="0"/>
              <a:t>同胞</a:t>
            </a:r>
            <a:r>
              <a:rPr lang="en-US" altLang="zh-CN" dirty="0" smtClean="0"/>
              <a:t>( Sibling ).</a:t>
            </a:r>
            <a:r>
              <a:rPr lang="zh-CN" altLang="en-US" dirty="0" smtClean="0"/>
              <a:t>先辈</a:t>
            </a:r>
            <a:r>
              <a:rPr lang="en-US" altLang="zh-CN" dirty="0" smtClean="0"/>
              <a:t>( Ancestor)</a:t>
            </a:r>
            <a:r>
              <a:rPr lang="zh-CN" altLang="en-US" dirty="0" smtClean="0"/>
              <a:t>、后代</a:t>
            </a:r>
            <a:r>
              <a:rPr lang="en-US" altLang="zh-CN" dirty="0" smtClean="0"/>
              <a:t>(Descendant )</a:t>
            </a:r>
            <a:r>
              <a:rPr lang="zh-CN" altLang="en-US" dirty="0" smtClean="0"/>
              <a:t>。在上面的文档中</a:t>
            </a:r>
            <a:r>
              <a:rPr lang="en-US" altLang="zh-CN" dirty="0" smtClean="0"/>
              <a:t>:</a:t>
            </a:r>
          </a:p>
          <a:p>
            <a:pPr marL="457200" indent="-457200">
              <a:buFont typeface="+mj-lt"/>
              <a:buAutoNum type="arabicPeriod"/>
            </a:pPr>
            <a:r>
              <a:rPr lang="en-US" altLang="zh-CN" dirty="0" smtClean="0"/>
              <a:t>student </a:t>
            </a:r>
            <a:r>
              <a:rPr lang="zh-CN" altLang="en-US" dirty="0" smtClean="0"/>
              <a:t>元素是</a:t>
            </a:r>
            <a:r>
              <a:rPr lang="en-US" altLang="zh-CN" dirty="0" smtClean="0"/>
              <a:t>id</a:t>
            </a:r>
            <a:r>
              <a:rPr lang="zh-CN" altLang="en-US" dirty="0" smtClean="0"/>
              <a:t>、</a:t>
            </a:r>
            <a:r>
              <a:rPr lang="en-US" altLang="zh-CN" dirty="0" smtClean="0"/>
              <a:t>name</a:t>
            </a:r>
            <a:r>
              <a:rPr lang="zh-CN" altLang="en-US" dirty="0" smtClean="0"/>
              <a:t>、</a:t>
            </a:r>
            <a:r>
              <a:rPr lang="en-US" altLang="zh-CN" dirty="0" smtClean="0"/>
              <a:t>age </a:t>
            </a:r>
            <a:r>
              <a:rPr lang="zh-CN" altLang="en-US" dirty="0" smtClean="0"/>
              <a:t>以及</a:t>
            </a:r>
            <a:r>
              <a:rPr lang="en-US" altLang="zh-CN" dirty="0" smtClean="0"/>
              <a:t>country </a:t>
            </a:r>
            <a:r>
              <a:rPr lang="zh-CN" altLang="en-US" dirty="0" smtClean="0"/>
              <a:t>元素的父。</a:t>
            </a:r>
          </a:p>
          <a:p>
            <a:pPr marL="457200" indent="-457200">
              <a:buFont typeface="+mj-lt"/>
              <a:buAutoNum type="arabicPeriod"/>
            </a:pPr>
            <a:r>
              <a:rPr lang="en-US" altLang="zh-CN" dirty="0" smtClean="0"/>
              <a:t>id</a:t>
            </a:r>
            <a:r>
              <a:rPr lang="zh-CN" altLang="en-US" dirty="0" smtClean="0"/>
              <a:t>、</a:t>
            </a:r>
            <a:r>
              <a:rPr lang="en-US" altLang="zh-CN" dirty="0" smtClean="0"/>
              <a:t>name</a:t>
            </a:r>
            <a:r>
              <a:rPr lang="zh-CN" altLang="en-US" dirty="0" smtClean="0"/>
              <a:t>、</a:t>
            </a:r>
            <a:r>
              <a:rPr lang="en-US" altLang="zh-CN" dirty="0" smtClean="0"/>
              <a:t>.age </a:t>
            </a:r>
            <a:r>
              <a:rPr lang="zh-CN" altLang="en-US" dirty="0" smtClean="0"/>
              <a:t>以及</a:t>
            </a:r>
            <a:r>
              <a:rPr lang="en-US" altLang="zh-CN" dirty="0" smtClean="0"/>
              <a:t>country </a:t>
            </a:r>
            <a:r>
              <a:rPr lang="zh-CN" altLang="en-US" dirty="0" smtClean="0"/>
              <a:t>元素都是</a:t>
            </a:r>
            <a:r>
              <a:rPr lang="en-US" altLang="zh-CN" dirty="0" smtClean="0"/>
              <a:t>student </a:t>
            </a:r>
            <a:r>
              <a:rPr lang="zh-CN" altLang="en-US" dirty="0" smtClean="0"/>
              <a:t>元素的子。</a:t>
            </a:r>
          </a:p>
          <a:p>
            <a:pPr marL="457200" indent="-457200">
              <a:buFont typeface="+mj-lt"/>
              <a:buAutoNum type="arabicPeriod"/>
            </a:pPr>
            <a:r>
              <a:rPr lang="en-US" altLang="zh-CN" dirty="0" smtClean="0"/>
              <a:t>id</a:t>
            </a:r>
            <a:r>
              <a:rPr lang="zh-CN" altLang="en-US" dirty="0" smtClean="0"/>
              <a:t>、</a:t>
            </a:r>
            <a:r>
              <a:rPr lang="en-US" altLang="zh-CN" dirty="0" smtClean="0"/>
              <a:t>name</a:t>
            </a:r>
            <a:r>
              <a:rPr lang="zh-CN" altLang="en-US" dirty="0" smtClean="0"/>
              <a:t>、</a:t>
            </a:r>
            <a:r>
              <a:rPr lang="en-US" altLang="zh-CN" dirty="0" smtClean="0"/>
              <a:t>age </a:t>
            </a:r>
            <a:r>
              <a:rPr lang="zh-CN" altLang="en-US" dirty="0" smtClean="0"/>
              <a:t>以及</a:t>
            </a:r>
            <a:r>
              <a:rPr lang="en-US" altLang="zh-CN" dirty="0" smtClean="0"/>
              <a:t>country </a:t>
            </a:r>
            <a:r>
              <a:rPr lang="zh-CN" altLang="en-US" dirty="0" smtClean="0"/>
              <a:t>元素都是同胞节点，拥有相同的父节点。</a:t>
            </a:r>
          </a:p>
          <a:p>
            <a:pPr marL="457200" indent="-457200">
              <a:buFont typeface="+mj-lt"/>
              <a:buAutoNum type="arabicPeriod"/>
            </a:pPr>
            <a:r>
              <a:rPr lang="en-US" altLang="zh-CN" dirty="0" smtClean="0"/>
              <a:t>name </a:t>
            </a:r>
            <a:r>
              <a:rPr lang="zh-CN" altLang="en-US" dirty="0" smtClean="0"/>
              <a:t>元素的先辈是</a:t>
            </a:r>
            <a:r>
              <a:rPr lang="en-US" altLang="zh-CN" dirty="0" smtClean="0"/>
              <a:t>student </a:t>
            </a:r>
            <a:r>
              <a:rPr lang="zh-CN" altLang="en-US" dirty="0" smtClean="0"/>
              <a:t>元素和</a:t>
            </a:r>
            <a:r>
              <a:rPr lang="en-US" altLang="zh-CN" dirty="0" smtClean="0"/>
              <a:t>classroom</a:t>
            </a:r>
            <a:r>
              <a:rPr lang="zh-CN" altLang="en-US" dirty="0" smtClean="0"/>
              <a:t>元素，也就是此节点的父、父的父等。</a:t>
            </a:r>
          </a:p>
          <a:p>
            <a:pPr marL="457200" indent="-457200">
              <a:buFont typeface="+mj-lt"/>
              <a:buAutoNum type="arabicPeriod"/>
            </a:pPr>
            <a:r>
              <a:rPr lang="en-US" altLang="zh-CN" dirty="0" smtClean="0"/>
              <a:t>classroom</a:t>
            </a:r>
            <a:r>
              <a:rPr lang="zh-CN" altLang="en-US" dirty="0" smtClean="0"/>
              <a:t>的后代是</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以及</a:t>
            </a:r>
            <a:r>
              <a:rPr lang="en-US" altLang="zh-CN" dirty="0" smtClean="0"/>
              <a:t>country</a:t>
            </a:r>
            <a:r>
              <a:rPr lang="zh-CN" altLang="en-US" dirty="0" smtClean="0"/>
              <a:t>元素，也就是此节点的子，子的子等。</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语法</a:t>
            </a:r>
            <a:endParaRPr lang="zh-CN" altLang="en-US" dirty="0"/>
          </a:p>
        </p:txBody>
      </p:sp>
      <p:sp>
        <p:nvSpPr>
          <p:cNvPr id="3" name="内容占位符 2"/>
          <p:cNvSpPr>
            <a:spLocks noGrp="1"/>
          </p:cNvSpPr>
          <p:nvPr>
            <p:ph idx="1"/>
          </p:nvPr>
        </p:nvSpPr>
        <p:spPr/>
        <p:txBody>
          <a:bodyPr/>
          <a:lstStyle/>
          <a:p>
            <a:pPr>
              <a:buNone/>
            </a:pPr>
            <a:r>
              <a:rPr lang="en-US" altLang="zh-CN" dirty="0" err="1" smtClean="0"/>
              <a:t>XPath</a:t>
            </a:r>
            <a:r>
              <a:rPr lang="en-US" altLang="zh-CN" dirty="0" smtClean="0"/>
              <a:t> </a:t>
            </a:r>
            <a:r>
              <a:rPr lang="zh-CN" altLang="en-US" dirty="0" smtClean="0"/>
              <a:t>使用路径表达式来选取</a:t>
            </a:r>
            <a:r>
              <a:rPr lang="en-US" altLang="zh-CN" dirty="0" smtClean="0"/>
              <a:t>XML </a:t>
            </a:r>
            <a:r>
              <a:rPr lang="zh-CN" altLang="en-US" dirty="0" smtClean="0"/>
              <a:t>文档中的节点或节点集。节点是沿着路径</a:t>
            </a:r>
            <a:r>
              <a:rPr lang="en-US" altLang="zh-CN" dirty="0" smtClean="0"/>
              <a:t>(path)</a:t>
            </a:r>
            <a:r>
              <a:rPr lang="zh-CN" altLang="en-US" dirty="0" smtClean="0"/>
              <a:t>或者步</a:t>
            </a:r>
            <a:r>
              <a:rPr lang="en-US" altLang="zh-CN" dirty="0" smtClean="0"/>
              <a:t>(steps)</a:t>
            </a:r>
            <a:r>
              <a:rPr lang="zh-CN" altLang="en-US" dirty="0" smtClean="0"/>
              <a:t>来选取的。接下来的重点是如何选取节点，下面给出一个</a:t>
            </a:r>
            <a:r>
              <a:rPr lang="en-US" altLang="zh-CN" dirty="0" smtClean="0"/>
              <a:t>XML </a:t>
            </a:r>
            <a:r>
              <a:rPr lang="zh-CN" altLang="en-US" dirty="0" smtClean="0"/>
              <a:t>文档进行分析</a:t>
            </a:r>
            <a:r>
              <a:rPr lang="en-US" altLang="zh-CN" dirty="0" smtClean="0"/>
              <a:t>:</a:t>
            </a:r>
          </a:p>
          <a:p>
            <a:pPr>
              <a:buNone/>
            </a:pPr>
            <a:endParaRPr lang="en-US" altLang="zh-CN" dirty="0" err="1" smtClean="0"/>
          </a:p>
        </p:txBody>
      </p:sp>
      <p:graphicFrame>
        <p:nvGraphicFramePr>
          <p:cNvPr id="4" name="表格 3"/>
          <p:cNvGraphicFramePr>
            <a:graphicFrameLocks noGrp="1"/>
          </p:cNvGraphicFramePr>
          <p:nvPr/>
        </p:nvGraphicFramePr>
        <p:xfrm>
          <a:off x="914400" y="2911324"/>
          <a:ext cx="8128000" cy="4480560"/>
        </p:xfrm>
        <a:graphic>
          <a:graphicData uri="http://schemas.openxmlformats.org/drawingml/2006/table">
            <a:tbl>
              <a:tblPr firstRow="1" bandRow="1">
                <a:tableStyleId>{EB344D84-9AFB-497E-A393-DC336BA19D2E}</a:tableStyleId>
              </a:tblPr>
              <a:tblGrid>
                <a:gridCol w="8128000"/>
              </a:tblGrid>
              <a:tr h="370840">
                <a:tc>
                  <a:txBody>
                    <a:bodyPr/>
                    <a:lstStyle/>
                    <a:p>
                      <a:r>
                        <a:rPr lang="en-US" altLang="zh-CN" dirty="0" smtClean="0"/>
                        <a:t>&lt;?xm1version="1.0" encoding="IS0-8859-1"?&gt;</a:t>
                      </a:r>
                    </a:p>
                    <a:p>
                      <a:r>
                        <a:rPr lang="en-US" altLang="zh-CN" dirty="0" smtClean="0"/>
                        <a:t>&lt;classroom&gt;</a:t>
                      </a:r>
                    </a:p>
                    <a:p>
                      <a:r>
                        <a:rPr lang="en-US" altLang="zh-CN" dirty="0" smtClean="0"/>
                        <a:t>	&lt;student&gt;</a:t>
                      </a:r>
                    </a:p>
                    <a:p>
                      <a:r>
                        <a:rPr lang="en-US" altLang="zh-CN" dirty="0" smtClean="0"/>
                        <a:t>		&lt;id&gt;1001&lt;/id&gt;</a:t>
                      </a:r>
                    </a:p>
                    <a:p>
                      <a:r>
                        <a:rPr lang="en-US" altLang="zh-CN" dirty="0" smtClean="0"/>
                        <a:t>		&lt;name </a:t>
                      </a:r>
                      <a:r>
                        <a:rPr lang="en-US" altLang="zh-CN" dirty="0" err="1" smtClean="0"/>
                        <a:t>lang</a:t>
                      </a:r>
                      <a:r>
                        <a:rPr lang="en-US" altLang="zh-CN" dirty="0" smtClean="0"/>
                        <a:t>="en"&gt;marry&lt;/name&gt;</a:t>
                      </a:r>
                    </a:p>
                    <a:p>
                      <a:r>
                        <a:rPr lang="en-US" altLang="zh-CN" dirty="0" smtClean="0"/>
                        <a:t>		&lt;age&gt;20&lt;/age&gt;</a:t>
                      </a:r>
                    </a:p>
                    <a:p>
                      <a:r>
                        <a:rPr lang="en-US" altLang="zh-CN" dirty="0" smtClean="0"/>
                        <a:t>		&lt;country&gt;China&lt;/country&gt;</a:t>
                      </a:r>
                    </a:p>
                    <a:p>
                      <a:r>
                        <a:rPr lang="en-US" altLang="zh-CN" dirty="0" smtClean="0"/>
                        <a:t>	&lt;/student&gt;</a:t>
                      </a:r>
                    </a:p>
                    <a:p>
                      <a:r>
                        <a:rPr lang="en-US" altLang="zh-CN" dirty="0" smtClean="0"/>
                        <a:t>	&lt;student&gt;</a:t>
                      </a:r>
                    </a:p>
                    <a:p>
                      <a:r>
                        <a:rPr lang="en-US" altLang="zh-CN" dirty="0" smtClean="0"/>
                        <a:t>		&lt;id&gt;1002&lt;/id&gt;</a:t>
                      </a:r>
                    </a:p>
                    <a:p>
                      <a:r>
                        <a:rPr lang="en-US" altLang="zh-CN" dirty="0" smtClean="0"/>
                        <a:t>		&lt;name 1ang="en" &gt;jack&lt;/name&gt;</a:t>
                      </a:r>
                    </a:p>
                    <a:p>
                      <a:r>
                        <a:rPr lang="en-US" altLang="zh-CN" dirty="0" smtClean="0"/>
                        <a:t>		&lt;age&gt;25&lt;/age&gt;</a:t>
                      </a:r>
                    </a:p>
                    <a:p>
                      <a:r>
                        <a:rPr lang="en-US" altLang="zh-CN" dirty="0" smtClean="0"/>
                        <a:t>		&lt;country&gt;USA&lt;/country&gt;</a:t>
                      </a:r>
                    </a:p>
                    <a:p>
                      <a:r>
                        <a:rPr lang="en-US" altLang="zh-CN" dirty="0" smtClean="0"/>
                        <a:t>	&lt;/student&gt;</a:t>
                      </a:r>
                    </a:p>
                    <a:p>
                      <a:r>
                        <a:rPr lang="en-US" altLang="zh-CN" dirty="0" smtClean="0"/>
                        <a:t>&lt;/classroom&gt;</a:t>
                      </a:r>
                    </a:p>
                    <a:p>
                      <a:endParaRPr lang="zh-CN" alt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语法</a:t>
            </a:r>
            <a:endParaRPr lang="zh-CN" altLang="en-US" dirty="0"/>
          </a:p>
        </p:txBody>
      </p:sp>
      <p:sp>
        <p:nvSpPr>
          <p:cNvPr id="3" name="内容占位符 2"/>
          <p:cNvSpPr>
            <a:spLocks noGrp="1"/>
          </p:cNvSpPr>
          <p:nvPr>
            <p:ph idx="1"/>
          </p:nvPr>
        </p:nvSpPr>
        <p:spPr/>
        <p:txBody>
          <a:bodyPr/>
          <a:lstStyle/>
          <a:p>
            <a:pPr>
              <a:buNone/>
            </a:pPr>
            <a:r>
              <a:rPr lang="zh-CN" altLang="en-US" dirty="0" smtClean="0"/>
              <a:t>首先列举出一些常用的路径表达式进行节点的选取，如表</a:t>
            </a:r>
            <a:r>
              <a:rPr lang="en-US" altLang="zh-CN" dirty="0" smtClean="0"/>
              <a:t>2-2 </a:t>
            </a:r>
            <a:r>
              <a:rPr lang="zh-CN" altLang="en-US" dirty="0" smtClean="0"/>
              <a:t>所示。</a:t>
            </a:r>
          </a:p>
        </p:txBody>
      </p:sp>
      <p:pic>
        <p:nvPicPr>
          <p:cNvPr id="1026" name="Picture 2"/>
          <p:cNvPicPr>
            <a:picLocks noChangeAspect="1" noChangeArrowheads="1"/>
          </p:cNvPicPr>
          <p:nvPr/>
        </p:nvPicPr>
        <p:blipFill>
          <a:blip r:embed="rId2" cstate="print"/>
          <a:srcRect/>
          <a:stretch>
            <a:fillRect/>
          </a:stretch>
        </p:blipFill>
        <p:spPr bwMode="auto">
          <a:xfrm>
            <a:off x="741362" y="2441121"/>
            <a:ext cx="11072769" cy="319042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86971"/>
            <a:ext cx="10515600" cy="5189992"/>
          </a:xfrm>
        </p:spPr>
        <p:txBody>
          <a:bodyPr/>
          <a:lstStyle/>
          <a:p>
            <a:pPr>
              <a:buNone/>
            </a:pPr>
            <a:r>
              <a:rPr lang="zh-CN" altLang="en-US" dirty="0" smtClean="0"/>
              <a:t>通过表</a:t>
            </a:r>
            <a:r>
              <a:rPr lang="en-US" altLang="zh-CN" dirty="0" smtClean="0"/>
              <a:t>2-2 </a:t>
            </a:r>
            <a:r>
              <a:rPr lang="zh-CN" altLang="en-US" dirty="0" smtClean="0"/>
              <a:t>中的路径表达式，我们尝试着对上面的文档进行节点选取。以表格的形式进行说明，如表</a:t>
            </a:r>
            <a:r>
              <a:rPr lang="en-US" altLang="zh-CN" dirty="0" smtClean="0"/>
              <a:t>2-3 </a:t>
            </a:r>
            <a:r>
              <a:rPr lang="zh-CN" altLang="en-US" dirty="0" smtClean="0"/>
              <a:t>所示。</a:t>
            </a:r>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884691" y="2313079"/>
            <a:ext cx="10178356" cy="320380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16000"/>
            <a:ext cx="10515600" cy="5160963"/>
          </a:xfrm>
        </p:spPr>
        <p:txBody>
          <a:bodyPr/>
          <a:lstStyle/>
          <a:p>
            <a:pPr>
              <a:buNone/>
            </a:pPr>
            <a:r>
              <a:rPr lang="zh-CN" altLang="en-US" dirty="0" smtClean="0"/>
              <a:t>上面选取的例子最后实现的效果都是选取了所有符合条件的节点，是否能选取某个特定的节点或者包含某一个指定的值的节点呢</a:t>
            </a:r>
            <a:r>
              <a:rPr lang="en-US" altLang="zh-CN" dirty="0" smtClean="0"/>
              <a:t>? </a:t>
            </a:r>
            <a:r>
              <a:rPr lang="zh-CN" altLang="en-US" dirty="0" smtClean="0"/>
              <a:t>这就需要用到谓语，谓语被嵌在方括号中，接下来通过表格</a:t>
            </a:r>
            <a:r>
              <a:rPr lang="en-US" altLang="zh-CN" dirty="0" smtClean="0"/>
              <a:t>2-4 </a:t>
            </a:r>
            <a:r>
              <a:rPr lang="zh-CN" altLang="en-US" dirty="0" smtClean="0"/>
              <a:t>来解释谓语的用法。</a:t>
            </a:r>
          </a:p>
          <a:p>
            <a:pPr>
              <a:buNone/>
            </a:pPr>
            <a:endParaRPr lang="zh-CN" altLang="en-US" dirty="0" smtClean="0"/>
          </a:p>
          <a:p>
            <a:pPr>
              <a:buNone/>
            </a:pP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899886" y="2200502"/>
            <a:ext cx="10566400" cy="465749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03847"/>
            <a:ext cx="10515600" cy="4351338"/>
          </a:xfrm>
        </p:spPr>
        <p:txBody>
          <a:bodyPr/>
          <a:lstStyle/>
          <a:p>
            <a:pPr>
              <a:buNone/>
            </a:pPr>
            <a:r>
              <a:rPr lang="en-US" altLang="zh-CN" dirty="0" err="1" smtClean="0"/>
              <a:t>XPath</a:t>
            </a:r>
            <a:r>
              <a:rPr lang="en-US" altLang="zh-CN" dirty="0" smtClean="0"/>
              <a:t> </a:t>
            </a:r>
            <a:r>
              <a:rPr lang="zh-CN" altLang="en-US" dirty="0" smtClean="0"/>
              <a:t>在进行节点选取的时候可以使用通配符“*”匹配未知的元素，同时使用操作符</a:t>
            </a:r>
            <a:r>
              <a:rPr lang="zh-CN" altLang="en-US" dirty="0" smtClean="0"/>
              <a:t>“</a:t>
            </a:r>
            <a:r>
              <a:rPr lang="en-US" altLang="zh-CN" dirty="0" smtClean="0"/>
              <a:t>|</a:t>
            </a:r>
            <a:r>
              <a:rPr lang="zh-CN" altLang="en-US" dirty="0" smtClean="0"/>
              <a:t>”</a:t>
            </a:r>
            <a:r>
              <a:rPr lang="zh-CN" altLang="en-US" dirty="0" smtClean="0"/>
              <a:t>一次选取多条路径，还是通过一个表格进行演示，如表</a:t>
            </a:r>
            <a:r>
              <a:rPr lang="en-US" altLang="zh-CN" dirty="0" smtClean="0"/>
              <a:t>2-5 </a:t>
            </a:r>
            <a:r>
              <a:rPr lang="zh-CN" altLang="en-US" dirty="0" smtClean="0"/>
              <a:t>所示。</a:t>
            </a:r>
            <a:br>
              <a:rPr lang="zh-CN" altLang="en-US" dirty="0" smtClean="0"/>
            </a:br>
            <a:endParaRPr lang="zh-CN" altLang="en-US"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071110" y="2513703"/>
            <a:ext cx="10184148" cy="290013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4501</TotalTime>
  <Words>963</Words>
  <Application>Microsoft Office PowerPoint</Application>
  <PresentationFormat>自定义</PresentationFormat>
  <Paragraphs>85</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xPath</vt:lpstr>
      <vt:lpstr>XPath简介</vt:lpstr>
      <vt:lpstr>Xpath节点</vt:lpstr>
      <vt:lpstr>幻灯片 4</vt:lpstr>
      <vt:lpstr>XPath语法</vt:lpstr>
      <vt:lpstr>XPath语法</vt:lpstr>
      <vt:lpstr>幻灯片 7</vt:lpstr>
      <vt:lpstr>幻灯片 8</vt:lpstr>
      <vt:lpstr>幻灯片 9</vt:lpstr>
      <vt:lpstr>Xpath轴</vt:lpstr>
      <vt:lpstr>幻灯片 11</vt:lpstr>
      <vt:lpstr>示例xml</vt:lpstr>
      <vt:lpstr>幻灯片 13</vt:lpstr>
      <vt:lpstr>xPath运算符</vt:lpstr>
      <vt:lpstr>xPath运算符</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511</cp:revision>
  <dcterms:created xsi:type="dcterms:W3CDTF">2017-08-01T08:36:00Z</dcterms:created>
  <dcterms:modified xsi:type="dcterms:W3CDTF">2017-11-29T03:05:13Z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