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317" r:id="rId3"/>
    <p:sldId id="316" r:id="rId4"/>
    <p:sldId id="318" r:id="rId5"/>
    <p:sldId id="319" r:id="rId6"/>
    <p:sldId id="320" r:id="rId7"/>
    <p:sldId id="321" r:id="rId8"/>
    <p:sldId id="322" r:id="rId9"/>
    <p:sldId id="323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24" r:id="rId35"/>
    <p:sldId id="325" r:id="rId36"/>
    <p:sldId id="326" r:id="rId37"/>
    <p:sldId id="315" r:id="rId3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94620" autoAdjust="0"/>
  </p:normalViewPr>
  <p:slideViewPr>
    <p:cSldViewPr snapToGrid="0">
      <p:cViewPr varScale="1">
        <p:scale>
          <a:sx n="66" d="100"/>
          <a:sy n="66" d="100"/>
        </p:scale>
        <p:origin x="-84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2017/11/28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CC64D-03BC-4C3B-9520-14206764F76A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577008" y="0"/>
            <a:ext cx="5614992" cy="32901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3681359"/>
            <a:ext cx="3669684" cy="317664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2017/11/28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5968738" y="3778836"/>
            <a:ext cx="254524" cy="0"/>
          </a:xfrm>
          <a:prstGeom prst="line">
            <a:avLst/>
          </a:prstGeom>
          <a:ln w="22225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84299"/>
            <a:ext cx="9144000" cy="1935163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357562"/>
            <a:ext cx="9144000" cy="42127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2017/11/28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2017/11/28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454448" y="941838"/>
            <a:ext cx="5283104" cy="4974324"/>
            <a:chOff x="2996684" y="510829"/>
            <a:chExt cx="6198632" cy="5836342"/>
          </a:xfrm>
          <a:solidFill>
            <a:schemeClr val="accent2">
              <a:lumMod val="90000"/>
            </a:schemeClr>
          </a:solidFill>
        </p:grpSpPr>
        <p:grpSp>
          <p:nvGrpSpPr>
            <p:cNvPr id="8" name="Group 262"/>
            <p:cNvGrpSpPr>
              <a:grpSpLocks noChangeAspect="1"/>
            </p:cNvGrpSpPr>
            <p:nvPr/>
          </p:nvGrpSpPr>
          <p:grpSpPr bwMode="auto">
            <a:xfrm>
              <a:off x="2996684" y="510829"/>
              <a:ext cx="6198632" cy="5836342"/>
              <a:chOff x="1872" y="352"/>
              <a:chExt cx="3901" cy="3673"/>
            </a:xfrm>
            <a:grpFill/>
          </p:grpSpPr>
          <p:sp>
            <p:nvSpPr>
              <p:cNvPr id="10" name="Freeform 263"/>
              <p:cNvSpPr/>
              <p:nvPr/>
            </p:nvSpPr>
            <p:spPr bwMode="auto">
              <a:xfrm>
                <a:off x="1872" y="737"/>
                <a:ext cx="3901" cy="3288"/>
              </a:xfrm>
              <a:custGeom>
                <a:avLst/>
                <a:gdLst>
                  <a:gd name="T0" fmla="*/ 3772 w 4364"/>
                  <a:gd name="T1" fmla="*/ 0 h 3678"/>
                  <a:gd name="T2" fmla="*/ 3760 w 4364"/>
                  <a:gd name="T3" fmla="*/ 15 h 3678"/>
                  <a:gd name="T4" fmla="*/ 4346 w 4364"/>
                  <a:gd name="T5" fmla="*/ 1496 h 3678"/>
                  <a:gd name="T6" fmla="*/ 3712 w 4364"/>
                  <a:gd name="T7" fmla="*/ 3026 h 3678"/>
                  <a:gd name="T8" fmla="*/ 2182 w 4364"/>
                  <a:gd name="T9" fmla="*/ 3659 h 3678"/>
                  <a:gd name="T10" fmla="*/ 652 w 4364"/>
                  <a:gd name="T11" fmla="*/ 3026 h 3678"/>
                  <a:gd name="T12" fmla="*/ 18 w 4364"/>
                  <a:gd name="T13" fmla="*/ 1496 h 3678"/>
                  <a:gd name="T14" fmla="*/ 602 w 4364"/>
                  <a:gd name="T15" fmla="*/ 17 h 3678"/>
                  <a:gd name="T16" fmla="*/ 587 w 4364"/>
                  <a:gd name="T17" fmla="*/ 6 h 3678"/>
                  <a:gd name="T18" fmla="*/ 0 w 4364"/>
                  <a:gd name="T19" fmla="*/ 1496 h 3678"/>
                  <a:gd name="T20" fmla="*/ 639 w 4364"/>
                  <a:gd name="T21" fmla="*/ 3039 h 3678"/>
                  <a:gd name="T22" fmla="*/ 2182 w 4364"/>
                  <a:gd name="T23" fmla="*/ 3678 h 3678"/>
                  <a:gd name="T24" fmla="*/ 3725 w 4364"/>
                  <a:gd name="T25" fmla="*/ 3039 h 3678"/>
                  <a:gd name="T26" fmla="*/ 4364 w 4364"/>
                  <a:gd name="T27" fmla="*/ 1496 h 3678"/>
                  <a:gd name="T28" fmla="*/ 3772 w 4364"/>
                  <a:gd name="T29" fmla="*/ 0 h 3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364" h="3678">
                    <a:moveTo>
                      <a:pt x="3772" y="0"/>
                    </a:moveTo>
                    <a:cubicBezTo>
                      <a:pt x="3768" y="6"/>
                      <a:pt x="3764" y="11"/>
                      <a:pt x="3760" y="15"/>
                    </a:cubicBezTo>
                    <a:cubicBezTo>
                      <a:pt x="4138" y="417"/>
                      <a:pt x="4346" y="940"/>
                      <a:pt x="4346" y="1496"/>
                    </a:cubicBezTo>
                    <a:cubicBezTo>
                      <a:pt x="4346" y="2074"/>
                      <a:pt x="4121" y="2617"/>
                      <a:pt x="3712" y="3026"/>
                    </a:cubicBezTo>
                    <a:cubicBezTo>
                      <a:pt x="3303" y="3435"/>
                      <a:pt x="2760" y="3659"/>
                      <a:pt x="2182" y="3659"/>
                    </a:cubicBezTo>
                    <a:cubicBezTo>
                      <a:pt x="1604" y="3659"/>
                      <a:pt x="1061" y="3435"/>
                      <a:pt x="652" y="3026"/>
                    </a:cubicBezTo>
                    <a:cubicBezTo>
                      <a:pt x="244" y="2617"/>
                      <a:pt x="18" y="2074"/>
                      <a:pt x="18" y="1496"/>
                    </a:cubicBezTo>
                    <a:cubicBezTo>
                      <a:pt x="18" y="941"/>
                      <a:pt x="225" y="419"/>
                      <a:pt x="602" y="17"/>
                    </a:cubicBezTo>
                    <a:cubicBezTo>
                      <a:pt x="596" y="14"/>
                      <a:pt x="591" y="11"/>
                      <a:pt x="587" y="6"/>
                    </a:cubicBezTo>
                    <a:cubicBezTo>
                      <a:pt x="208" y="412"/>
                      <a:pt x="0" y="938"/>
                      <a:pt x="0" y="1496"/>
                    </a:cubicBezTo>
                    <a:cubicBezTo>
                      <a:pt x="0" y="2079"/>
                      <a:pt x="227" y="2627"/>
                      <a:pt x="639" y="3039"/>
                    </a:cubicBezTo>
                    <a:cubicBezTo>
                      <a:pt x="1051" y="3451"/>
                      <a:pt x="1599" y="3678"/>
                      <a:pt x="2182" y="3678"/>
                    </a:cubicBezTo>
                    <a:cubicBezTo>
                      <a:pt x="2765" y="3678"/>
                      <a:pt x="3313" y="3451"/>
                      <a:pt x="3725" y="3039"/>
                    </a:cubicBezTo>
                    <a:cubicBezTo>
                      <a:pt x="4137" y="2627"/>
                      <a:pt x="4364" y="2079"/>
                      <a:pt x="4364" y="1496"/>
                    </a:cubicBezTo>
                    <a:cubicBezTo>
                      <a:pt x="4364" y="935"/>
                      <a:pt x="4155" y="406"/>
                      <a:pt x="37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64"/>
              <p:cNvSpPr/>
              <p:nvPr/>
            </p:nvSpPr>
            <p:spPr bwMode="auto">
              <a:xfrm>
                <a:off x="2153" y="406"/>
                <a:ext cx="3340" cy="3339"/>
              </a:xfrm>
              <a:custGeom>
                <a:avLst/>
                <a:gdLst>
                  <a:gd name="T0" fmla="*/ 1957 w 3737"/>
                  <a:gd name="T1" fmla="*/ 0 h 3736"/>
                  <a:gd name="T2" fmla="*/ 1959 w 3737"/>
                  <a:gd name="T3" fmla="*/ 16 h 3736"/>
                  <a:gd name="T4" fmla="*/ 1959 w 3737"/>
                  <a:gd name="T5" fmla="*/ 18 h 3736"/>
                  <a:gd name="T6" fmla="*/ 3177 w 3737"/>
                  <a:gd name="T7" fmla="*/ 558 h 3736"/>
                  <a:gd name="T8" fmla="*/ 3718 w 3737"/>
                  <a:gd name="T9" fmla="*/ 1867 h 3736"/>
                  <a:gd name="T10" fmla="*/ 3177 w 3737"/>
                  <a:gd name="T11" fmla="*/ 3175 h 3736"/>
                  <a:gd name="T12" fmla="*/ 1868 w 3737"/>
                  <a:gd name="T13" fmla="*/ 3717 h 3736"/>
                  <a:gd name="T14" fmla="*/ 560 w 3737"/>
                  <a:gd name="T15" fmla="*/ 3175 h 3736"/>
                  <a:gd name="T16" fmla="*/ 19 w 3737"/>
                  <a:gd name="T17" fmla="*/ 1942 h 3736"/>
                  <a:gd name="T18" fmla="*/ 16 w 3737"/>
                  <a:gd name="T19" fmla="*/ 1942 h 3736"/>
                  <a:gd name="T20" fmla="*/ 0 w 3737"/>
                  <a:gd name="T21" fmla="*/ 1940 h 3736"/>
                  <a:gd name="T22" fmla="*/ 546 w 3737"/>
                  <a:gd name="T23" fmla="*/ 3188 h 3736"/>
                  <a:gd name="T24" fmla="*/ 1868 w 3737"/>
                  <a:gd name="T25" fmla="*/ 3736 h 3736"/>
                  <a:gd name="T26" fmla="*/ 3190 w 3737"/>
                  <a:gd name="T27" fmla="*/ 3188 h 3736"/>
                  <a:gd name="T28" fmla="*/ 3737 w 3737"/>
                  <a:gd name="T29" fmla="*/ 1867 h 3736"/>
                  <a:gd name="T30" fmla="*/ 3190 w 3737"/>
                  <a:gd name="T31" fmla="*/ 545 h 3736"/>
                  <a:gd name="T32" fmla="*/ 1957 w 3737"/>
                  <a:gd name="T33" fmla="*/ 0 h 3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37" h="3736">
                    <a:moveTo>
                      <a:pt x="1957" y="0"/>
                    </a:moveTo>
                    <a:cubicBezTo>
                      <a:pt x="1959" y="5"/>
                      <a:pt x="1959" y="10"/>
                      <a:pt x="1959" y="16"/>
                    </a:cubicBezTo>
                    <a:cubicBezTo>
                      <a:pt x="1959" y="17"/>
                      <a:pt x="1959" y="18"/>
                      <a:pt x="1959" y="18"/>
                    </a:cubicBezTo>
                    <a:cubicBezTo>
                      <a:pt x="2419" y="41"/>
                      <a:pt x="2849" y="230"/>
                      <a:pt x="3177" y="558"/>
                    </a:cubicBezTo>
                    <a:cubicBezTo>
                      <a:pt x="3526" y="908"/>
                      <a:pt x="3718" y="1372"/>
                      <a:pt x="3718" y="1867"/>
                    </a:cubicBezTo>
                    <a:cubicBezTo>
                      <a:pt x="3718" y="2361"/>
                      <a:pt x="3526" y="2826"/>
                      <a:pt x="3177" y="3175"/>
                    </a:cubicBezTo>
                    <a:cubicBezTo>
                      <a:pt x="2827" y="3525"/>
                      <a:pt x="2363" y="3717"/>
                      <a:pt x="1868" y="3717"/>
                    </a:cubicBezTo>
                    <a:cubicBezTo>
                      <a:pt x="1374" y="3717"/>
                      <a:pt x="909" y="3525"/>
                      <a:pt x="560" y="3175"/>
                    </a:cubicBezTo>
                    <a:cubicBezTo>
                      <a:pt x="228" y="2844"/>
                      <a:pt x="38" y="2408"/>
                      <a:pt x="19" y="1942"/>
                    </a:cubicBezTo>
                    <a:cubicBezTo>
                      <a:pt x="18" y="1942"/>
                      <a:pt x="17" y="1942"/>
                      <a:pt x="16" y="1942"/>
                    </a:cubicBezTo>
                    <a:cubicBezTo>
                      <a:pt x="11" y="1942"/>
                      <a:pt x="5" y="1941"/>
                      <a:pt x="0" y="1940"/>
                    </a:cubicBezTo>
                    <a:cubicBezTo>
                      <a:pt x="18" y="2412"/>
                      <a:pt x="211" y="2853"/>
                      <a:pt x="546" y="3188"/>
                    </a:cubicBezTo>
                    <a:cubicBezTo>
                      <a:pt x="899" y="3541"/>
                      <a:pt x="1369" y="3736"/>
                      <a:pt x="1868" y="3736"/>
                    </a:cubicBezTo>
                    <a:cubicBezTo>
                      <a:pt x="2368" y="3736"/>
                      <a:pt x="2837" y="3541"/>
                      <a:pt x="3190" y="3188"/>
                    </a:cubicBezTo>
                    <a:cubicBezTo>
                      <a:pt x="3543" y="2835"/>
                      <a:pt x="3737" y="2366"/>
                      <a:pt x="3737" y="1867"/>
                    </a:cubicBezTo>
                    <a:cubicBezTo>
                      <a:pt x="3737" y="1367"/>
                      <a:pt x="3543" y="898"/>
                      <a:pt x="3190" y="545"/>
                    </a:cubicBezTo>
                    <a:cubicBezTo>
                      <a:pt x="2858" y="213"/>
                      <a:pt x="2424" y="21"/>
                      <a:pt x="195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65"/>
              <p:cNvSpPr/>
              <p:nvPr/>
            </p:nvSpPr>
            <p:spPr bwMode="auto">
              <a:xfrm>
                <a:off x="2446" y="698"/>
                <a:ext cx="2753" cy="2296"/>
              </a:xfrm>
              <a:custGeom>
                <a:avLst/>
                <a:gdLst>
                  <a:gd name="T0" fmla="*/ 1540 w 3080"/>
                  <a:gd name="T1" fmla="*/ 0 h 2568"/>
                  <a:gd name="T2" fmla="*/ 451 w 3080"/>
                  <a:gd name="T3" fmla="*/ 451 h 2568"/>
                  <a:gd name="T4" fmla="*/ 0 w 3080"/>
                  <a:gd name="T5" fmla="*/ 1540 h 2568"/>
                  <a:gd name="T6" fmla="*/ 393 w 3080"/>
                  <a:gd name="T7" fmla="*/ 2568 h 2568"/>
                  <a:gd name="T8" fmla="*/ 407 w 3080"/>
                  <a:gd name="T9" fmla="*/ 2555 h 2568"/>
                  <a:gd name="T10" fmla="*/ 18 w 3080"/>
                  <a:gd name="T11" fmla="*/ 1540 h 2568"/>
                  <a:gd name="T12" fmla="*/ 464 w 3080"/>
                  <a:gd name="T13" fmla="*/ 464 h 2568"/>
                  <a:gd name="T14" fmla="*/ 1540 w 3080"/>
                  <a:gd name="T15" fmla="*/ 18 h 2568"/>
                  <a:gd name="T16" fmla="*/ 2616 w 3080"/>
                  <a:gd name="T17" fmla="*/ 464 h 2568"/>
                  <a:gd name="T18" fmla="*/ 3062 w 3080"/>
                  <a:gd name="T19" fmla="*/ 1540 h 2568"/>
                  <a:gd name="T20" fmla="*/ 2680 w 3080"/>
                  <a:gd name="T21" fmla="*/ 2547 h 2568"/>
                  <a:gd name="T22" fmla="*/ 2694 w 3080"/>
                  <a:gd name="T23" fmla="*/ 2560 h 2568"/>
                  <a:gd name="T24" fmla="*/ 3080 w 3080"/>
                  <a:gd name="T25" fmla="*/ 1540 h 2568"/>
                  <a:gd name="T26" fmla="*/ 2629 w 3080"/>
                  <a:gd name="T27" fmla="*/ 451 h 2568"/>
                  <a:gd name="T28" fmla="*/ 1540 w 3080"/>
                  <a:gd name="T29" fmla="*/ 0 h 2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0" h="2568">
                    <a:moveTo>
                      <a:pt x="1540" y="0"/>
                    </a:moveTo>
                    <a:cubicBezTo>
                      <a:pt x="1128" y="0"/>
                      <a:pt x="742" y="160"/>
                      <a:pt x="451" y="451"/>
                    </a:cubicBezTo>
                    <a:cubicBezTo>
                      <a:pt x="160" y="742"/>
                      <a:pt x="0" y="1128"/>
                      <a:pt x="0" y="1540"/>
                    </a:cubicBezTo>
                    <a:cubicBezTo>
                      <a:pt x="0" y="1923"/>
                      <a:pt x="139" y="2285"/>
                      <a:pt x="393" y="2568"/>
                    </a:cubicBezTo>
                    <a:cubicBezTo>
                      <a:pt x="397" y="2563"/>
                      <a:pt x="402" y="2559"/>
                      <a:pt x="407" y="2555"/>
                    </a:cubicBezTo>
                    <a:cubicBezTo>
                      <a:pt x="156" y="2275"/>
                      <a:pt x="18" y="1918"/>
                      <a:pt x="18" y="1540"/>
                    </a:cubicBezTo>
                    <a:cubicBezTo>
                      <a:pt x="18" y="1133"/>
                      <a:pt x="177" y="751"/>
                      <a:pt x="464" y="464"/>
                    </a:cubicBezTo>
                    <a:cubicBezTo>
                      <a:pt x="751" y="176"/>
                      <a:pt x="1133" y="18"/>
                      <a:pt x="1540" y="18"/>
                    </a:cubicBezTo>
                    <a:cubicBezTo>
                      <a:pt x="1947" y="18"/>
                      <a:pt x="2329" y="176"/>
                      <a:pt x="2616" y="464"/>
                    </a:cubicBezTo>
                    <a:cubicBezTo>
                      <a:pt x="2903" y="751"/>
                      <a:pt x="3062" y="1133"/>
                      <a:pt x="3062" y="1540"/>
                    </a:cubicBezTo>
                    <a:cubicBezTo>
                      <a:pt x="3062" y="1915"/>
                      <a:pt x="2927" y="2269"/>
                      <a:pt x="2680" y="2547"/>
                    </a:cubicBezTo>
                    <a:cubicBezTo>
                      <a:pt x="2685" y="2551"/>
                      <a:pt x="2690" y="2555"/>
                      <a:pt x="2694" y="2560"/>
                    </a:cubicBezTo>
                    <a:cubicBezTo>
                      <a:pt x="2944" y="2278"/>
                      <a:pt x="3080" y="1919"/>
                      <a:pt x="3080" y="1540"/>
                    </a:cubicBezTo>
                    <a:cubicBezTo>
                      <a:pt x="3080" y="1128"/>
                      <a:pt x="2920" y="742"/>
                      <a:pt x="2629" y="451"/>
                    </a:cubicBezTo>
                    <a:cubicBezTo>
                      <a:pt x="2338" y="160"/>
                      <a:pt x="1951" y="0"/>
                      <a:pt x="154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66"/>
              <p:cNvSpPr/>
              <p:nvPr/>
            </p:nvSpPr>
            <p:spPr bwMode="auto">
              <a:xfrm>
                <a:off x="2696" y="1321"/>
                <a:ext cx="2254" cy="1880"/>
              </a:xfrm>
              <a:custGeom>
                <a:avLst/>
                <a:gdLst>
                  <a:gd name="T0" fmla="*/ 2198 w 2521"/>
                  <a:gd name="T1" fmla="*/ 0 h 2103"/>
                  <a:gd name="T2" fmla="*/ 2185 w 2521"/>
                  <a:gd name="T3" fmla="*/ 15 h 2103"/>
                  <a:gd name="T4" fmla="*/ 2502 w 2521"/>
                  <a:gd name="T5" fmla="*/ 843 h 2103"/>
                  <a:gd name="T6" fmla="*/ 2138 w 2521"/>
                  <a:gd name="T7" fmla="*/ 1721 h 2103"/>
                  <a:gd name="T8" fmla="*/ 1260 w 2521"/>
                  <a:gd name="T9" fmla="*/ 2084 h 2103"/>
                  <a:gd name="T10" fmla="*/ 382 w 2521"/>
                  <a:gd name="T11" fmla="*/ 1721 h 2103"/>
                  <a:gd name="T12" fmla="*/ 18 w 2521"/>
                  <a:gd name="T13" fmla="*/ 843 h 2103"/>
                  <a:gd name="T14" fmla="*/ 323 w 2521"/>
                  <a:gd name="T15" fmla="*/ 28 h 2103"/>
                  <a:gd name="T16" fmla="*/ 309 w 2521"/>
                  <a:gd name="T17" fmla="*/ 15 h 2103"/>
                  <a:gd name="T18" fmla="*/ 0 w 2521"/>
                  <a:gd name="T19" fmla="*/ 843 h 2103"/>
                  <a:gd name="T20" fmla="*/ 368 w 2521"/>
                  <a:gd name="T21" fmla="*/ 1734 h 2103"/>
                  <a:gd name="T22" fmla="*/ 1260 w 2521"/>
                  <a:gd name="T23" fmla="*/ 2103 h 2103"/>
                  <a:gd name="T24" fmla="*/ 2152 w 2521"/>
                  <a:gd name="T25" fmla="*/ 1734 h 2103"/>
                  <a:gd name="T26" fmla="*/ 2521 w 2521"/>
                  <a:gd name="T27" fmla="*/ 843 h 2103"/>
                  <a:gd name="T28" fmla="*/ 2198 w 2521"/>
                  <a:gd name="T29" fmla="*/ 0 h 2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21" h="2103">
                    <a:moveTo>
                      <a:pt x="2198" y="0"/>
                    </a:moveTo>
                    <a:cubicBezTo>
                      <a:pt x="2194" y="5"/>
                      <a:pt x="2190" y="10"/>
                      <a:pt x="2185" y="15"/>
                    </a:cubicBezTo>
                    <a:cubicBezTo>
                      <a:pt x="2390" y="243"/>
                      <a:pt x="2502" y="534"/>
                      <a:pt x="2502" y="843"/>
                    </a:cubicBezTo>
                    <a:cubicBezTo>
                      <a:pt x="2502" y="1174"/>
                      <a:pt x="2373" y="1486"/>
                      <a:pt x="2138" y="1721"/>
                    </a:cubicBezTo>
                    <a:cubicBezTo>
                      <a:pt x="1904" y="1955"/>
                      <a:pt x="1592" y="2084"/>
                      <a:pt x="1260" y="2084"/>
                    </a:cubicBezTo>
                    <a:cubicBezTo>
                      <a:pt x="929" y="2084"/>
                      <a:pt x="616" y="1955"/>
                      <a:pt x="382" y="1721"/>
                    </a:cubicBezTo>
                    <a:cubicBezTo>
                      <a:pt x="147" y="1486"/>
                      <a:pt x="18" y="1174"/>
                      <a:pt x="18" y="843"/>
                    </a:cubicBezTo>
                    <a:cubicBezTo>
                      <a:pt x="18" y="539"/>
                      <a:pt x="126" y="254"/>
                      <a:pt x="323" y="28"/>
                    </a:cubicBezTo>
                    <a:cubicBezTo>
                      <a:pt x="318" y="24"/>
                      <a:pt x="313" y="20"/>
                      <a:pt x="309" y="15"/>
                    </a:cubicBezTo>
                    <a:cubicBezTo>
                      <a:pt x="109" y="244"/>
                      <a:pt x="0" y="535"/>
                      <a:pt x="0" y="843"/>
                    </a:cubicBezTo>
                    <a:cubicBezTo>
                      <a:pt x="0" y="1179"/>
                      <a:pt x="131" y="1496"/>
                      <a:pt x="368" y="1734"/>
                    </a:cubicBezTo>
                    <a:cubicBezTo>
                      <a:pt x="607" y="1973"/>
                      <a:pt x="924" y="2103"/>
                      <a:pt x="1260" y="2103"/>
                    </a:cubicBezTo>
                    <a:cubicBezTo>
                      <a:pt x="1597" y="2103"/>
                      <a:pt x="1913" y="1973"/>
                      <a:pt x="2152" y="1734"/>
                    </a:cubicBezTo>
                    <a:cubicBezTo>
                      <a:pt x="2390" y="1496"/>
                      <a:pt x="2521" y="1179"/>
                      <a:pt x="2521" y="843"/>
                    </a:cubicBezTo>
                    <a:cubicBezTo>
                      <a:pt x="2521" y="528"/>
                      <a:pt x="2407" y="231"/>
                      <a:pt x="219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67"/>
              <p:cNvSpPr/>
              <p:nvPr/>
            </p:nvSpPr>
            <p:spPr bwMode="auto">
              <a:xfrm>
                <a:off x="2979" y="1231"/>
                <a:ext cx="1390" cy="1687"/>
              </a:xfrm>
              <a:custGeom>
                <a:avLst/>
                <a:gdLst>
                  <a:gd name="T0" fmla="*/ 943 w 1554"/>
                  <a:gd name="T1" fmla="*/ 0 h 1887"/>
                  <a:gd name="T2" fmla="*/ 276 w 1554"/>
                  <a:gd name="T3" fmla="*/ 277 h 1887"/>
                  <a:gd name="T4" fmla="*/ 0 w 1554"/>
                  <a:gd name="T5" fmla="*/ 944 h 1887"/>
                  <a:gd name="T6" fmla="*/ 276 w 1554"/>
                  <a:gd name="T7" fmla="*/ 1610 h 1887"/>
                  <a:gd name="T8" fmla="*/ 943 w 1554"/>
                  <a:gd name="T9" fmla="*/ 1887 h 1887"/>
                  <a:gd name="T10" fmla="*/ 1545 w 1554"/>
                  <a:gd name="T11" fmla="*/ 1670 h 1887"/>
                  <a:gd name="T12" fmla="*/ 1533 w 1554"/>
                  <a:gd name="T13" fmla="*/ 1656 h 1887"/>
                  <a:gd name="T14" fmla="*/ 943 w 1554"/>
                  <a:gd name="T15" fmla="*/ 1868 h 1887"/>
                  <a:gd name="T16" fmla="*/ 289 w 1554"/>
                  <a:gd name="T17" fmla="*/ 1597 h 1887"/>
                  <a:gd name="T18" fmla="*/ 19 w 1554"/>
                  <a:gd name="T19" fmla="*/ 944 h 1887"/>
                  <a:gd name="T20" fmla="*/ 289 w 1554"/>
                  <a:gd name="T21" fmla="*/ 290 h 1887"/>
                  <a:gd name="T22" fmla="*/ 943 w 1554"/>
                  <a:gd name="T23" fmla="*/ 19 h 1887"/>
                  <a:gd name="T24" fmla="*/ 1542 w 1554"/>
                  <a:gd name="T25" fmla="*/ 239 h 1887"/>
                  <a:gd name="T26" fmla="*/ 1554 w 1554"/>
                  <a:gd name="T27" fmla="*/ 224 h 1887"/>
                  <a:gd name="T28" fmla="*/ 943 w 1554"/>
                  <a:gd name="T29" fmla="*/ 0 h 1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54" h="1887">
                    <a:moveTo>
                      <a:pt x="943" y="0"/>
                    </a:moveTo>
                    <a:cubicBezTo>
                      <a:pt x="691" y="0"/>
                      <a:pt x="455" y="98"/>
                      <a:pt x="276" y="277"/>
                    </a:cubicBezTo>
                    <a:cubicBezTo>
                      <a:pt x="98" y="455"/>
                      <a:pt x="0" y="692"/>
                      <a:pt x="0" y="944"/>
                    </a:cubicBezTo>
                    <a:cubicBezTo>
                      <a:pt x="0" y="1196"/>
                      <a:pt x="98" y="1432"/>
                      <a:pt x="276" y="1610"/>
                    </a:cubicBezTo>
                    <a:cubicBezTo>
                      <a:pt x="455" y="1789"/>
                      <a:pt x="691" y="1887"/>
                      <a:pt x="943" y="1887"/>
                    </a:cubicBezTo>
                    <a:cubicBezTo>
                      <a:pt x="1166" y="1887"/>
                      <a:pt x="1376" y="1810"/>
                      <a:pt x="1545" y="1670"/>
                    </a:cubicBezTo>
                    <a:cubicBezTo>
                      <a:pt x="1541" y="1665"/>
                      <a:pt x="1537" y="1661"/>
                      <a:pt x="1533" y="1656"/>
                    </a:cubicBezTo>
                    <a:cubicBezTo>
                      <a:pt x="1368" y="1794"/>
                      <a:pt x="1161" y="1868"/>
                      <a:pt x="943" y="1868"/>
                    </a:cubicBezTo>
                    <a:cubicBezTo>
                      <a:pt x="696" y="1868"/>
                      <a:pt x="464" y="1772"/>
                      <a:pt x="289" y="1597"/>
                    </a:cubicBezTo>
                    <a:cubicBezTo>
                      <a:pt x="115" y="1423"/>
                      <a:pt x="19" y="1191"/>
                      <a:pt x="19" y="944"/>
                    </a:cubicBezTo>
                    <a:cubicBezTo>
                      <a:pt x="19" y="697"/>
                      <a:pt x="115" y="465"/>
                      <a:pt x="289" y="290"/>
                    </a:cubicBezTo>
                    <a:cubicBezTo>
                      <a:pt x="464" y="115"/>
                      <a:pt x="696" y="19"/>
                      <a:pt x="943" y="19"/>
                    </a:cubicBezTo>
                    <a:cubicBezTo>
                      <a:pt x="1165" y="19"/>
                      <a:pt x="1375" y="97"/>
                      <a:pt x="1542" y="239"/>
                    </a:cubicBezTo>
                    <a:cubicBezTo>
                      <a:pt x="1545" y="234"/>
                      <a:pt x="1549" y="229"/>
                      <a:pt x="1554" y="224"/>
                    </a:cubicBezTo>
                    <a:cubicBezTo>
                      <a:pt x="1383" y="79"/>
                      <a:pt x="1169" y="0"/>
                      <a:pt x="94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68"/>
              <p:cNvSpPr/>
              <p:nvPr/>
            </p:nvSpPr>
            <p:spPr bwMode="auto">
              <a:xfrm>
                <a:off x="2376" y="627"/>
                <a:ext cx="134" cy="134"/>
              </a:xfrm>
              <a:custGeom>
                <a:avLst/>
                <a:gdLst>
                  <a:gd name="T0" fmla="*/ 75 w 150"/>
                  <a:gd name="T1" fmla="*/ 0 h 150"/>
                  <a:gd name="T2" fmla="*/ 0 w 150"/>
                  <a:gd name="T3" fmla="*/ 76 h 150"/>
                  <a:gd name="T4" fmla="*/ 23 w 150"/>
                  <a:gd name="T5" fmla="*/ 129 h 150"/>
                  <a:gd name="T6" fmla="*/ 38 w 150"/>
                  <a:gd name="T7" fmla="*/ 140 h 150"/>
                  <a:gd name="T8" fmla="*/ 75 w 150"/>
                  <a:gd name="T9" fmla="*/ 150 h 150"/>
                  <a:gd name="T10" fmla="*/ 150 w 150"/>
                  <a:gd name="T11" fmla="*/ 76 h 150"/>
                  <a:gd name="T12" fmla="*/ 75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75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97"/>
                      <a:pt x="9" y="116"/>
                      <a:pt x="23" y="129"/>
                    </a:cubicBezTo>
                    <a:cubicBezTo>
                      <a:pt x="27" y="134"/>
                      <a:pt x="32" y="137"/>
                      <a:pt x="38" y="140"/>
                    </a:cubicBezTo>
                    <a:cubicBezTo>
                      <a:pt x="49" y="147"/>
                      <a:pt x="61" y="150"/>
                      <a:pt x="75" y="150"/>
                    </a:cubicBezTo>
                    <a:cubicBezTo>
                      <a:pt x="116" y="150"/>
                      <a:pt x="150" y="117"/>
                      <a:pt x="150" y="76"/>
                    </a:cubicBezTo>
                    <a:cubicBezTo>
                      <a:pt x="150" y="34"/>
                      <a:pt x="116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69"/>
              <p:cNvSpPr/>
              <p:nvPr/>
            </p:nvSpPr>
            <p:spPr bwMode="auto">
              <a:xfrm>
                <a:off x="2101" y="2008"/>
                <a:ext cx="133" cy="134"/>
              </a:xfrm>
              <a:custGeom>
                <a:avLst/>
                <a:gdLst>
                  <a:gd name="T0" fmla="*/ 74 w 149"/>
                  <a:gd name="T1" fmla="*/ 0 h 150"/>
                  <a:gd name="T2" fmla="*/ 0 w 149"/>
                  <a:gd name="T3" fmla="*/ 75 h 150"/>
                  <a:gd name="T4" fmla="*/ 58 w 149"/>
                  <a:gd name="T5" fmla="*/ 148 h 150"/>
                  <a:gd name="T6" fmla="*/ 74 w 149"/>
                  <a:gd name="T7" fmla="*/ 150 h 150"/>
                  <a:gd name="T8" fmla="*/ 77 w 149"/>
                  <a:gd name="T9" fmla="*/ 150 h 150"/>
                  <a:gd name="T10" fmla="*/ 149 w 149"/>
                  <a:gd name="T11" fmla="*/ 75 h 150"/>
                  <a:gd name="T12" fmla="*/ 74 w 149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150">
                    <a:moveTo>
                      <a:pt x="74" y="0"/>
                    </a:moveTo>
                    <a:cubicBezTo>
                      <a:pt x="33" y="0"/>
                      <a:pt x="0" y="33"/>
                      <a:pt x="0" y="75"/>
                    </a:cubicBezTo>
                    <a:cubicBezTo>
                      <a:pt x="0" y="110"/>
                      <a:pt x="25" y="140"/>
                      <a:pt x="58" y="148"/>
                    </a:cubicBezTo>
                    <a:cubicBezTo>
                      <a:pt x="63" y="149"/>
                      <a:pt x="69" y="150"/>
                      <a:pt x="74" y="150"/>
                    </a:cubicBezTo>
                    <a:cubicBezTo>
                      <a:pt x="75" y="150"/>
                      <a:pt x="76" y="150"/>
                      <a:pt x="77" y="150"/>
                    </a:cubicBezTo>
                    <a:cubicBezTo>
                      <a:pt x="117" y="148"/>
                      <a:pt x="149" y="115"/>
                      <a:pt x="149" y="75"/>
                    </a:cubicBezTo>
                    <a:cubicBezTo>
                      <a:pt x="149" y="33"/>
                      <a:pt x="116" y="0"/>
                      <a:pt x="7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70"/>
              <p:cNvSpPr/>
              <p:nvPr/>
            </p:nvSpPr>
            <p:spPr bwMode="auto">
              <a:xfrm>
                <a:off x="2783" y="2968"/>
                <a:ext cx="134" cy="134"/>
              </a:xfrm>
              <a:custGeom>
                <a:avLst/>
                <a:gdLst>
                  <a:gd name="T0" fmla="*/ 75 w 150"/>
                  <a:gd name="T1" fmla="*/ 0 h 150"/>
                  <a:gd name="T2" fmla="*/ 30 w 150"/>
                  <a:gd name="T3" fmla="*/ 16 h 150"/>
                  <a:gd name="T4" fmla="*/ 16 w 150"/>
                  <a:gd name="T5" fmla="*/ 29 h 150"/>
                  <a:gd name="T6" fmla="*/ 0 w 150"/>
                  <a:gd name="T7" fmla="*/ 76 h 150"/>
                  <a:gd name="T8" fmla="*/ 75 w 150"/>
                  <a:gd name="T9" fmla="*/ 150 h 150"/>
                  <a:gd name="T10" fmla="*/ 150 w 150"/>
                  <a:gd name="T11" fmla="*/ 76 h 150"/>
                  <a:gd name="T12" fmla="*/ 75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75" y="0"/>
                    </a:moveTo>
                    <a:cubicBezTo>
                      <a:pt x="58" y="0"/>
                      <a:pt x="42" y="6"/>
                      <a:pt x="30" y="16"/>
                    </a:cubicBezTo>
                    <a:cubicBezTo>
                      <a:pt x="25" y="20"/>
                      <a:pt x="20" y="24"/>
                      <a:pt x="16" y="29"/>
                    </a:cubicBezTo>
                    <a:cubicBezTo>
                      <a:pt x="6" y="42"/>
                      <a:pt x="0" y="58"/>
                      <a:pt x="0" y="76"/>
                    </a:cubicBezTo>
                    <a:cubicBezTo>
                      <a:pt x="0" y="117"/>
                      <a:pt x="34" y="150"/>
                      <a:pt x="75" y="150"/>
                    </a:cubicBezTo>
                    <a:cubicBezTo>
                      <a:pt x="116" y="150"/>
                      <a:pt x="150" y="117"/>
                      <a:pt x="150" y="76"/>
                    </a:cubicBezTo>
                    <a:cubicBezTo>
                      <a:pt x="150" y="34"/>
                      <a:pt x="116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71"/>
              <p:cNvSpPr/>
              <p:nvPr/>
            </p:nvSpPr>
            <p:spPr bwMode="auto">
              <a:xfrm>
                <a:off x="4736" y="2962"/>
                <a:ext cx="134" cy="135"/>
              </a:xfrm>
              <a:custGeom>
                <a:avLst/>
                <a:gdLst>
                  <a:gd name="T0" fmla="*/ 75 w 150"/>
                  <a:gd name="T1" fmla="*/ 0 h 151"/>
                  <a:gd name="T2" fmla="*/ 0 w 150"/>
                  <a:gd name="T3" fmla="*/ 76 h 151"/>
                  <a:gd name="T4" fmla="*/ 75 w 150"/>
                  <a:gd name="T5" fmla="*/ 151 h 151"/>
                  <a:gd name="T6" fmla="*/ 150 w 150"/>
                  <a:gd name="T7" fmla="*/ 76 h 151"/>
                  <a:gd name="T8" fmla="*/ 132 w 150"/>
                  <a:gd name="T9" fmla="*/ 27 h 151"/>
                  <a:gd name="T10" fmla="*/ 118 w 150"/>
                  <a:gd name="T11" fmla="*/ 14 h 151"/>
                  <a:gd name="T12" fmla="*/ 75 w 150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1">
                    <a:moveTo>
                      <a:pt x="75" y="0"/>
                    </a:moveTo>
                    <a:cubicBezTo>
                      <a:pt x="33" y="0"/>
                      <a:pt x="0" y="35"/>
                      <a:pt x="0" y="76"/>
                    </a:cubicBezTo>
                    <a:cubicBezTo>
                      <a:pt x="0" y="117"/>
                      <a:pt x="33" y="151"/>
                      <a:pt x="75" y="151"/>
                    </a:cubicBezTo>
                    <a:cubicBezTo>
                      <a:pt x="116" y="151"/>
                      <a:pt x="150" y="117"/>
                      <a:pt x="150" y="76"/>
                    </a:cubicBezTo>
                    <a:cubicBezTo>
                      <a:pt x="150" y="57"/>
                      <a:pt x="143" y="40"/>
                      <a:pt x="132" y="27"/>
                    </a:cubicBezTo>
                    <a:cubicBezTo>
                      <a:pt x="128" y="22"/>
                      <a:pt x="123" y="18"/>
                      <a:pt x="118" y="14"/>
                    </a:cubicBezTo>
                    <a:cubicBezTo>
                      <a:pt x="106" y="6"/>
                      <a:pt x="91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72"/>
              <p:cNvSpPr/>
              <p:nvPr/>
            </p:nvSpPr>
            <p:spPr bwMode="auto">
              <a:xfrm>
                <a:off x="4338" y="2606"/>
                <a:ext cx="134" cy="134"/>
              </a:xfrm>
              <a:custGeom>
                <a:avLst/>
                <a:gdLst>
                  <a:gd name="T0" fmla="*/ 75 w 150"/>
                  <a:gd name="T1" fmla="*/ 0 h 150"/>
                  <a:gd name="T2" fmla="*/ 0 w 150"/>
                  <a:gd name="T3" fmla="*/ 76 h 150"/>
                  <a:gd name="T4" fmla="*/ 13 w 150"/>
                  <a:gd name="T5" fmla="*/ 118 h 150"/>
                  <a:gd name="T6" fmla="*/ 25 w 150"/>
                  <a:gd name="T7" fmla="*/ 132 h 150"/>
                  <a:gd name="T8" fmla="*/ 75 w 150"/>
                  <a:gd name="T9" fmla="*/ 150 h 150"/>
                  <a:gd name="T10" fmla="*/ 150 w 150"/>
                  <a:gd name="T11" fmla="*/ 76 h 150"/>
                  <a:gd name="T12" fmla="*/ 75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75" y="0"/>
                    </a:moveTo>
                    <a:cubicBezTo>
                      <a:pt x="33" y="0"/>
                      <a:pt x="0" y="34"/>
                      <a:pt x="0" y="76"/>
                    </a:cubicBezTo>
                    <a:cubicBezTo>
                      <a:pt x="0" y="91"/>
                      <a:pt x="5" y="106"/>
                      <a:pt x="13" y="118"/>
                    </a:cubicBezTo>
                    <a:cubicBezTo>
                      <a:pt x="17" y="123"/>
                      <a:pt x="21" y="127"/>
                      <a:pt x="25" y="132"/>
                    </a:cubicBezTo>
                    <a:cubicBezTo>
                      <a:pt x="39" y="143"/>
                      <a:pt x="56" y="150"/>
                      <a:pt x="75" y="150"/>
                    </a:cubicBezTo>
                    <a:cubicBezTo>
                      <a:pt x="117" y="150"/>
                      <a:pt x="150" y="117"/>
                      <a:pt x="150" y="76"/>
                    </a:cubicBezTo>
                    <a:cubicBezTo>
                      <a:pt x="150" y="34"/>
                      <a:pt x="117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73"/>
              <p:cNvSpPr/>
              <p:nvPr/>
            </p:nvSpPr>
            <p:spPr bwMode="auto">
              <a:xfrm>
                <a:off x="2958" y="1225"/>
                <a:ext cx="133" cy="134"/>
              </a:xfrm>
              <a:custGeom>
                <a:avLst/>
                <a:gdLst>
                  <a:gd name="T0" fmla="*/ 74 w 149"/>
                  <a:gd name="T1" fmla="*/ 0 h 149"/>
                  <a:gd name="T2" fmla="*/ 0 w 149"/>
                  <a:gd name="T3" fmla="*/ 74 h 149"/>
                  <a:gd name="T4" fmla="*/ 16 w 149"/>
                  <a:gd name="T5" fmla="*/ 122 h 149"/>
                  <a:gd name="T6" fmla="*/ 30 w 149"/>
                  <a:gd name="T7" fmla="*/ 135 h 149"/>
                  <a:gd name="T8" fmla="*/ 74 w 149"/>
                  <a:gd name="T9" fmla="*/ 149 h 149"/>
                  <a:gd name="T10" fmla="*/ 149 w 149"/>
                  <a:gd name="T11" fmla="*/ 74 h 149"/>
                  <a:gd name="T12" fmla="*/ 74 w 149"/>
                  <a:gd name="T13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33" y="0"/>
                      <a:pt x="0" y="34"/>
                      <a:pt x="0" y="74"/>
                    </a:cubicBezTo>
                    <a:cubicBezTo>
                      <a:pt x="0" y="92"/>
                      <a:pt x="6" y="109"/>
                      <a:pt x="16" y="122"/>
                    </a:cubicBezTo>
                    <a:cubicBezTo>
                      <a:pt x="20" y="127"/>
                      <a:pt x="25" y="131"/>
                      <a:pt x="30" y="135"/>
                    </a:cubicBezTo>
                    <a:cubicBezTo>
                      <a:pt x="42" y="144"/>
                      <a:pt x="58" y="149"/>
                      <a:pt x="74" y="149"/>
                    </a:cubicBezTo>
                    <a:cubicBezTo>
                      <a:pt x="116" y="149"/>
                      <a:pt x="149" y="116"/>
                      <a:pt x="149" y="74"/>
                    </a:cubicBezTo>
                    <a:cubicBezTo>
                      <a:pt x="149" y="34"/>
                      <a:pt x="116" y="0"/>
                      <a:pt x="7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74"/>
              <p:cNvSpPr/>
              <p:nvPr/>
            </p:nvSpPr>
            <p:spPr bwMode="auto">
              <a:xfrm>
                <a:off x="3771" y="352"/>
                <a:ext cx="133" cy="134"/>
              </a:xfrm>
              <a:custGeom>
                <a:avLst/>
                <a:gdLst>
                  <a:gd name="T0" fmla="*/ 75 w 149"/>
                  <a:gd name="T1" fmla="*/ 0 h 150"/>
                  <a:gd name="T2" fmla="*/ 0 w 149"/>
                  <a:gd name="T3" fmla="*/ 76 h 150"/>
                  <a:gd name="T4" fmla="*/ 75 w 149"/>
                  <a:gd name="T5" fmla="*/ 150 h 150"/>
                  <a:gd name="T6" fmla="*/ 149 w 149"/>
                  <a:gd name="T7" fmla="*/ 78 h 150"/>
                  <a:gd name="T8" fmla="*/ 149 w 149"/>
                  <a:gd name="T9" fmla="*/ 76 h 150"/>
                  <a:gd name="T10" fmla="*/ 147 w 149"/>
                  <a:gd name="T11" fmla="*/ 60 h 150"/>
                  <a:gd name="T12" fmla="*/ 75 w 149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150">
                    <a:moveTo>
                      <a:pt x="75" y="0"/>
                    </a:moveTo>
                    <a:cubicBezTo>
                      <a:pt x="33" y="0"/>
                      <a:pt x="0" y="34"/>
                      <a:pt x="0" y="76"/>
                    </a:cubicBezTo>
                    <a:cubicBezTo>
                      <a:pt x="0" y="117"/>
                      <a:pt x="33" y="150"/>
                      <a:pt x="75" y="150"/>
                    </a:cubicBezTo>
                    <a:cubicBezTo>
                      <a:pt x="115" y="150"/>
                      <a:pt x="148" y="118"/>
                      <a:pt x="149" y="78"/>
                    </a:cubicBezTo>
                    <a:cubicBezTo>
                      <a:pt x="149" y="78"/>
                      <a:pt x="149" y="77"/>
                      <a:pt x="149" y="76"/>
                    </a:cubicBezTo>
                    <a:cubicBezTo>
                      <a:pt x="149" y="70"/>
                      <a:pt x="149" y="65"/>
                      <a:pt x="147" y="60"/>
                    </a:cubicBezTo>
                    <a:cubicBezTo>
                      <a:pt x="140" y="26"/>
                      <a:pt x="110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75"/>
              <p:cNvSpPr/>
              <p:nvPr/>
            </p:nvSpPr>
            <p:spPr bwMode="auto">
              <a:xfrm>
                <a:off x="5120" y="636"/>
                <a:ext cx="134" cy="133"/>
              </a:xfrm>
              <a:custGeom>
                <a:avLst/>
                <a:gdLst>
                  <a:gd name="T0" fmla="*/ 75 w 150"/>
                  <a:gd name="T1" fmla="*/ 0 h 149"/>
                  <a:gd name="T2" fmla="*/ 0 w 150"/>
                  <a:gd name="T3" fmla="*/ 75 h 149"/>
                  <a:gd name="T4" fmla="*/ 75 w 150"/>
                  <a:gd name="T5" fmla="*/ 149 h 149"/>
                  <a:gd name="T6" fmla="*/ 127 w 150"/>
                  <a:gd name="T7" fmla="*/ 128 h 149"/>
                  <a:gd name="T8" fmla="*/ 139 w 150"/>
                  <a:gd name="T9" fmla="*/ 113 h 149"/>
                  <a:gd name="T10" fmla="*/ 150 w 150"/>
                  <a:gd name="T11" fmla="*/ 75 h 149"/>
                  <a:gd name="T12" fmla="*/ 75 w 150"/>
                  <a:gd name="T13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49">
                    <a:moveTo>
                      <a:pt x="75" y="0"/>
                    </a:moveTo>
                    <a:cubicBezTo>
                      <a:pt x="33" y="0"/>
                      <a:pt x="0" y="33"/>
                      <a:pt x="0" y="75"/>
                    </a:cubicBezTo>
                    <a:cubicBezTo>
                      <a:pt x="0" y="116"/>
                      <a:pt x="33" y="149"/>
                      <a:pt x="75" y="149"/>
                    </a:cubicBezTo>
                    <a:cubicBezTo>
                      <a:pt x="95" y="149"/>
                      <a:pt x="113" y="141"/>
                      <a:pt x="127" y="128"/>
                    </a:cubicBezTo>
                    <a:cubicBezTo>
                      <a:pt x="131" y="124"/>
                      <a:pt x="135" y="119"/>
                      <a:pt x="139" y="113"/>
                    </a:cubicBezTo>
                    <a:cubicBezTo>
                      <a:pt x="146" y="102"/>
                      <a:pt x="150" y="89"/>
                      <a:pt x="150" y="75"/>
                    </a:cubicBezTo>
                    <a:cubicBezTo>
                      <a:pt x="150" y="33"/>
                      <a:pt x="116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76"/>
              <p:cNvSpPr/>
              <p:nvPr/>
            </p:nvSpPr>
            <p:spPr bwMode="auto">
              <a:xfrm>
                <a:off x="4537" y="1218"/>
                <a:ext cx="134" cy="134"/>
              </a:xfrm>
              <a:custGeom>
                <a:avLst/>
                <a:gdLst>
                  <a:gd name="T0" fmla="*/ 75 w 150"/>
                  <a:gd name="T1" fmla="*/ 0 h 150"/>
                  <a:gd name="T2" fmla="*/ 0 w 150"/>
                  <a:gd name="T3" fmla="*/ 76 h 150"/>
                  <a:gd name="T4" fmla="*/ 75 w 150"/>
                  <a:gd name="T5" fmla="*/ 150 h 150"/>
                  <a:gd name="T6" fmla="*/ 126 w 150"/>
                  <a:gd name="T7" fmla="*/ 130 h 150"/>
                  <a:gd name="T8" fmla="*/ 139 w 150"/>
                  <a:gd name="T9" fmla="*/ 115 h 150"/>
                  <a:gd name="T10" fmla="*/ 150 w 150"/>
                  <a:gd name="T11" fmla="*/ 76 h 150"/>
                  <a:gd name="T12" fmla="*/ 75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75" y="0"/>
                    </a:moveTo>
                    <a:cubicBezTo>
                      <a:pt x="33" y="0"/>
                      <a:pt x="0" y="33"/>
                      <a:pt x="0" y="76"/>
                    </a:cubicBezTo>
                    <a:cubicBezTo>
                      <a:pt x="0" y="117"/>
                      <a:pt x="33" y="150"/>
                      <a:pt x="75" y="150"/>
                    </a:cubicBezTo>
                    <a:cubicBezTo>
                      <a:pt x="95" y="150"/>
                      <a:pt x="113" y="142"/>
                      <a:pt x="126" y="130"/>
                    </a:cubicBezTo>
                    <a:cubicBezTo>
                      <a:pt x="131" y="125"/>
                      <a:pt x="135" y="120"/>
                      <a:pt x="139" y="115"/>
                    </a:cubicBezTo>
                    <a:cubicBezTo>
                      <a:pt x="146" y="103"/>
                      <a:pt x="150" y="90"/>
                      <a:pt x="150" y="76"/>
                    </a:cubicBezTo>
                    <a:cubicBezTo>
                      <a:pt x="150" y="33"/>
                      <a:pt x="116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77"/>
              <p:cNvSpPr/>
              <p:nvPr/>
            </p:nvSpPr>
            <p:spPr bwMode="auto">
              <a:xfrm>
                <a:off x="4347" y="1413"/>
                <a:ext cx="134" cy="134"/>
              </a:xfrm>
              <a:custGeom>
                <a:avLst/>
                <a:gdLst>
                  <a:gd name="T0" fmla="*/ 76 w 150"/>
                  <a:gd name="T1" fmla="*/ 0 h 150"/>
                  <a:gd name="T2" fmla="*/ 24 w 150"/>
                  <a:gd name="T3" fmla="*/ 20 h 150"/>
                  <a:gd name="T4" fmla="*/ 12 w 150"/>
                  <a:gd name="T5" fmla="*/ 35 h 150"/>
                  <a:gd name="T6" fmla="*/ 0 w 150"/>
                  <a:gd name="T7" fmla="*/ 74 h 150"/>
                  <a:gd name="T8" fmla="*/ 76 w 150"/>
                  <a:gd name="T9" fmla="*/ 150 h 150"/>
                  <a:gd name="T10" fmla="*/ 150 w 150"/>
                  <a:gd name="T11" fmla="*/ 74 h 150"/>
                  <a:gd name="T12" fmla="*/ 76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76" y="0"/>
                    </a:moveTo>
                    <a:cubicBezTo>
                      <a:pt x="55" y="0"/>
                      <a:pt x="37" y="8"/>
                      <a:pt x="24" y="20"/>
                    </a:cubicBezTo>
                    <a:cubicBezTo>
                      <a:pt x="19" y="25"/>
                      <a:pt x="15" y="30"/>
                      <a:pt x="12" y="35"/>
                    </a:cubicBezTo>
                    <a:cubicBezTo>
                      <a:pt x="4" y="47"/>
                      <a:pt x="0" y="60"/>
                      <a:pt x="0" y="74"/>
                    </a:cubicBezTo>
                    <a:cubicBezTo>
                      <a:pt x="0" y="116"/>
                      <a:pt x="34" y="150"/>
                      <a:pt x="76" y="150"/>
                    </a:cubicBezTo>
                    <a:cubicBezTo>
                      <a:pt x="117" y="150"/>
                      <a:pt x="150" y="116"/>
                      <a:pt x="150" y="74"/>
                    </a:cubicBezTo>
                    <a:cubicBezTo>
                      <a:pt x="150" y="33"/>
                      <a:pt x="117" y="0"/>
                      <a:pt x="7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Rounded Rectangle 35"/>
            <p:cNvSpPr/>
            <p:nvPr/>
          </p:nvSpPr>
          <p:spPr>
            <a:xfrm flipH="1">
              <a:off x="3751870" y="1041930"/>
              <a:ext cx="4685656" cy="4423375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333D86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98095" y="3063534"/>
            <a:ext cx="3993592" cy="1433651"/>
          </a:xfrm>
        </p:spPr>
        <p:txBody>
          <a:bodyPr anchor="t">
            <a:no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2017/11/28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TextBox 76"/>
          <p:cNvSpPr txBox="1"/>
          <p:nvPr/>
        </p:nvSpPr>
        <p:spPr>
          <a:xfrm>
            <a:off x="4688212" y="1626627"/>
            <a:ext cx="2826412" cy="1190151"/>
          </a:xfrm>
          <a:prstGeom prst="rect">
            <a:avLst/>
          </a:prstGeom>
          <a:noFill/>
        </p:spPr>
        <p:txBody>
          <a:bodyPr wrap="square" lIns="90000" tIns="46800" rIns="90000" bIns="46800" rtlCol="0" anchor="b">
            <a:normAutofit lnSpcReduction="10000"/>
          </a:bodyPr>
          <a:lstStyle/>
          <a:p>
            <a:pPr algn="ctr"/>
            <a:r>
              <a:rPr lang="en-US" altLang="zh-CN" sz="7200" dirty="0">
                <a:latin typeface="+mj-lt"/>
                <a:ea typeface="微软雅黑" panose="020B0503020204020204" charset="-122"/>
              </a:rPr>
              <a:t>ONE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2017/11/28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2017/11/28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577008" y="0"/>
            <a:ext cx="5614992" cy="32901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3681359"/>
            <a:ext cx="3669684" cy="317664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58219"/>
            <a:ext cx="10515600" cy="1325563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2017/11/28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0" y="3721100"/>
            <a:ext cx="10515600" cy="11938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2017/11/28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2017/11/28 Tuesday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2017/11/28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2017/11/28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putu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数据存储（无数据库版）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99525"/>
            <a:ext cx="10515600" cy="522514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输出结果：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018" y="4224547"/>
            <a:ext cx="53530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9963" y="899868"/>
            <a:ext cx="51720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095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解码过程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0205"/>
            <a:ext cx="10515600" cy="511219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 smtClean="0"/>
              <a:t>解码过程是把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对象转换成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对象的一个过程，常用的两个函数是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loads</a:t>
            </a:r>
            <a:r>
              <a:rPr lang="zh-CN" altLang="en-US" dirty="0" smtClean="0"/>
              <a:t>函数，区别跟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是一样的。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函数原型如下：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常用参数分析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encoding:</a:t>
            </a:r>
            <a:r>
              <a:rPr lang="zh-CN" altLang="en-US" dirty="0" smtClean="0"/>
              <a:t>指定编码格式。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parse_ float :</a:t>
            </a:r>
            <a:r>
              <a:rPr lang="zh-CN" altLang="en-US" dirty="0" smtClean="0"/>
              <a:t>如果指定，将把每一个</a:t>
            </a:r>
            <a:r>
              <a:rPr lang="en-US" altLang="zh-CN" dirty="0" smtClean="0"/>
              <a:t>JSON </a:t>
            </a:r>
            <a:r>
              <a:rPr lang="zh-CN" altLang="en-US" dirty="0" smtClean="0"/>
              <a:t>字符串按照</a:t>
            </a:r>
            <a:r>
              <a:rPr lang="en-US" altLang="zh-CN" dirty="0" smtClean="0"/>
              <a:t>float </a:t>
            </a:r>
            <a:r>
              <a:rPr lang="zh-CN" altLang="en-US" dirty="0" smtClean="0"/>
              <a:t>解码调用。默认情况下，这相当于</a:t>
            </a:r>
            <a:r>
              <a:rPr lang="en-US" altLang="zh-CN" dirty="0" smtClean="0"/>
              <a:t>float(</a:t>
            </a:r>
            <a:r>
              <a:rPr lang="en-US" altLang="zh-CN" dirty="0" err="1" smtClean="0"/>
              <a:t>num.str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r>
              <a:rPr lang="en-US" altLang="zh-CN" dirty="0" smtClean="0"/>
              <a:t>parse_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:</a:t>
            </a:r>
            <a:r>
              <a:rPr lang="zh-CN" altLang="en-US" dirty="0" smtClean="0"/>
              <a:t>如果指定，将把每一个</a:t>
            </a:r>
            <a:r>
              <a:rPr lang="en-US" altLang="zh-CN" dirty="0" smtClean="0"/>
              <a:t>JSON </a:t>
            </a:r>
            <a:r>
              <a:rPr lang="zh-CN" altLang="en-US" dirty="0" smtClean="0"/>
              <a:t>字符串按照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解码调用。默认情况下，这相当于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num_str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4288" y="2531357"/>
            <a:ext cx="12399543" cy="163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172" y="606424"/>
            <a:ext cx="10515600" cy="5707289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示例如下：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441" y="1037998"/>
            <a:ext cx="7276873" cy="5543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432800" y="139337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输出结果：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2308" y="2071688"/>
            <a:ext cx="6665913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628" y="664482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通过上面的例子可以看到</a:t>
            </a:r>
            <a:r>
              <a:rPr lang="en-US" altLang="zh-CN" dirty="0" smtClean="0"/>
              <a:t>,Python </a:t>
            </a:r>
            <a:r>
              <a:rPr lang="zh-CN" altLang="en-US" dirty="0" smtClean="0"/>
              <a:t>的一些基本类型通过编码之后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tuple</a:t>
            </a:r>
            <a:r>
              <a:rPr lang="en-US" altLang="zh-CN" dirty="0" smtClean="0"/>
              <a:t> </a:t>
            </a:r>
            <a:r>
              <a:rPr lang="zh-CN" altLang="en-US" dirty="0" smtClean="0"/>
              <a:t>类型就转成了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类型了，再将其转回为</a:t>
            </a:r>
            <a:r>
              <a:rPr lang="en-US" altLang="zh-CN" dirty="0" smtClean="0"/>
              <a:t>python </a:t>
            </a:r>
            <a:r>
              <a:rPr lang="zh-CN" altLang="en-US" dirty="0" smtClean="0"/>
              <a:t>对象时，</a:t>
            </a:r>
            <a:r>
              <a:rPr lang="en-US" altLang="zh-CN" dirty="0" smtClean="0"/>
              <a:t>list </a:t>
            </a:r>
            <a:r>
              <a:rPr lang="zh-CN" altLang="en-US" dirty="0" smtClean="0"/>
              <a:t>类型也并没有转回成</a:t>
            </a:r>
            <a:r>
              <a:rPr lang="en-US" altLang="zh-CN" dirty="0" err="1" smtClean="0"/>
              <a:t>tuple</a:t>
            </a:r>
            <a:r>
              <a:rPr lang="en-US" altLang="zh-CN" dirty="0" smtClean="0"/>
              <a:t> </a:t>
            </a:r>
            <a:r>
              <a:rPr lang="zh-CN" altLang="en-US" dirty="0" smtClean="0"/>
              <a:t>类型，而且编码格式也发生了变化，变成了</a:t>
            </a:r>
            <a:r>
              <a:rPr lang="en-US" altLang="zh-CN" dirty="0" smtClean="0"/>
              <a:t>Unicode </a:t>
            </a:r>
            <a:r>
              <a:rPr lang="zh-CN" altLang="en-US" dirty="0" smtClean="0"/>
              <a:t>编码。具体转化时，类型变化规则如表</a:t>
            </a:r>
            <a:r>
              <a:rPr lang="en-US" altLang="zh-CN" dirty="0" smtClean="0"/>
              <a:t>5-1</a:t>
            </a:r>
            <a:r>
              <a:rPr lang="zh-CN" altLang="en-US" dirty="0" smtClean="0"/>
              <a:t>和表</a:t>
            </a:r>
            <a:r>
              <a:rPr lang="en-US" altLang="zh-CN" dirty="0" smtClean="0"/>
              <a:t>5-2 </a:t>
            </a:r>
            <a:r>
              <a:rPr lang="zh-CN" altLang="en-US" dirty="0" smtClean="0"/>
              <a:t>所示。</a:t>
            </a:r>
            <a:br>
              <a:rPr lang="zh-CN" altLang="en-US" dirty="0" smtClean="0"/>
            </a:b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670" y="2045551"/>
            <a:ext cx="10952616" cy="535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629" y="301625"/>
            <a:ext cx="10515600" cy="614271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以上就是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的全部内容，接下来将提取到标题、章节和链接进行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存储。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32132" y="719666"/>
          <a:ext cx="9753600" cy="859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#-*-coding:utf-8-*-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smtClean="0"/>
                        <a:t>requests</a:t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json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altLang="zh-CN" dirty="0" smtClean="0"/>
                        <a:t>bs4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BeautifulSoup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err="1" smtClean="0"/>
                        <a:t>user_agent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'Mozilla/5.0 (Windows NT 6.1; Win64; x64; rv:44.0) Gecko/20100101 Firefox/44.0'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dirty="0" smtClean="0"/>
                        <a:t>headers={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User_Agent"</a:t>
                      </a:r>
                      <a:r>
                        <a:rPr lang="en-US" altLang="zh-CN" dirty="0" err="1" smtClean="0"/>
                        <a:t>:user_agent</a:t>
                      </a:r>
                      <a:r>
                        <a:rPr lang="en-US" altLang="zh-CN" dirty="0" smtClean="0"/>
                        <a:t>}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r=</a:t>
                      </a:r>
                      <a:r>
                        <a:rPr lang="en-US" altLang="zh-CN" dirty="0" err="1" smtClean="0"/>
                        <a:t>requests.get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"http://seputu.com/"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headers</a:t>
                      </a:r>
                      <a:r>
                        <a:rPr lang="en-US" altLang="zh-CN" dirty="0" smtClean="0"/>
                        <a:t>=headers)</a:t>
                      </a:r>
                      <a:br>
                        <a:rPr lang="en-US" altLang="zh-CN" dirty="0" smtClean="0"/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#print 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r.text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dirty="0" smtClean="0"/>
                        <a:t>soup=</a:t>
                      </a:r>
                      <a:r>
                        <a:rPr lang="en-US" altLang="zh-CN" dirty="0" err="1" smtClean="0"/>
                        <a:t>BeautifulSoup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r.text,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'html.parser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定义一个列表存储所有章节的文章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dirty="0" smtClean="0"/>
                        <a:t>content=[]</a:t>
                      </a:r>
                      <a:br>
                        <a:rPr lang="en-US" altLang="zh-CN" dirty="0" smtClean="0"/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遍历获取到所有的目录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zh-CN" dirty="0" err="1" smtClean="0"/>
                        <a:t>mulu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altLang="zh-CN" dirty="0" err="1" smtClean="0"/>
                        <a:t>soup.find_all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class_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mulu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h2=</a:t>
                      </a:r>
                      <a:r>
                        <a:rPr lang="en-US" altLang="zh-CN" dirty="0" err="1" smtClean="0"/>
                        <a:t>mulu.find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"h2"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定义一个列表存储每一章的文章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dirty="0" smtClean="0"/>
                        <a:t>list=[]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#print h2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CN" dirty="0" smtClean="0"/>
                        <a:t>h2!=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h2_title=h2.string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</a:t>
                      </a:r>
                      <a:r>
                        <a:rPr lang="en-US" altLang="zh-CN" dirty="0" smtClean="0"/>
                        <a:t>h2_title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获取标题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zh-CN" dirty="0" smtClean="0"/>
                        <a:t>a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altLang="zh-CN" dirty="0" err="1" smtClean="0"/>
                        <a:t>mulu.find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class_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'box'</a:t>
                      </a:r>
                      <a:r>
                        <a:rPr lang="en-US" altLang="zh-CN" dirty="0" smtClean="0"/>
                        <a:t>).</a:t>
                      </a:r>
                      <a:r>
                        <a:rPr lang="en-US" altLang="zh-CN" dirty="0" err="1" smtClean="0"/>
                        <a:t>find_all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'a'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dirty="0" err="1" smtClean="0"/>
                        <a:t>href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a.attrs.get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dirty="0" err="1" smtClean="0"/>
                        <a:t>box_title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a.attrs.get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"title"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dirty="0" err="1" smtClean="0"/>
                        <a:t>list.append</a:t>
                      </a:r>
                      <a:r>
                        <a:rPr lang="en-US" altLang="zh-CN" dirty="0" smtClean="0"/>
                        <a:t>({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href"</a:t>
                      </a:r>
                      <a:r>
                        <a:rPr lang="en-US" altLang="zh-CN" dirty="0" err="1" smtClean="0"/>
                        <a:t>:href,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"box_title"</a:t>
                      </a:r>
                      <a:r>
                        <a:rPr lang="en-US" altLang="zh-CN" dirty="0" err="1" smtClean="0"/>
                        <a:t>:box_title</a:t>
                      </a:r>
                      <a:r>
                        <a:rPr lang="en-US" altLang="zh-CN" dirty="0" smtClean="0"/>
                        <a:t>})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dirty="0" err="1" smtClean="0"/>
                        <a:t>content.append</a:t>
                      </a:r>
                      <a:r>
                        <a:rPr lang="en-US" altLang="zh-CN" dirty="0" smtClean="0"/>
                        <a:t>({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"h2_title"</a:t>
                      </a:r>
                      <a:r>
                        <a:rPr lang="en-US" altLang="zh-CN" dirty="0" smtClean="0"/>
                        <a:t>:h2_title,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"content"</a:t>
                      </a:r>
                      <a:r>
                        <a:rPr lang="en-US" altLang="zh-CN" dirty="0" smtClean="0"/>
                        <a:t>:list})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with open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zhangsan.json"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"wb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dirty="0" smtClean="0"/>
                        <a:t>)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  <a:r>
                        <a:rPr lang="en-US" altLang="zh-CN" dirty="0" err="1" smtClean="0"/>
                        <a:t>fp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json.dump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content,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fp,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indent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zhangsan.json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3" y="1408339"/>
            <a:ext cx="7674201" cy="59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存储为</a:t>
            </a:r>
            <a:r>
              <a:rPr lang="en-US" altLang="zh-CN" dirty="0" smtClean="0"/>
              <a:t>CSV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CSV(Comma-Separated Values,</a:t>
            </a:r>
            <a:r>
              <a:rPr lang="zh-CN" altLang="en-US" dirty="0" smtClean="0"/>
              <a:t>逗号分隔值，有时也称为字符分隔值，因为分隔字符也可以不是逗号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，其文件以纯文本形式存储表格数据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数字和文本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。纯文本意味着该文件是一个字符序列，不含必须像二进制数字那样被解读的数据。</a:t>
            </a:r>
          </a:p>
          <a:p>
            <a:pPr>
              <a:buNone/>
            </a:pPr>
            <a:r>
              <a:rPr lang="en-US" altLang="zh-CN" dirty="0" smtClean="0"/>
              <a:t>CSV</a:t>
            </a:r>
            <a:r>
              <a:rPr lang="zh-CN" altLang="en-US" dirty="0" smtClean="0"/>
              <a:t>文件由任意数目的记录组成，记录间以某种换行符分隔；每条记录由字段组成，字段间的分隔符是其他字符或字符串，最常见的是逗号或制表符。通常，所有记录都有完全相同的字段序列。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文件示例如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014" y="4283073"/>
            <a:ext cx="7623965" cy="198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存储为</a:t>
            </a:r>
            <a:r>
              <a:rPr lang="en-US" altLang="zh-CN" dirty="0" smtClean="0"/>
              <a:t>CSV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csv</a:t>
            </a:r>
            <a:r>
              <a:rPr lang="zh-CN" altLang="en-US" dirty="0" smtClean="0"/>
              <a:t>库来读写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文件。要将上面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文件的示例内容写成</a:t>
            </a:r>
            <a:r>
              <a:rPr lang="en-US" altLang="zh-CN" dirty="0" err="1" smtClean="0"/>
              <a:t>zhangsan.csv</a:t>
            </a:r>
            <a:r>
              <a:rPr lang="zh-CN" altLang="en-US" dirty="0" smtClean="0"/>
              <a:t>文件，需要用到</a:t>
            </a:r>
            <a:r>
              <a:rPr lang="en-US" altLang="zh-CN" dirty="0" smtClean="0"/>
              <a:t>Writer</a:t>
            </a:r>
            <a:r>
              <a:rPr lang="zh-CN" altLang="en-US" dirty="0" smtClean="0"/>
              <a:t>对象，代码如下：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88572" y="2679094"/>
          <a:ext cx="812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csv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headers=[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ID'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'Username'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'Password'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'Age'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'Country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]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rows=[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'zhoujing'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'zhoujing_pass'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'China'</a:t>
                      </a:r>
                      <a:r>
                        <a:rPr lang="en-US" altLang="zh-CN" dirty="0" smtClean="0"/>
                        <a:t>),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1002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'zhanglei'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'zhanglei_pass'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'USA'</a:t>
                      </a:r>
                      <a:r>
                        <a:rPr lang="en-US" altLang="zh-CN" dirty="0" smtClean="0"/>
                        <a:t>),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1003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'zhaojing'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'zhaojing_pass'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'USA'</a:t>
                      </a:r>
                      <a:r>
                        <a:rPr lang="en-US" altLang="zh-CN" dirty="0" smtClean="0"/>
                        <a:t>),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]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with open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zhangsan.csv'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'w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  <a:r>
                        <a:rPr lang="en-US" altLang="zh-CN" dirty="0" smtClean="0"/>
                        <a:t>f: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f_csv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csv.writer</a:t>
                      </a:r>
                      <a:r>
                        <a:rPr lang="en-US" altLang="zh-CN" dirty="0" smtClean="0"/>
                        <a:t>(f)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f_csv.writerow</a:t>
                      </a:r>
                      <a:r>
                        <a:rPr lang="en-US" altLang="zh-CN" dirty="0" smtClean="0"/>
                        <a:t>(headers)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f_csv.writerows</a:t>
                      </a:r>
                      <a:r>
                        <a:rPr lang="en-US" altLang="zh-CN" dirty="0" smtClean="0"/>
                        <a:t>(rows)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6257" y="475796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里面的</a:t>
            </a:r>
            <a:r>
              <a:rPr lang="en-US" altLang="zh-CN" dirty="0" smtClean="0"/>
              <a:t>rows</a:t>
            </a:r>
            <a:r>
              <a:rPr lang="zh-CN" altLang="en-US" dirty="0" smtClean="0"/>
              <a:t>列表中的数据元祖，也可以是字典数据。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43429" y="1082524"/>
          <a:ext cx="81280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csv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headers=[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ID'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'Username'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'Password'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'Age'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'Country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]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rows=[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{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"ID"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"Username"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'zhoujing'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"Password"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'zhoujing_pass'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"Age"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"Country"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'China'</a:t>
                      </a:r>
                      <a:r>
                        <a:rPr lang="en-US" altLang="zh-CN" dirty="0" smtClean="0"/>
                        <a:t>},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{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"ID"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1002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"Username"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'zhanglei'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"Password"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'zhanglei_pass'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"Age"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"Country"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'USA'</a:t>
                      </a:r>
                      <a:r>
                        <a:rPr lang="en-US" altLang="zh-CN" dirty="0" smtClean="0"/>
                        <a:t>},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{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"ID"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1003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"Username"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'zhaojing'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"Password"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'zhaojing_pass'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"Age"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"Country"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'USA'</a:t>
                      </a:r>
                      <a:r>
                        <a:rPr lang="en-US" altLang="zh-CN" dirty="0" smtClean="0"/>
                        <a:t>},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]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with open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zhangsan.csv'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'w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  <a:r>
                        <a:rPr lang="en-US" altLang="zh-CN" dirty="0" smtClean="0"/>
                        <a:t>f: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f_csv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csv.DictWriter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f,headers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f_csv.writeheader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f_csv.writerows</a:t>
                      </a:r>
                      <a:r>
                        <a:rPr lang="en-US" altLang="zh-CN" dirty="0" smtClean="0"/>
                        <a:t>(rows)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CSV</a:t>
            </a:r>
            <a:r>
              <a:rPr lang="zh-CN" altLang="en-US" dirty="0" smtClean="0"/>
              <a:t>文件读取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将之前写好的</a:t>
            </a:r>
            <a:r>
              <a:rPr lang="en-US" altLang="zh-CN" dirty="0" err="1" smtClean="0"/>
              <a:t>zhangsan.csv</a:t>
            </a:r>
            <a:r>
              <a:rPr lang="zh-CN" altLang="en-US" dirty="0" smtClean="0"/>
              <a:t>文件读取出来，需要创建</a:t>
            </a:r>
            <a:r>
              <a:rPr lang="en-US" altLang="zh-CN" dirty="0" smtClean="0"/>
              <a:t>reader</a:t>
            </a:r>
            <a:r>
              <a:rPr lang="zh-CN" altLang="en-US" dirty="0" smtClean="0"/>
              <a:t>对象：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16000" y="2287209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csv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with open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zhangsan.csv"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"r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dirty="0" smtClean="0"/>
                        <a:t>)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  <a:r>
                        <a:rPr lang="en-US" altLang="zh-CN" dirty="0" smtClean="0"/>
                        <a:t>f: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f_csv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csv.reader</a:t>
                      </a:r>
                      <a:r>
                        <a:rPr lang="en-US" altLang="zh-CN" dirty="0" smtClean="0"/>
                        <a:t>(f)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headers=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f_csv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</a:t>
                      </a:r>
                      <a:r>
                        <a:rPr lang="en-US" altLang="zh-CN" dirty="0" smtClean="0"/>
                        <a:t>headers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zh-CN" dirty="0" smtClean="0"/>
                        <a:t>row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altLang="zh-CN" dirty="0" err="1" smtClean="0"/>
                        <a:t>f_csv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</a:t>
                      </a:r>
                      <a:r>
                        <a:rPr lang="en-US" altLang="zh-CN" dirty="0" smtClean="0"/>
                        <a:t>row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74058" y="5204580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['ID', 'Username', 'Password', 'Age', 'Country']</a:t>
                      </a:r>
                    </a:p>
                    <a:p>
                      <a:r>
                        <a:rPr lang="en-US" altLang="zh-CN" dirty="0" smtClean="0"/>
                        <a:t>['1001', '</a:t>
                      </a:r>
                      <a:r>
                        <a:rPr lang="en-US" altLang="zh-CN" dirty="0" err="1" smtClean="0"/>
                        <a:t>zhoujing</a:t>
                      </a:r>
                      <a:r>
                        <a:rPr lang="en-US" altLang="zh-CN" dirty="0" smtClean="0"/>
                        <a:t>', '</a:t>
                      </a:r>
                      <a:r>
                        <a:rPr lang="en-US" altLang="zh-CN" dirty="0" err="1" smtClean="0"/>
                        <a:t>zhoujing_pass</a:t>
                      </a:r>
                      <a:r>
                        <a:rPr lang="en-US" altLang="zh-CN" dirty="0" smtClean="0"/>
                        <a:t>', '24', 'China']</a:t>
                      </a:r>
                    </a:p>
                    <a:p>
                      <a:r>
                        <a:rPr lang="en-US" altLang="zh-CN" dirty="0" smtClean="0"/>
                        <a:t>['1002', '</a:t>
                      </a:r>
                      <a:r>
                        <a:rPr lang="en-US" altLang="zh-CN" dirty="0" err="1" smtClean="0"/>
                        <a:t>zhanglei</a:t>
                      </a:r>
                      <a:r>
                        <a:rPr lang="en-US" altLang="zh-CN" dirty="0" smtClean="0"/>
                        <a:t>', '</a:t>
                      </a:r>
                      <a:r>
                        <a:rPr lang="en-US" altLang="zh-CN" dirty="0" err="1" smtClean="0"/>
                        <a:t>zhanglei_pass</a:t>
                      </a:r>
                      <a:r>
                        <a:rPr lang="en-US" altLang="zh-CN" dirty="0" smtClean="0"/>
                        <a:t>', '20', 'USA']</a:t>
                      </a:r>
                    </a:p>
                    <a:p>
                      <a:r>
                        <a:rPr lang="en-US" altLang="zh-CN" dirty="0" smtClean="0"/>
                        <a:t>['1003', '</a:t>
                      </a:r>
                      <a:r>
                        <a:rPr lang="en-US" altLang="zh-CN" dirty="0" err="1" smtClean="0"/>
                        <a:t>zhaojing</a:t>
                      </a:r>
                      <a:r>
                        <a:rPr lang="en-US" altLang="zh-CN" dirty="0" smtClean="0"/>
                        <a:t>', '</a:t>
                      </a:r>
                      <a:r>
                        <a:rPr lang="en-US" altLang="zh-CN" dirty="0" err="1" smtClean="0"/>
                        <a:t>zhaojing_pass</a:t>
                      </a:r>
                      <a:r>
                        <a:rPr lang="en-US" altLang="zh-CN" dirty="0" smtClean="0"/>
                        <a:t>', '20', 'USA']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6629" y="4804229"/>
            <a:ext cx="185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结果：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非数据库版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文本内容存储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非数据库版多媒体文件的存储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3.Email</a:t>
            </a:r>
            <a:r>
              <a:rPr lang="zh-CN" altLang="en-US" dirty="0" smtClean="0"/>
              <a:t>的发送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2715" y="606425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因此，为了访问某个字段，你需要使用索引，如</a:t>
            </a:r>
            <a:r>
              <a:rPr lang="en-US" altLang="zh-CN" dirty="0" smtClean="0"/>
              <a:t>row[0]</a:t>
            </a:r>
            <a:r>
              <a:rPr lang="zh-CN" altLang="en-US" dirty="0" smtClean="0"/>
              <a:t>访问</a:t>
            </a:r>
            <a:r>
              <a:rPr lang="en-US" altLang="zh-CN" dirty="0" err="1" smtClean="0"/>
              <a:t>D,row</a:t>
            </a:r>
            <a:r>
              <a:rPr lang="en-US" altLang="zh-CN" dirty="0" smtClean="0"/>
              <a:t>[3]</a:t>
            </a:r>
            <a:r>
              <a:rPr lang="zh-CN" altLang="en-US" dirty="0" smtClean="0"/>
              <a:t>访问</a:t>
            </a:r>
            <a:r>
              <a:rPr lang="en-US" altLang="zh-CN" dirty="0" err="1" smtClean="0"/>
              <a:t>Ageo</a:t>
            </a:r>
            <a:r>
              <a:rPr lang="en-US" altLang="zh-CN" dirty="0" smtClean="0"/>
              <a:t> </a:t>
            </a:r>
            <a:r>
              <a:rPr lang="zh-CN" altLang="en-US" dirty="0" smtClean="0"/>
              <a:t>由于这种索引访问通常会引起混淆，因此可以考虑使用命名元组。示例如下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32113" y="1880809"/>
          <a:ext cx="9085943" cy="385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5943"/>
              </a:tblGrid>
              <a:tr h="3852334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altLang="zh-CN" dirty="0" smtClean="0"/>
                        <a:t>collections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namedtuple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csv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with open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zhangsan.csv"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"r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dirty="0" smtClean="0"/>
                        <a:t>)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  <a:r>
                        <a:rPr lang="en-US" altLang="zh-CN" dirty="0" smtClean="0"/>
                        <a:t>f: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f_csv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csv.reader</a:t>
                      </a:r>
                      <a:r>
                        <a:rPr lang="en-US" altLang="zh-CN" dirty="0" smtClean="0"/>
                        <a:t>(f)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headings=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f_csv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Row=</a:t>
                      </a:r>
                      <a:r>
                        <a:rPr lang="en-US" altLang="zh-CN" dirty="0" err="1" smtClean="0"/>
                        <a:t>namedtuple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Row"</a:t>
                      </a:r>
                      <a:r>
                        <a:rPr lang="en-US" altLang="zh-CN" dirty="0" err="1" smtClean="0"/>
                        <a:t>,headings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</a:t>
                      </a:r>
                      <a:r>
                        <a:rPr lang="en-US" altLang="zh-CN" dirty="0" smtClean="0"/>
                        <a:t>Row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zh-CN" dirty="0" smtClean="0"/>
                        <a:t>r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altLang="zh-CN" dirty="0" err="1" smtClean="0"/>
                        <a:t>f_csv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row=</a:t>
                      </a:r>
                      <a:r>
                        <a:rPr lang="en-US" altLang="zh-CN" dirty="0" err="1" smtClean="0"/>
                        <a:t>Row</a:t>
                      </a:r>
                      <a:r>
                        <a:rPr lang="en-US" altLang="zh-CN" dirty="0" smtClean="0"/>
                        <a:t>(*r)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</a:t>
                      </a:r>
                      <a:r>
                        <a:rPr lang="en-US" altLang="zh-CN" dirty="0" err="1" smtClean="0"/>
                        <a:t>row.Username,row.Password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</a:t>
                      </a:r>
                      <a:r>
                        <a:rPr lang="en-US" altLang="zh-CN" dirty="0" smtClean="0"/>
                        <a:t>row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1179629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结果：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43428" y="2461380"/>
          <a:ext cx="10522858" cy="3112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2858"/>
              </a:tblGrid>
              <a:tr h="311210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&lt;class '__</a:t>
                      </a:r>
                      <a:r>
                        <a:rPr lang="en-US" altLang="zh-CN" dirty="0" err="1" smtClean="0"/>
                        <a:t>main__.Row</a:t>
                      </a:r>
                      <a:r>
                        <a:rPr lang="en-US" altLang="zh-CN" dirty="0" smtClean="0"/>
                        <a:t>'&gt;</a:t>
                      </a:r>
                    </a:p>
                    <a:p>
                      <a:r>
                        <a:rPr lang="en-US" altLang="zh-CN" dirty="0" err="1" smtClean="0"/>
                        <a:t>zhoujing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zhoujing_pass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Row(ID='1001', Username='</a:t>
                      </a:r>
                      <a:r>
                        <a:rPr lang="en-US" altLang="zh-CN" dirty="0" err="1" smtClean="0"/>
                        <a:t>zhoujing</a:t>
                      </a:r>
                      <a:r>
                        <a:rPr lang="en-US" altLang="zh-CN" dirty="0" smtClean="0"/>
                        <a:t>', Password='</a:t>
                      </a:r>
                      <a:r>
                        <a:rPr lang="en-US" altLang="zh-CN" dirty="0" err="1" smtClean="0"/>
                        <a:t>zhoujing_pass</a:t>
                      </a:r>
                      <a:r>
                        <a:rPr lang="en-US" altLang="zh-CN" dirty="0" smtClean="0"/>
                        <a:t>', Age='24', Country='China')</a:t>
                      </a:r>
                    </a:p>
                    <a:p>
                      <a:r>
                        <a:rPr lang="en-US" altLang="zh-CN" dirty="0" err="1" smtClean="0"/>
                        <a:t>zhanglei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zhanglei_pass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Row(ID='1002', Username='</a:t>
                      </a:r>
                      <a:r>
                        <a:rPr lang="en-US" altLang="zh-CN" dirty="0" err="1" smtClean="0"/>
                        <a:t>zhanglei</a:t>
                      </a:r>
                      <a:r>
                        <a:rPr lang="en-US" altLang="zh-CN" dirty="0" smtClean="0"/>
                        <a:t>', Password='</a:t>
                      </a:r>
                      <a:r>
                        <a:rPr lang="en-US" altLang="zh-CN" dirty="0" err="1" smtClean="0"/>
                        <a:t>zhanglei_pass</a:t>
                      </a:r>
                      <a:r>
                        <a:rPr lang="en-US" altLang="zh-CN" dirty="0" smtClean="0"/>
                        <a:t>', Age='20', Country='USA')</a:t>
                      </a:r>
                    </a:p>
                    <a:p>
                      <a:r>
                        <a:rPr lang="en-US" altLang="zh-CN" dirty="0" err="1" smtClean="0"/>
                        <a:t>zhaojing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zhaojing_pass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Row(ID='1003', Username='</a:t>
                      </a:r>
                      <a:r>
                        <a:rPr lang="en-US" altLang="zh-CN" dirty="0" err="1" smtClean="0"/>
                        <a:t>zhaojing</a:t>
                      </a:r>
                      <a:r>
                        <a:rPr lang="en-US" altLang="zh-CN" dirty="0" smtClean="0"/>
                        <a:t>', Password='</a:t>
                      </a:r>
                      <a:r>
                        <a:rPr lang="en-US" altLang="zh-CN" dirty="0" err="1" smtClean="0"/>
                        <a:t>zhaojing_pass</a:t>
                      </a:r>
                      <a:r>
                        <a:rPr lang="en-US" altLang="zh-CN" dirty="0" smtClean="0"/>
                        <a:t>', Age='20', Country='USA')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0963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它允许使用列名如</a:t>
            </a:r>
            <a:r>
              <a:rPr lang="en-US" altLang="zh-CN" dirty="0" err="1" smtClean="0"/>
              <a:t>row.UserName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row.Password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代替下标访问。需要注意的是这个只有在列名是合法的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标识符的时候才生效。</a:t>
            </a:r>
          </a:p>
          <a:p>
            <a:pPr>
              <a:buNone/>
            </a:pPr>
            <a:r>
              <a:rPr lang="zh-CN" altLang="en-US" dirty="0" smtClean="0"/>
              <a:t>除了使用命名分组之外，另外一个解决办法就是读取到一个字典序列中，示例如下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4057" y="2388832"/>
          <a:ext cx="8128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csv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with open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zhangsan.csv"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"r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dirty="0" smtClean="0"/>
                        <a:t>)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  <a:r>
                        <a:rPr lang="en-US" altLang="zh-CN" dirty="0" smtClean="0"/>
                        <a:t>f: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f_csv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csv.DictReader</a:t>
                      </a:r>
                      <a:r>
                        <a:rPr lang="en-US" altLang="zh-CN" dirty="0" smtClean="0"/>
                        <a:t>(f)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zh-CN" dirty="0" smtClean="0"/>
                        <a:t>row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altLang="zh-CN" dirty="0" err="1" smtClean="0"/>
                        <a:t>f_csv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</a:t>
                      </a:r>
                      <a:r>
                        <a:rPr lang="en-US" altLang="zh-CN" dirty="0" err="1" smtClean="0"/>
                        <a:t>row.get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'Username'</a:t>
                      </a:r>
                      <a:r>
                        <a:rPr lang="en-US" altLang="zh-CN" dirty="0" smtClean="0"/>
                        <a:t>),</a:t>
                      </a:r>
                      <a:r>
                        <a:rPr lang="en-US" altLang="zh-CN" dirty="0" err="1" smtClean="0"/>
                        <a:t>row.get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'Password'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4057" y="4441371"/>
            <a:ext cx="251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结果：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88572" y="5088466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zhoujing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zhoujing_pass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zhanglei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zhanglei_pass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zhaojing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zhaojing_pass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4657" y="606425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这样就可以使用列名去访问每一行的数据了。比如，</a:t>
            </a:r>
            <a:r>
              <a:rPr lang="en-US" altLang="zh-CN" dirty="0" smtClean="0"/>
              <a:t>row[</a:t>
            </a:r>
            <a:r>
              <a:rPr lang="en-US" altLang="zh-CN" dirty="0" err="1" smtClean="0"/>
              <a:t>UserName</a:t>
            </a:r>
            <a:r>
              <a:rPr lang="en-US" altLang="zh-CN" dirty="0" smtClean="0"/>
              <a:t>]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row.get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UserName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r>
              <a:rPr lang="zh-CN" altLang="en-US" dirty="0" smtClean="0"/>
              <a:t>以上就是</a:t>
            </a:r>
            <a:r>
              <a:rPr lang="en-US" altLang="zh-CN" dirty="0" smtClean="0"/>
              <a:t>CSV </a:t>
            </a:r>
            <a:r>
              <a:rPr lang="zh-CN" altLang="en-US" dirty="0" smtClean="0"/>
              <a:t>文件读写的全部内容。接下来使用</a:t>
            </a:r>
            <a:r>
              <a:rPr lang="en-US" altLang="zh-CN" dirty="0" smtClean="0"/>
              <a:t>]xml</a:t>
            </a:r>
            <a:r>
              <a:rPr lang="zh-CN" altLang="en-US" dirty="0" smtClean="0"/>
              <a:t>解析</a:t>
            </a:r>
            <a:r>
              <a:rPr lang="en-US" altLang="zh-CN" dirty="0" err="1" smtClean="0"/>
              <a:t>tp://seputu.com</a:t>
            </a:r>
            <a:r>
              <a:rPr lang="en-US" altLang="zh-CN" dirty="0" smtClean="0"/>
              <a:t>/</a:t>
            </a:r>
            <a:r>
              <a:rPr lang="zh-CN" altLang="en-US" dirty="0" smtClean="0"/>
              <a:t>首页的标题、章节和链接等数据，代码如下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61143" y="2171095"/>
          <a:ext cx="9361714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7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#-*-coding:utf-8-*-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csv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altLang="zh-CN" dirty="0" err="1" smtClean="0"/>
                        <a:t>lxml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etree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smtClean="0"/>
                        <a:t>requests</a:t>
                      </a:r>
                      <a:br>
                        <a:rPr lang="en-US" altLang="zh-CN" dirty="0" smtClean="0"/>
                      </a:br>
                      <a:r>
                        <a:rPr lang="en-US" altLang="zh-CN" dirty="0" err="1" smtClean="0"/>
                        <a:t>user_agent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"Mozilla/5.0 (Windows NT 6.1; Win64; x64; rv:44.0) Gecko/20100101 Firefox/44.0"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dirty="0" smtClean="0"/>
                        <a:t>headers={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User_Agent'</a:t>
                      </a:r>
                      <a:r>
                        <a:rPr lang="en-US" altLang="zh-CN" dirty="0" err="1" smtClean="0"/>
                        <a:t>:user_agent</a:t>
                      </a:r>
                      <a:r>
                        <a:rPr lang="en-US" altLang="zh-CN" dirty="0" smtClean="0"/>
                        <a:t>}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r=</a:t>
                      </a:r>
                      <a:r>
                        <a:rPr lang="en-US" altLang="zh-CN" dirty="0" err="1" smtClean="0"/>
                        <a:t>requests.get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"http://seputu.com/"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headers</a:t>
                      </a:r>
                      <a:r>
                        <a:rPr lang="en-US" altLang="zh-CN" dirty="0" smtClean="0"/>
                        <a:t>=headers)</a:t>
                      </a:r>
                      <a:br>
                        <a:rPr lang="en-US" altLang="zh-CN" dirty="0" smtClean="0"/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使用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lxml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解析网页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dirty="0" smtClean="0"/>
                        <a:t>html=</a:t>
                      </a:r>
                      <a:r>
                        <a:rPr lang="en-US" altLang="zh-CN" dirty="0" err="1" smtClean="0"/>
                        <a:t>etree.HTML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r.text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找到所有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class=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mulu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的元素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dirty="0" err="1" smtClean="0"/>
                        <a:t>div_mulus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html.xpath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'.//*[@class="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mulu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"]'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zh-CN" dirty="0" err="1" smtClean="0"/>
                        <a:t>div_mulu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altLang="zh-CN" dirty="0" err="1" smtClean="0"/>
                        <a:t>div_mulus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div_h2=</a:t>
                      </a:r>
                      <a:r>
                        <a:rPr lang="en-US" altLang="zh-CN" dirty="0" err="1" smtClean="0"/>
                        <a:t>div_mulu.xpath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'./div[@class="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mulu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-title"]/center/h2/text()'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zh-CN" dirty="0" smtClean="0"/>
                        <a:t>(div_h2)&gt;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h2_title=div_h2[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 smtClean="0"/>
                        <a:t>]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dirty="0" err="1" smtClean="0"/>
                        <a:t>a_s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div_mulu.xpath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'./div[@class="box"]/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ul/li/a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zh-CN" dirty="0" smtClean="0"/>
                        <a:t>a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altLang="zh-CN" dirty="0" err="1" smtClean="0"/>
                        <a:t>a_s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找到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属性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dirty="0" err="1" smtClean="0"/>
                        <a:t>href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a.xpath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'./@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)[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 smtClean="0"/>
                        <a:t>]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找到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属性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dirty="0" err="1" smtClean="0"/>
                        <a:t>box_title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a.xpath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'./@title'</a:t>
                      </a:r>
                      <a:r>
                        <a:rPr lang="en-US" altLang="zh-CN" dirty="0" smtClean="0"/>
                        <a:t>)[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 smtClean="0"/>
                        <a:t>].encode(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'utf-8'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数据清洗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将</a:t>
            </a:r>
            <a:r>
              <a:rPr lang="en-US" altLang="zh-CN" dirty="0" err="1" smtClean="0"/>
              <a:t>box.title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数据抽取出来之后，里面的内容类似“</a:t>
            </a:r>
            <a:r>
              <a:rPr lang="en-US" altLang="zh-CN" dirty="0" smtClean="0"/>
              <a:t>[2014-10-24 16:59:14]</a:t>
            </a:r>
            <a:r>
              <a:rPr lang="zh-CN" altLang="en-US" dirty="0" smtClean="0"/>
              <a:t>巫山妖棺第七</a:t>
            </a:r>
            <a:r>
              <a:rPr lang="zh-CN" altLang="en-US" dirty="0" smtClean="0"/>
              <a:t>十七</a:t>
            </a:r>
            <a:r>
              <a:rPr lang="zh-CN" altLang="en-US" dirty="0" smtClean="0"/>
              <a:t>章交心”这种形式。这里相较于</a:t>
            </a:r>
            <a:r>
              <a:rPr lang="en-US" altLang="zh-CN" dirty="0" smtClean="0"/>
              <a:t>5.1.1</a:t>
            </a:r>
            <a:r>
              <a:rPr lang="zh-CN" altLang="en-US" dirty="0" smtClean="0"/>
              <a:t>小节添加一步数据清洗，将内容里的时间和章节标</a:t>
            </a:r>
            <a:r>
              <a:rPr lang="zh-CN" altLang="en-US" dirty="0" smtClean="0"/>
              <a:t>题进</a:t>
            </a:r>
            <a:r>
              <a:rPr lang="zh-CN" altLang="en-US" dirty="0" smtClean="0"/>
              <a:t>行分离，这就要使用正则表达式，代码如下。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1091" y="3260499"/>
            <a:ext cx="7838395" cy="2806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171" y="475802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最后将获取的数据按照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real_title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href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的格式写入到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文件中，解析存储的完整代码如下：</a:t>
            </a: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59543" y="1198643"/>
          <a:ext cx="9361714" cy="1188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7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#-*-coding:utf-8-*-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csv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altLang="zh-CN" dirty="0" err="1" smtClean="0"/>
                        <a:t>lxml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etree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smtClean="0"/>
                        <a:t>requests</a:t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smtClean="0"/>
                        <a:t>re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rows=[]</a:t>
                      </a:r>
                      <a:br>
                        <a:rPr lang="en-US" altLang="zh-CN" dirty="0" smtClean="0"/>
                      </a:br>
                      <a:r>
                        <a:rPr lang="en-US" altLang="zh-CN" dirty="0" err="1" smtClean="0"/>
                        <a:t>user_agent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"Mozilla/5.0 (Windows NT 6.1; Win64; x64; rv:44.0) Gecko/20100101 Firefox/44.0"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dirty="0" smtClean="0"/>
                        <a:t>headers={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User_Agent'</a:t>
                      </a:r>
                      <a:r>
                        <a:rPr lang="en-US" altLang="zh-CN" dirty="0" err="1" smtClean="0"/>
                        <a:t>:user_agent</a:t>
                      </a:r>
                      <a:r>
                        <a:rPr lang="en-US" altLang="zh-CN" dirty="0" smtClean="0"/>
                        <a:t>}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r=</a:t>
                      </a:r>
                      <a:r>
                        <a:rPr lang="en-US" altLang="zh-CN" dirty="0" err="1" smtClean="0"/>
                        <a:t>requests.get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"http://seputu.com/"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headers</a:t>
                      </a:r>
                      <a:r>
                        <a:rPr lang="en-US" altLang="zh-CN" dirty="0" smtClean="0"/>
                        <a:t>=headers)</a:t>
                      </a:r>
                      <a:br>
                        <a:rPr lang="en-US" altLang="zh-CN" dirty="0" smtClean="0"/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使用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lxml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解析网页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dirty="0" smtClean="0"/>
                        <a:t>html=</a:t>
                      </a:r>
                      <a:r>
                        <a:rPr lang="en-US" altLang="zh-CN" dirty="0" err="1" smtClean="0"/>
                        <a:t>etree.HTML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r.text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找到所有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class=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mulu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的元素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dirty="0" err="1" smtClean="0"/>
                        <a:t>div_mulus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html.xpath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'.//*[@class="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mulu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"]'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zh-CN" dirty="0" err="1" smtClean="0"/>
                        <a:t>div_mulu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altLang="zh-CN" dirty="0" err="1" smtClean="0"/>
                        <a:t>div_mulus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div_h2=</a:t>
                      </a:r>
                      <a:r>
                        <a:rPr lang="en-US" altLang="zh-CN" dirty="0" err="1" smtClean="0"/>
                        <a:t>div_mulu.xpath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'./div[@class="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mulu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-title"]/center/h2/text()'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zh-CN" dirty="0" smtClean="0"/>
                        <a:t>(div_h2)&gt;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h2_title=div_h2[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 smtClean="0"/>
                        <a:t>]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dirty="0" err="1" smtClean="0"/>
                        <a:t>a_s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div_mulu.xpath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'./div[@class="box"]/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ul/li/a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zh-CN" dirty="0" smtClean="0"/>
                        <a:t>a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altLang="zh-CN" dirty="0" err="1" smtClean="0"/>
                        <a:t>a_s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找到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属性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dirty="0" err="1" smtClean="0"/>
                        <a:t>href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a.xpath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'./@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)[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 smtClean="0"/>
                        <a:t>]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找到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属性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dirty="0" err="1" smtClean="0"/>
                        <a:t>box_title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a.xpath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'./@title'</a:t>
                      </a:r>
                      <a:r>
                        <a:rPr lang="en-US" altLang="zh-CN" dirty="0" smtClean="0"/>
                        <a:t>)[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 smtClean="0"/>
                        <a:t>].encode(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'utf-8'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pattern = </a:t>
                      </a:r>
                      <a:r>
                        <a:rPr lang="en-US" altLang="zh-CN" dirty="0" err="1" smtClean="0"/>
                        <a:t>re.compile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r'\s*\[(.*)\]\s+(.*)'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match = </a:t>
                      </a:r>
                      <a:r>
                        <a:rPr lang="en-US" altLang="zh-CN" dirty="0" err="1" smtClean="0"/>
                        <a:t>pattern.search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box_title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CN" dirty="0" smtClean="0"/>
                        <a:t>match !=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date = </a:t>
                      </a:r>
                      <a:r>
                        <a:rPr lang="en-US" altLang="zh-CN" dirty="0" err="1" smtClean="0"/>
                        <a:t>match.group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real_title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match.group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</a:t>
                      </a:r>
                      <a:r>
                        <a:rPr lang="en-US" altLang="zh-CN" dirty="0" err="1" smtClean="0"/>
                        <a:t>date,real_title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把解析出的数据存储到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zh-CN" dirty="0" smtClean="0"/>
                        <a:t>content=(h2_title,real_title,href,date)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</a:t>
                      </a:r>
                      <a:r>
                        <a:rPr lang="en-US" altLang="zh-CN" dirty="0" smtClean="0"/>
                        <a:t>content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dirty="0" err="1" smtClean="0"/>
                        <a:t>rows.append</a:t>
                      </a:r>
                      <a:r>
                        <a:rPr lang="en-US" altLang="zh-CN" dirty="0" smtClean="0"/>
                        <a:t>(content)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</a:t>
                      </a:r>
                      <a:r>
                        <a:rPr lang="en-US" altLang="zh-CN" dirty="0" smtClean="0"/>
                        <a:t>rows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headers=[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title'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'real_title'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'href'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'date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]</a:t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with open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daomu.csv"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'w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  <a:r>
                        <a:rPr lang="en-US" altLang="zh-CN" dirty="0" smtClean="0"/>
                        <a:t>f: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f_csv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csv.writer</a:t>
                      </a:r>
                      <a:r>
                        <a:rPr lang="en-US" altLang="zh-CN" dirty="0" smtClean="0"/>
                        <a:t>(f,)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f_csv.writerow</a:t>
                      </a:r>
                      <a:r>
                        <a:rPr lang="en-US" altLang="zh-CN" dirty="0" smtClean="0"/>
                        <a:t>(headers)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f_csv.writerows</a:t>
                      </a:r>
                      <a:r>
                        <a:rPr lang="en-US" altLang="zh-CN" dirty="0" smtClean="0"/>
                        <a:t>(rows)</a:t>
                      </a:r>
                      <a:br>
                        <a:rPr lang="en-US" altLang="zh-CN" dirty="0" smtClean="0"/>
                      </a:b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1)</a:t>
            </a:r>
            <a:r>
              <a:rPr lang="zh-CN" altLang="en-US" dirty="0" smtClean="0"/>
              <a:t>在存储</a:t>
            </a:r>
            <a:r>
              <a:rPr lang="en-US" altLang="zh-CN" dirty="0" smtClean="0"/>
              <a:t>CSV </a:t>
            </a:r>
            <a:r>
              <a:rPr lang="zh-CN" altLang="en-US" dirty="0" smtClean="0"/>
              <a:t>文件时，需要统一存储数据的类型。代码中使用</a:t>
            </a:r>
            <a:r>
              <a:rPr lang="en-US" altLang="zh-CN" dirty="0" smtClean="0"/>
              <a:t>encode</a:t>
            </a:r>
            <a:r>
              <a:rPr lang="en-US" altLang="zh-CN" dirty="0" smtClean="0"/>
              <a:t>(‘tf-8’)</a:t>
            </a:r>
            <a:r>
              <a:rPr lang="zh-CN" altLang="en-US" dirty="0" smtClean="0"/>
              <a:t>作用</a:t>
            </a:r>
            <a:r>
              <a:rPr lang="zh-CN" altLang="en-US" dirty="0" smtClean="0"/>
              <a:t>就</a:t>
            </a:r>
            <a:r>
              <a:rPr lang="en-US" altLang="zh-CN" dirty="0" smtClean="0"/>
              <a:t>date</a:t>
            </a:r>
            <a:r>
              <a:rPr lang="en-US" altLang="zh-CN" dirty="0" smtClean="0"/>
              <a:t> </a:t>
            </a:r>
            <a:r>
              <a:rPr lang="zh-CN" altLang="en-US" dirty="0" smtClean="0"/>
              <a:t>变 量 类 型 统一 </a:t>
            </a:r>
            <a:r>
              <a:rPr lang="zh-CN" altLang="en-US" dirty="0" smtClean="0"/>
              <a:t>为是</a:t>
            </a:r>
            <a:r>
              <a:rPr lang="zh-CN" altLang="en-US" dirty="0" smtClean="0"/>
              <a:t>将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real_title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href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en-US" altLang="zh-CN" dirty="0" smtClean="0"/>
              <a:t>) 5.1.1</a:t>
            </a:r>
            <a:r>
              <a:rPr lang="zh-CN" altLang="en-US" dirty="0" smtClean="0"/>
              <a:t>节</a:t>
            </a:r>
            <a:r>
              <a:rPr lang="en-US" altLang="zh-CN" dirty="0" err="1" smtClean="0"/>
              <a:t>BeautifulSoup</a:t>
            </a:r>
            <a:r>
              <a:rPr lang="zh-CN" altLang="en-US" dirty="0" smtClean="0"/>
              <a:t>如果使用</a:t>
            </a:r>
            <a:r>
              <a:rPr lang="en-US" altLang="zh-CN" dirty="0" err="1" smtClean="0"/>
              <a:t>lxml</a:t>
            </a:r>
            <a:r>
              <a:rPr lang="zh-CN" altLang="en-US" dirty="0" smtClean="0"/>
              <a:t>作为解析库，会发现解析出来的</a:t>
            </a:r>
            <a:r>
              <a:rPr lang="en-US" altLang="zh-CN" dirty="0" smtClean="0"/>
              <a:t>HTML </a:t>
            </a:r>
            <a:r>
              <a:rPr lang="zh-CN" altLang="en-US" dirty="0" smtClean="0"/>
              <a:t>内</a:t>
            </a:r>
            <a:r>
              <a:rPr lang="zh-CN" altLang="en-US" dirty="0" smtClean="0"/>
              <a:t>容缺</a:t>
            </a:r>
            <a:r>
              <a:rPr lang="zh-CN" altLang="en-US" dirty="0" smtClean="0"/>
              <a:t>失，这是由于</a:t>
            </a:r>
            <a:r>
              <a:rPr lang="en-US" altLang="zh-CN" dirty="0" err="1" smtClean="0"/>
              <a:t>BeautifulSoup</a:t>
            </a:r>
            <a:r>
              <a:rPr lang="en-US" altLang="zh-CN" dirty="0" smtClean="0"/>
              <a:t> </a:t>
            </a:r>
            <a:r>
              <a:rPr lang="zh-CN" altLang="en-US" dirty="0" smtClean="0"/>
              <a:t>为不同的解析器提供了相同的接口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但解析器本身</a:t>
            </a:r>
            <a:r>
              <a:rPr lang="zh-CN" altLang="en-US" dirty="0" smtClean="0"/>
              <a:t>是有</a:t>
            </a:r>
            <a:r>
              <a:rPr lang="zh-CN" altLang="en-US" dirty="0" smtClean="0"/>
              <a:t>区别的，同一篇文档被不同的解析器解析后可能会生成不同结构的树型文档。因</a:t>
            </a:r>
            <a:r>
              <a:rPr lang="zh-CN" altLang="en-US" dirty="0" smtClean="0"/>
              <a:t>此如</a:t>
            </a:r>
            <a:r>
              <a:rPr lang="zh-CN" altLang="en-US" dirty="0" smtClean="0"/>
              <a:t>果遇到缺失的情况，</a:t>
            </a:r>
            <a:r>
              <a:rPr lang="en-US" altLang="zh-CN" dirty="0" err="1" smtClean="0"/>
              <a:t>BeautifulSoup</a:t>
            </a:r>
            <a:r>
              <a:rPr lang="zh-CN" altLang="en-US" dirty="0" smtClean="0"/>
              <a:t>可以使用</a:t>
            </a:r>
            <a:r>
              <a:rPr lang="en-US" altLang="zh-CN" dirty="0" err="1" smtClean="0"/>
              <a:t>html.parser</a:t>
            </a:r>
            <a:r>
              <a:rPr lang="zh-CN" altLang="en-US" dirty="0" smtClean="0"/>
              <a:t>作为解析器，或者单独使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lxm1</a:t>
            </a:r>
            <a:r>
              <a:rPr lang="zh-CN" altLang="en-US" dirty="0" smtClean="0"/>
              <a:t>进行解析即可。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多媒体文件抽取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2775"/>
            <a:ext cx="10515600" cy="569276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dirty="0" smtClean="0"/>
              <a:t>存储媒体文件主要有两种方式</a:t>
            </a:r>
            <a:r>
              <a:rPr lang="en-US" altLang="zh-CN" dirty="0" smtClean="0"/>
              <a:t>: </a:t>
            </a:r>
            <a:r>
              <a:rPr lang="zh-CN" altLang="en-US" dirty="0" smtClean="0"/>
              <a:t>只获取文件的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链接，或者直接将媒体文件下载到</a:t>
            </a:r>
            <a:r>
              <a:rPr lang="zh-CN" altLang="en-US" dirty="0" smtClean="0"/>
              <a:t>本地</a:t>
            </a:r>
            <a:r>
              <a:rPr lang="zh-CN" altLang="en-US" dirty="0" smtClean="0"/>
              <a:t>。如果你采取的是第一种方式，只需看</a:t>
            </a:r>
            <a:r>
              <a:rPr lang="en-US" altLang="zh-CN" dirty="0" smtClean="0"/>
              <a:t>5.1</a:t>
            </a:r>
            <a:r>
              <a:rPr lang="zh-CN" altLang="en-US" dirty="0" smtClean="0"/>
              <a:t>节。本节主要讲解第二种方式，即将媒体文</a:t>
            </a:r>
            <a:r>
              <a:rPr lang="zh-CN" altLang="en-US" dirty="0" smtClean="0"/>
              <a:t>件下</a:t>
            </a:r>
            <a:r>
              <a:rPr lang="zh-CN" altLang="en-US" dirty="0" smtClean="0"/>
              <a:t>载下来。</a:t>
            </a:r>
            <a:br>
              <a:rPr lang="zh-CN" altLang="en-US" dirty="0" smtClean="0"/>
            </a:br>
            <a:r>
              <a:rPr lang="zh-CN" altLang="en-US" dirty="0" smtClean="0"/>
              <a:t>本节主要介绍</a:t>
            </a:r>
            <a:r>
              <a:rPr lang="en-US" altLang="zh-CN" dirty="0" err="1" smtClean="0"/>
              <a:t>urlib</a:t>
            </a:r>
            <a:r>
              <a:rPr lang="en-US" altLang="zh-CN" dirty="0" smtClean="0"/>
              <a:t> </a:t>
            </a:r>
            <a:r>
              <a:rPr lang="zh-CN" altLang="en-US" dirty="0" smtClean="0"/>
              <a:t>模块提供的</a:t>
            </a:r>
            <a:r>
              <a:rPr lang="en-US" altLang="zh-CN" dirty="0" err="1" smtClean="0"/>
              <a:t>urlretrieve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</a:t>
            </a:r>
            <a:r>
              <a:rPr lang="zh-CN" altLang="en-US" dirty="0" smtClean="0"/>
              <a:t>数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urlretrieve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</a:t>
            </a:r>
            <a:r>
              <a:rPr lang="zh-CN" altLang="en-US" dirty="0" smtClean="0"/>
              <a:t>法直接将远程数据下</a:t>
            </a:r>
            <a:r>
              <a:rPr lang="zh-CN" altLang="en-US" dirty="0" smtClean="0"/>
              <a:t>载</a:t>
            </a:r>
            <a:r>
              <a:rPr lang="zh-CN" altLang="en-US" dirty="0" smtClean="0"/>
              <a:t>到本地，</a:t>
            </a:r>
            <a:r>
              <a:rPr lang="zh-CN" altLang="en-US" dirty="0" smtClean="0"/>
              <a:t>函</a:t>
            </a:r>
            <a:r>
              <a:rPr lang="zh-CN" altLang="en-US" dirty="0" smtClean="0"/>
              <a:t>数原型如下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参数说明</a:t>
            </a:r>
            <a:r>
              <a:rPr lang="en-US" altLang="zh-CN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参</a:t>
            </a:r>
            <a:r>
              <a:rPr lang="zh-CN" altLang="en-US" dirty="0" smtClean="0"/>
              <a:t>数</a:t>
            </a:r>
            <a:r>
              <a:rPr lang="en-US" altLang="zh-CN" dirty="0" err="1" smtClean="0"/>
              <a:t>flename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指定了存储的本地路径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如果参数未指定，</a:t>
            </a:r>
            <a:r>
              <a:rPr lang="en-US" altLang="zh-CN" dirty="0" err="1" smtClean="0"/>
              <a:t>ullib</a:t>
            </a:r>
            <a:r>
              <a:rPr lang="en-US" altLang="zh-CN" dirty="0" smtClean="0"/>
              <a:t> </a:t>
            </a:r>
            <a:r>
              <a:rPr lang="zh-CN" altLang="en-US" dirty="0" smtClean="0"/>
              <a:t>会生成一个临时文</a:t>
            </a:r>
            <a:r>
              <a:rPr lang="zh-CN" altLang="en-US" dirty="0" smtClean="0"/>
              <a:t>件保</a:t>
            </a:r>
            <a:r>
              <a:rPr lang="zh-CN" altLang="en-US" dirty="0" smtClean="0"/>
              <a:t>存数据。</a:t>
            </a:r>
            <a:r>
              <a:rPr lang="en-US" altLang="zh-CN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参</a:t>
            </a:r>
            <a:r>
              <a:rPr lang="zh-CN" altLang="en-US" dirty="0" smtClean="0"/>
              <a:t>数</a:t>
            </a:r>
            <a:r>
              <a:rPr lang="en-US" altLang="zh-CN" dirty="0" err="1" smtClean="0"/>
              <a:t>reporthook</a:t>
            </a:r>
            <a:r>
              <a:rPr lang="zh-CN" altLang="en-US" dirty="0" smtClean="0"/>
              <a:t>是一个回调函数。当连接上服务器以及相应的数据块传输完毕时会</a:t>
            </a:r>
            <a:r>
              <a:rPr lang="zh-CN" altLang="en-US" dirty="0" smtClean="0"/>
              <a:t>触发</a:t>
            </a:r>
            <a:r>
              <a:rPr lang="zh-CN" altLang="en-US" dirty="0" smtClean="0"/>
              <a:t>该回调函数，我们可以利用这个回调函数来显示当前的下载进度。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参</a:t>
            </a:r>
            <a:r>
              <a:rPr lang="zh-CN" altLang="en-US" dirty="0" smtClean="0"/>
              <a:t>数</a:t>
            </a:r>
            <a:r>
              <a:rPr lang="en-US" altLang="zh-CN" dirty="0" smtClean="0"/>
              <a:t>data </a:t>
            </a:r>
            <a:r>
              <a:rPr lang="zh-CN" altLang="en-US" dirty="0" smtClean="0"/>
              <a:t>指</a:t>
            </a:r>
            <a:r>
              <a:rPr lang="en-US" altLang="zh-CN" dirty="0" smtClean="0"/>
              <a:t>post </a:t>
            </a:r>
            <a:r>
              <a:rPr lang="zh-CN" altLang="en-US" dirty="0" smtClean="0"/>
              <a:t>到服务器的数据，该方法返回一个包含两个元素的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filename,headers</a:t>
            </a:r>
            <a:r>
              <a:rPr lang="en-US" altLang="zh-CN" dirty="0" smtClean="0"/>
              <a:t> </a:t>
            </a:r>
            <a:r>
              <a:rPr lang="en-US" altLang="zh-CN" dirty="0" smtClean="0"/>
              <a:t>)</a:t>
            </a:r>
            <a:r>
              <a:rPr lang="zh-CN" altLang="en-US" dirty="0" smtClean="0"/>
              <a:t>元</a:t>
            </a:r>
            <a:r>
              <a:rPr lang="zh-CN" altLang="en-US" dirty="0" smtClean="0"/>
              <a:t>组，</a:t>
            </a:r>
            <a:r>
              <a:rPr lang="en-US" altLang="zh-CN" dirty="0" smtClean="0"/>
              <a:t>filename </a:t>
            </a:r>
            <a:r>
              <a:rPr lang="zh-CN" altLang="en-US" dirty="0" smtClean="0"/>
              <a:t>表示保存到本地的路径，</a:t>
            </a:r>
            <a:r>
              <a:rPr lang="en-US" altLang="zh-CN" dirty="0" smtClean="0"/>
              <a:t>header </a:t>
            </a:r>
            <a:r>
              <a:rPr lang="zh-CN" altLang="en-US" dirty="0" smtClean="0"/>
              <a:t>表示服务器的响应头。 </a:t>
            </a:r>
            <a:br>
              <a:rPr lang="zh-CN" altLang="en-US" dirty="0" smtClean="0"/>
            </a:b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62742" y="3149600"/>
          <a:ext cx="8490858" cy="56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0858"/>
              </a:tblGrid>
              <a:tr h="567999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urlretrieve</a:t>
                      </a:r>
                      <a:r>
                        <a:rPr lang="en-US" altLang="zh-CN" sz="2000" dirty="0" smtClean="0"/>
                        <a:t>(</a:t>
                      </a:r>
                      <a:r>
                        <a:rPr lang="en-US" altLang="zh-CN" sz="2000" dirty="0" err="1" smtClean="0"/>
                        <a:t>url,filename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None,reporthook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None,data</a:t>
                      </a:r>
                      <a:r>
                        <a:rPr lang="en-US" altLang="zh-CN" sz="2000" dirty="0" smtClean="0"/>
                        <a:t>=None)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以天堂 图片网为例</a:t>
            </a:r>
            <a:r>
              <a:rPr lang="en-US" altLang="zh-CN" dirty="0" smtClean="0"/>
              <a:t>(http://www.ivsky.com/tupian/ziranfengguang ),</a:t>
            </a:r>
            <a:r>
              <a:rPr lang="zh-CN" altLang="en-US" dirty="0" smtClean="0"/>
              <a:t>提取当前网址中的</a:t>
            </a:r>
            <a:r>
              <a:rPr lang="zh-CN" altLang="en-US" dirty="0" smtClean="0"/>
              <a:t>图片</a:t>
            </a:r>
            <a:r>
              <a:rPr lang="zh-CN" altLang="en-US" dirty="0" smtClean="0"/>
              <a:t>链接，并将图片下载到当前目录下。代码如下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32113" y="2664580"/>
          <a:ext cx="9811657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1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#-*-coding:utf-8-*-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urllib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altLang="zh-CN" dirty="0" err="1" smtClean="0"/>
                        <a:t>lxml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etree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smtClean="0"/>
                        <a:t>requests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smtClean="0"/>
                        <a:t>Schedule(</a:t>
                      </a:r>
                      <a:r>
                        <a:rPr lang="en-US" altLang="zh-CN" dirty="0" err="1" smtClean="0"/>
                        <a:t>blocknum,blocksize,totalsize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blocknum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已经下载的数据块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blocksize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数据块的大小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totalsize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远程文件的大小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dirty="0" smtClean="0"/>
                        <a:t>per=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100.0 </a:t>
                      </a:r>
                      <a:r>
                        <a:rPr lang="en-US" altLang="zh-CN" dirty="0" smtClean="0"/>
                        <a:t>* </a:t>
                      </a:r>
                      <a:r>
                        <a:rPr lang="en-US" altLang="zh-CN" dirty="0" err="1" smtClean="0"/>
                        <a:t>blocknum</a:t>
                      </a:r>
                      <a:r>
                        <a:rPr lang="en-US" altLang="zh-CN" dirty="0" smtClean="0"/>
                        <a:t> * </a:t>
                      </a:r>
                      <a:r>
                        <a:rPr lang="en-US" altLang="zh-CN" dirty="0" err="1" smtClean="0"/>
                        <a:t>blocksize</a:t>
                      </a:r>
                      <a:r>
                        <a:rPr lang="en-US" altLang="zh-CN" dirty="0" smtClean="0"/>
                        <a:t> / </a:t>
                      </a:r>
                      <a:r>
                        <a:rPr lang="en-US" altLang="zh-CN" dirty="0" err="1" smtClean="0"/>
                        <a:t>totalsize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CN" dirty="0" smtClean="0"/>
                        <a:t>per&gt;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per=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print' 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当前下载进度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 %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d'</a:t>
                      </a:r>
                      <a:r>
                        <a:rPr lang="en-US" altLang="zh-CN" dirty="0" err="1" smtClean="0"/>
                        <a:t>%per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err="1" smtClean="0"/>
                        <a:t>user_agent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'Mozi11a/4.0 (compatible; MSIE 5.5; Windows NT)'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dirty="0" smtClean="0"/>
                        <a:t>headers = {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'User-Agent'</a:t>
                      </a:r>
                      <a:r>
                        <a:rPr lang="en-US" altLang="zh-CN" dirty="0" smtClean="0"/>
                        <a:t>: </a:t>
                      </a:r>
                      <a:r>
                        <a:rPr lang="en-US" altLang="zh-CN" dirty="0" err="1" smtClean="0"/>
                        <a:t>user_agent</a:t>
                      </a:r>
                      <a:r>
                        <a:rPr lang="en-US" altLang="zh-CN" dirty="0" smtClean="0"/>
                        <a:t>}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r = </a:t>
                      </a:r>
                      <a:r>
                        <a:rPr lang="en-US" altLang="zh-CN" dirty="0" err="1" smtClean="0"/>
                        <a:t>requests.get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'http://www.ivsky.com/tupian/ziranfengguang/'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headers </a:t>
                      </a:r>
                      <a:r>
                        <a:rPr lang="en-US" altLang="zh-CN" dirty="0" smtClean="0"/>
                        <a:t>= </a:t>
                      </a:r>
                      <a:r>
                        <a:rPr lang="en-US" altLang="zh-CN" dirty="0" err="1" smtClean="0"/>
                        <a:t>headers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使用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1xm1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解析网页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dirty="0" smtClean="0"/>
                        <a:t>html = </a:t>
                      </a:r>
                      <a:r>
                        <a:rPr lang="en-US" altLang="zh-CN" dirty="0" err="1" smtClean="0"/>
                        <a:t>etree.HTML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r.text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err="1" smtClean="0"/>
                        <a:t>img_urls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html.xpath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'//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img/@src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先找到所有的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zh-CN" dirty="0" smtClean="0"/>
                        <a:t>img_ur1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altLang="zh-CN" dirty="0" err="1" smtClean="0"/>
                        <a:t>img_urls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urllib.urlretrieve</a:t>
                      </a:r>
                      <a:r>
                        <a:rPr lang="en-US" altLang="zh-CN" dirty="0" smtClean="0"/>
                        <a:t>(img_ur1,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en-US" altLang="zh-CN" dirty="0" smtClean="0"/>
                        <a:t>+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) +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'.jpg'</a:t>
                      </a:r>
                      <a:r>
                        <a:rPr lang="en-US" altLang="zh-CN" dirty="0" smtClean="0"/>
                        <a:t>, Schedule)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+=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1743" y="1157969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本程序中先从当前网址将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zh-CN" altLang="en-US" dirty="0" smtClean="0"/>
              <a:t>标记中的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属性提取出来，交给</a:t>
            </a:r>
            <a:r>
              <a:rPr lang="en-US" altLang="zh-CN" dirty="0" err="1" smtClean="0"/>
              <a:t>ullib.urletrieve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</a:t>
            </a:r>
            <a:r>
              <a:rPr lang="zh-CN" altLang="en-US" dirty="0" smtClean="0"/>
              <a:t>去下</a:t>
            </a:r>
            <a:r>
              <a:rPr lang="zh-CN" altLang="en-US" dirty="0" smtClean="0"/>
              <a:t>载，自动回调</a:t>
            </a:r>
            <a:r>
              <a:rPr lang="en-US" altLang="zh-CN" dirty="0" smtClean="0"/>
              <a:t>Schedule </a:t>
            </a:r>
            <a:r>
              <a:rPr lang="zh-CN" altLang="en-US" dirty="0" smtClean="0"/>
              <a:t>函数，显示当前下载的进度。</a:t>
            </a:r>
            <a:r>
              <a:rPr lang="en-US" altLang="zh-CN" dirty="0" smtClean="0"/>
              <a:t>Schedule </a:t>
            </a:r>
            <a:r>
              <a:rPr lang="zh-CN" altLang="en-US" dirty="0" smtClean="0"/>
              <a:t>函数主要包括</a:t>
            </a:r>
            <a:r>
              <a:rPr lang="en-US" altLang="zh-CN" dirty="0" smtClean="0"/>
              <a:t>3 </a:t>
            </a:r>
            <a:r>
              <a:rPr lang="zh-CN" altLang="en-US" dirty="0" smtClean="0"/>
              <a:t>个参数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blocknum</a:t>
            </a:r>
            <a:r>
              <a:rPr lang="en-US" altLang="zh-CN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已经下载的数据块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blocksize</a:t>
            </a:r>
            <a:r>
              <a:rPr lang="en-US" altLang="zh-CN" dirty="0" smtClean="0"/>
              <a:t> (</a:t>
            </a:r>
            <a:r>
              <a:rPr lang="zh-CN" altLang="en-US" dirty="0" smtClean="0"/>
              <a:t>数据块的大小</a:t>
            </a:r>
            <a:r>
              <a:rPr lang="en-US" altLang="zh-CN" dirty="0" smtClean="0"/>
              <a:t>)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totalsize</a:t>
            </a:r>
            <a:r>
              <a:rPr lang="en-US" altLang="zh-CN" dirty="0" smtClean="0"/>
              <a:t> (</a:t>
            </a:r>
            <a:r>
              <a:rPr lang="zh-CN" altLang="en-US" dirty="0" smtClean="0"/>
              <a:t>远程文件的大小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正文抽取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40114"/>
            <a:ext cx="10515600" cy="4536849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本小节讲解的是对</a:t>
            </a:r>
            <a:r>
              <a:rPr lang="en-US" altLang="zh-CN" dirty="0" smtClean="0"/>
              <a:t>HTML </a:t>
            </a:r>
            <a:r>
              <a:rPr lang="zh-CN" altLang="en-US" dirty="0" smtClean="0"/>
              <a:t>正文的抽取存储</a:t>
            </a:r>
            <a:r>
              <a:rPr lang="en-US" altLang="zh-CN" dirty="0" smtClean="0"/>
              <a:t>,</a:t>
            </a:r>
            <a:r>
              <a:rPr lang="zh-CN" altLang="en-US" dirty="0" smtClean="0"/>
              <a:t>主要是将</a:t>
            </a:r>
            <a:r>
              <a:rPr lang="en-US" altLang="zh-CN" dirty="0" smtClean="0"/>
              <a:t>HTML </a:t>
            </a:r>
            <a:r>
              <a:rPr lang="zh-CN" altLang="en-US" dirty="0" smtClean="0"/>
              <a:t>正文存储为两种格式</a:t>
            </a:r>
            <a:r>
              <a:rPr lang="en-US" altLang="zh-CN" dirty="0" smtClean="0"/>
              <a:t>:JSON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CSV</a:t>
            </a:r>
            <a:r>
              <a:rPr lang="zh-CN" altLang="en-US" dirty="0" smtClean="0"/>
              <a:t>。以一个盗墓笔记的小说阅读网</a:t>
            </a:r>
            <a:r>
              <a:rPr lang="en-US" altLang="zh-CN" dirty="0" smtClean="0"/>
              <a:t>(http://seputu.com/) </a:t>
            </a:r>
            <a:r>
              <a:rPr lang="zh-CN" altLang="en-US" dirty="0" smtClean="0"/>
              <a:t>为例，抽取出盗墓笔记的标题、章节、章节名称和链接，如图</a:t>
            </a:r>
            <a:r>
              <a:rPr lang="en-US" altLang="zh-CN" dirty="0" smtClean="0"/>
              <a:t>5-1</a:t>
            </a:r>
            <a:r>
              <a:rPr lang="zh-CN" altLang="en-US" dirty="0" smtClean="0"/>
              <a:t>所示。</a:t>
            </a:r>
            <a:br>
              <a:rPr lang="zh-CN" altLang="en-US" dirty="0" smtClean="0"/>
            </a:br>
            <a:r>
              <a:rPr lang="zh-CN" altLang="en-US" dirty="0" smtClean="0"/>
              <a:t>首先有一点需要说明，这是一个静态网站，标题、章节、章节名称都不是由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动态加载的，这是下面所进行的工作的前提。</a:t>
            </a:r>
            <a:br>
              <a:rPr lang="zh-CN" altLang="en-US" dirty="0" smtClean="0"/>
            </a:br>
            <a:r>
              <a:rPr lang="zh-CN" altLang="en-US" dirty="0" smtClean="0"/>
              <a:t>力求将之前这个例子使用第</a:t>
            </a:r>
            <a:r>
              <a:rPr lang="en-US" altLang="zh-CN" dirty="0" smtClean="0"/>
              <a:t>4 </a:t>
            </a:r>
            <a:r>
              <a:rPr lang="zh-CN" altLang="en-US" dirty="0" smtClean="0"/>
              <a:t>章介绍的</a:t>
            </a:r>
            <a:r>
              <a:rPr lang="en-US" altLang="zh-CN" dirty="0" smtClean="0"/>
              <a:t>Beautiful Soup 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lxml</a:t>
            </a:r>
            <a:r>
              <a:rPr lang="en-US" altLang="zh-CN" dirty="0" smtClean="0"/>
              <a:t> </a:t>
            </a:r>
            <a:r>
              <a:rPr lang="zh-CN" altLang="en-US" dirty="0" smtClean="0"/>
              <a:t>两种方式进行解析抽取，的知识进行灵活运用。</a:t>
            </a:r>
            <a:r>
              <a:rPr lang="en-US" altLang="zh-CN" dirty="0" smtClean="0"/>
              <a:t>5.1.1</a:t>
            </a:r>
            <a:r>
              <a:rPr lang="zh-CN" altLang="en-US" dirty="0" smtClean="0"/>
              <a:t>小节，使用</a:t>
            </a:r>
            <a:r>
              <a:rPr lang="en-US" altLang="zh-CN" dirty="0" smtClean="0"/>
              <a:t>Beautiful Soup </a:t>
            </a:r>
            <a:r>
              <a:rPr lang="zh-CN" altLang="en-US" dirty="0" smtClean="0"/>
              <a:t>解析，</a:t>
            </a:r>
            <a:r>
              <a:rPr lang="en-US" altLang="zh-CN" dirty="0" smtClean="0"/>
              <a:t>5.1.2 </a:t>
            </a:r>
            <a:r>
              <a:rPr lang="zh-CN" altLang="en-US" dirty="0" smtClean="0"/>
              <a:t>小节使用</a:t>
            </a:r>
            <a:r>
              <a:rPr lang="en-US" altLang="zh-CN" dirty="0" err="1" smtClean="0"/>
              <a:t>lxml</a:t>
            </a:r>
            <a:r>
              <a:rPr lang="en-US" altLang="zh-CN" dirty="0" smtClean="0"/>
              <a:t> </a:t>
            </a:r>
            <a:r>
              <a:rPr lang="zh-CN" altLang="en-US" dirty="0" smtClean="0"/>
              <a:t>方式解析。</a:t>
            </a:r>
            <a:br>
              <a:rPr lang="zh-CN" altLang="en-US" dirty="0" smtClean="0"/>
            </a:b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Email</a:t>
            </a:r>
            <a:r>
              <a:rPr lang="zh-CN" altLang="en-US" dirty="0" smtClean="0"/>
              <a:t>提醒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大家可能会奇怪</a:t>
            </a:r>
            <a:r>
              <a:rPr lang="en-US" altLang="zh-CN" dirty="0" smtClean="0"/>
              <a:t>Email 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爬虫开发中有什么用呢</a:t>
            </a:r>
            <a:r>
              <a:rPr lang="en-US" altLang="zh-CN" dirty="0" smtClean="0"/>
              <a:t>? Email </a:t>
            </a:r>
            <a:r>
              <a:rPr lang="zh-CN" altLang="en-US" dirty="0" smtClean="0"/>
              <a:t>主要起到提醒作用，</a:t>
            </a:r>
            <a:r>
              <a:rPr lang="zh-CN" altLang="en-US" dirty="0" smtClean="0"/>
              <a:t>当爬</a:t>
            </a:r>
            <a:r>
              <a:rPr lang="zh-CN" altLang="en-US" dirty="0" smtClean="0"/>
              <a:t>虫在运行过程中遇到异常或者服务器遇到问题，可以通过</a:t>
            </a:r>
            <a:r>
              <a:rPr lang="en-US" altLang="zh-CN" dirty="0" smtClean="0"/>
              <a:t>Email </a:t>
            </a:r>
            <a:r>
              <a:rPr lang="zh-CN" altLang="en-US" dirty="0" smtClean="0"/>
              <a:t>及时向自己报告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发送邮件的协议是</a:t>
            </a:r>
            <a:r>
              <a:rPr lang="en-US" altLang="zh-CN" dirty="0" err="1" smtClean="0"/>
              <a:t>STMP,Python</a:t>
            </a:r>
            <a:r>
              <a:rPr lang="en-US" altLang="zh-CN" dirty="0" smtClean="0"/>
              <a:t> </a:t>
            </a:r>
            <a:r>
              <a:rPr lang="zh-CN" altLang="en-US" dirty="0" smtClean="0"/>
              <a:t>内置对</a:t>
            </a:r>
            <a:r>
              <a:rPr lang="en-US" altLang="zh-CN" dirty="0" smtClean="0"/>
              <a:t>SMTP </a:t>
            </a:r>
            <a:r>
              <a:rPr lang="zh-CN" altLang="en-US" dirty="0" smtClean="0"/>
              <a:t>的支持，可以发送纯文本邮件、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邮</a:t>
            </a:r>
            <a:r>
              <a:rPr lang="zh-CN" altLang="en-US" dirty="0" smtClean="0"/>
              <a:t>件以及带附件的邮件。</a:t>
            </a:r>
            <a:r>
              <a:rPr lang="en-US" altLang="zh-CN" dirty="0" smtClean="0"/>
              <a:t>Python </a:t>
            </a:r>
            <a:r>
              <a:rPr lang="zh-CN" altLang="en-US" dirty="0" smtClean="0"/>
              <a:t>对</a:t>
            </a:r>
            <a:r>
              <a:rPr lang="en-US" altLang="zh-CN" dirty="0" smtClean="0"/>
              <a:t>SMTP </a:t>
            </a:r>
            <a:r>
              <a:rPr lang="zh-CN" altLang="en-US" dirty="0" smtClean="0"/>
              <a:t>支持有</a:t>
            </a:r>
            <a:r>
              <a:rPr lang="en-US" altLang="zh-CN" dirty="0" err="1" smtClean="0"/>
              <a:t>smtplib</a:t>
            </a:r>
            <a:r>
              <a:rPr lang="en-US" altLang="zh-CN" dirty="0" smtClean="0"/>
              <a:t> 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email </a:t>
            </a:r>
            <a:r>
              <a:rPr lang="zh-CN" altLang="en-US" dirty="0" smtClean="0"/>
              <a:t>两个模块，</a:t>
            </a:r>
            <a:r>
              <a:rPr lang="en-US" altLang="zh-CN" dirty="0" smtClean="0"/>
              <a:t>email </a:t>
            </a:r>
            <a:r>
              <a:rPr lang="zh-CN" altLang="en-US" dirty="0" smtClean="0"/>
              <a:t>负责构</a:t>
            </a:r>
            <a:r>
              <a:rPr lang="zh-CN" altLang="en-US" dirty="0" smtClean="0"/>
              <a:t>造邮</a:t>
            </a:r>
            <a:r>
              <a:rPr lang="zh-CN" altLang="en-US" dirty="0" smtClean="0"/>
              <a:t>件，</a:t>
            </a:r>
            <a:r>
              <a:rPr lang="en-US" altLang="zh-CN" dirty="0" err="1" smtClean="0"/>
              <a:t>smtplib</a:t>
            </a:r>
            <a:r>
              <a:rPr lang="en-US" altLang="zh-CN" dirty="0" smtClean="0"/>
              <a:t> </a:t>
            </a:r>
            <a:r>
              <a:rPr lang="zh-CN" altLang="en-US" dirty="0" smtClean="0"/>
              <a:t>负责发送邮件。</a:t>
            </a:r>
            <a:br>
              <a:rPr lang="zh-CN" altLang="en-US" dirty="0" smtClean="0"/>
            </a:b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在</a:t>
            </a:r>
            <a:r>
              <a:rPr lang="zh-CN" altLang="en-US" dirty="0" smtClean="0"/>
              <a:t>讲解发送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之前，首先申请一个</a:t>
            </a:r>
            <a:r>
              <a:rPr lang="en-US" altLang="zh-CN" dirty="0" smtClean="0"/>
              <a:t>163 </a:t>
            </a:r>
            <a:r>
              <a:rPr lang="zh-CN" altLang="en-US" dirty="0" smtClean="0"/>
              <a:t>邮箱，开启</a:t>
            </a:r>
            <a:r>
              <a:rPr lang="en-US" altLang="zh-CN" dirty="0" smtClean="0"/>
              <a:t>SMTP</a:t>
            </a:r>
            <a:r>
              <a:rPr lang="zh-CN" altLang="en-US" dirty="0" smtClean="0"/>
              <a:t>功能，采用的是网易的</a:t>
            </a:r>
            <a:r>
              <a:rPr lang="zh-CN" altLang="en-US" dirty="0" smtClean="0"/>
              <a:t>电子</a:t>
            </a:r>
            <a:r>
              <a:rPr lang="zh-CN" altLang="en-US" dirty="0" smtClean="0"/>
              <a:t>邮件服务器</a:t>
            </a:r>
            <a:r>
              <a:rPr lang="en-US" altLang="zh-CN" dirty="0" smtClean="0"/>
              <a:t>smtp.163.com,</a:t>
            </a:r>
            <a:r>
              <a:rPr lang="zh-CN" altLang="en-US" dirty="0" smtClean="0"/>
              <a:t>如图</a:t>
            </a:r>
            <a:r>
              <a:rPr lang="en-US" altLang="zh-CN" dirty="0" smtClean="0"/>
              <a:t>5-5 </a:t>
            </a:r>
            <a:r>
              <a:rPr lang="zh-CN" altLang="en-US" dirty="0" smtClean="0"/>
              <a:t>所示 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1743" y="3120571"/>
            <a:ext cx="10515600" cy="3245077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将</a:t>
            </a:r>
            <a:r>
              <a:rPr lang="en-US" altLang="zh-CN" dirty="0" smtClean="0"/>
              <a:t>SMTP</a:t>
            </a:r>
            <a:r>
              <a:rPr lang="zh-CN" altLang="en-US" dirty="0" smtClean="0"/>
              <a:t>开启之后，构造一个纯文本邮件：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构造</a:t>
            </a:r>
            <a:r>
              <a:rPr lang="en-US" altLang="zh-CN" dirty="0" err="1" smtClean="0"/>
              <a:t>MIMEText</a:t>
            </a:r>
            <a:r>
              <a:rPr lang="zh-CN" altLang="en-US" dirty="0" smtClean="0"/>
              <a:t>对象时需要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个参数：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邮件正文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MIME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subtype</a:t>
            </a:r>
            <a:r>
              <a:rPr lang="zh-CN" altLang="en-US" dirty="0" smtClean="0"/>
              <a:t>，传入</a:t>
            </a:r>
            <a:r>
              <a:rPr lang="en-US" altLang="zh-CN" dirty="0" smtClean="0"/>
              <a:t>"plain"</a:t>
            </a:r>
            <a:r>
              <a:rPr lang="zh-CN" altLang="en-US" dirty="0" smtClean="0"/>
              <a:t>表示纯文本，最终的</a:t>
            </a:r>
            <a:r>
              <a:rPr lang="en-US" altLang="zh-CN" dirty="0" smtClean="0"/>
              <a:t>MIME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"text/plain".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设置编码格式，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编码保证多语言兼容性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1652" y="508906"/>
            <a:ext cx="5986462" cy="242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01486" y="3666066"/>
          <a:ext cx="928914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1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altLang="zh-CN" dirty="0" err="1" smtClean="0"/>
                        <a:t>email.mime.text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MIMEText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err="1" smtClean="0"/>
                        <a:t>msg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MIMEText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'python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爬虫运行异常，异常信息为遇到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HTTP 403'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'plain'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'utf-8'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32000" y="719666"/>
          <a:ext cx="8128000" cy="804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#-*-coding:utf-8-*-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altLang="zh-CN" dirty="0" err="1" smtClean="0"/>
                        <a:t>email.mime.text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MIMEText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altLang="zh-CN" dirty="0" err="1" smtClean="0"/>
                        <a:t>email.header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smtClean="0"/>
                        <a:t>Header</a:t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altLang="zh-CN" dirty="0" err="1" smtClean="0"/>
                        <a:t>email.mime.text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MIMEText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altLang="zh-CN" dirty="0" err="1" smtClean="0"/>
                        <a:t>email.utils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parseaddr,formataddr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smtplib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smtClean="0"/>
                        <a:t>_</a:t>
                      </a:r>
                      <a:r>
                        <a:rPr lang="en-US" altLang="zh-CN" dirty="0" err="1" smtClean="0"/>
                        <a:t>format_addr</a:t>
                      </a:r>
                      <a:r>
                        <a:rPr lang="en-US" altLang="zh-CN" dirty="0" smtClean="0"/>
                        <a:t>(s):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name,addr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parseaddr</a:t>
                      </a:r>
                      <a:r>
                        <a:rPr lang="en-US" altLang="zh-CN" dirty="0" smtClean="0"/>
                        <a:t> (s)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altLang="zh-CN" dirty="0" err="1" smtClean="0"/>
                        <a:t>formataddr</a:t>
                      </a:r>
                      <a:r>
                        <a:rPr lang="en-US" altLang="zh-CN" dirty="0" smtClean="0"/>
                        <a:t> ((Header (name,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'utf-8' </a:t>
                      </a:r>
                      <a:r>
                        <a:rPr lang="en-US" altLang="zh-CN" dirty="0" smtClean="0"/>
                        <a:t>).encode(),</a:t>
                      </a:r>
                      <a:r>
                        <a:rPr lang="en-US" altLang="zh-CN" dirty="0" err="1" smtClean="0"/>
                        <a:t>addr</a:t>
                      </a:r>
                      <a:r>
                        <a:rPr lang="en-US" altLang="zh-CN" dirty="0" smtClean="0"/>
                        <a:t>) 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发件人地址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dirty="0" err="1" smtClean="0"/>
                        <a:t>from_addr</a:t>
                      </a:r>
                      <a:r>
                        <a:rPr lang="en-US" altLang="zh-CN" dirty="0" smtClean="0"/>
                        <a:t>=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'hqhx2017@163.com'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邮箱密码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dirty="0" smtClean="0"/>
                        <a:t>password =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'hqhx123456'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收件人地址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dirty="0" err="1" smtClean="0"/>
                        <a:t>to_addr</a:t>
                      </a:r>
                      <a:r>
                        <a:rPr lang="en-US" altLang="zh-CN" dirty="0" smtClean="0"/>
                        <a:t>=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'343627649@qq.com'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163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网易邮箱服务器地址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dirty="0" err="1" smtClean="0"/>
                        <a:t>smtp_server</a:t>
                      </a:r>
                      <a:r>
                        <a:rPr lang="en-US" altLang="zh-CN" dirty="0" smtClean="0"/>
                        <a:t>=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'smtp.163.com'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设置邮件信息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dirty="0" err="1" smtClean="0"/>
                        <a:t>msg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MIMEText</a:t>
                      </a:r>
                      <a:r>
                        <a:rPr lang="en-US" altLang="zh-CN" dirty="0" smtClean="0"/>
                        <a:t> 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'Python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爬虫运行异常，异常信息为遇到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HTTP 403'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'plain'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'utf-8' 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err="1" smtClean="0"/>
                        <a:t>msg</a:t>
                      </a:r>
                      <a:r>
                        <a:rPr lang="en-US" altLang="zh-CN" dirty="0" smtClean="0"/>
                        <a:t>[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'From'</a:t>
                      </a:r>
                      <a:r>
                        <a:rPr lang="en-US" altLang="zh-CN" dirty="0" smtClean="0"/>
                        <a:t>]=_</a:t>
                      </a:r>
                      <a:r>
                        <a:rPr lang="en-US" altLang="zh-CN" dirty="0" err="1" smtClean="0"/>
                        <a:t>format_addr</a:t>
                      </a:r>
                      <a:r>
                        <a:rPr lang="en-US" altLang="zh-CN" dirty="0" smtClean="0"/>
                        <a:t> 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一号爬虫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&lt;%s&gt;'</a:t>
                      </a:r>
                      <a:r>
                        <a:rPr lang="en-US" altLang="zh-CN" dirty="0" smtClean="0"/>
                        <a:t>%</a:t>
                      </a:r>
                      <a:r>
                        <a:rPr lang="en-US" altLang="zh-CN" dirty="0" err="1" smtClean="0"/>
                        <a:t>from_addr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err="1" smtClean="0"/>
                        <a:t>msg</a:t>
                      </a:r>
                      <a:r>
                        <a:rPr lang="en-US" altLang="zh-CN" dirty="0" smtClean="0"/>
                        <a:t>[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'To'</a:t>
                      </a:r>
                      <a:r>
                        <a:rPr lang="en-US" altLang="zh-CN" dirty="0" smtClean="0"/>
                        <a:t>]=_</a:t>
                      </a:r>
                      <a:r>
                        <a:rPr lang="en-US" altLang="zh-CN" dirty="0" err="1" smtClean="0"/>
                        <a:t>format_addr</a:t>
                      </a:r>
                      <a:r>
                        <a:rPr lang="en-US" altLang="zh-CN" dirty="0" smtClean="0"/>
                        <a:t>(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管理员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&lt;%s&gt;'</a:t>
                      </a:r>
                      <a:r>
                        <a:rPr lang="en-US" altLang="zh-CN" dirty="0" smtClean="0"/>
                        <a:t>%</a:t>
                      </a:r>
                      <a:r>
                        <a:rPr lang="en-US" altLang="zh-CN" dirty="0" err="1" smtClean="0"/>
                        <a:t>to_addr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err="1" smtClean="0"/>
                        <a:t>msg</a:t>
                      </a:r>
                      <a:r>
                        <a:rPr lang="en-US" altLang="zh-CN" dirty="0" smtClean="0"/>
                        <a:t> [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'Subject'</a:t>
                      </a:r>
                      <a:r>
                        <a:rPr lang="en-US" altLang="zh-CN" dirty="0" smtClean="0"/>
                        <a:t>]= Header 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一号爬虫运行状态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'utf-8'</a:t>
                      </a:r>
                      <a:r>
                        <a:rPr lang="en-US" altLang="zh-CN" dirty="0" smtClean="0"/>
                        <a:t>).encode( )</a:t>
                      </a:r>
                      <a:br>
                        <a:rPr lang="en-US" altLang="zh-CN" dirty="0" smtClean="0"/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发送邮件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dirty="0" smtClean="0"/>
                        <a:t>server = </a:t>
                      </a:r>
                      <a:r>
                        <a:rPr lang="en-US" altLang="zh-CN" dirty="0" err="1" smtClean="0"/>
                        <a:t>smtplib.SMTP</a:t>
                      </a:r>
                      <a:r>
                        <a:rPr lang="en-US" altLang="zh-CN" dirty="0" smtClean="0"/>
                        <a:t>(smtp_server,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err="1" smtClean="0"/>
                        <a:t>server.login</a:t>
                      </a:r>
                      <a:r>
                        <a:rPr lang="en-US" altLang="zh-CN" dirty="0" smtClean="0"/>
                        <a:t>( </a:t>
                      </a:r>
                      <a:r>
                        <a:rPr lang="en-US" altLang="zh-CN" dirty="0" err="1" smtClean="0"/>
                        <a:t>from_addr,password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err="1" smtClean="0"/>
                        <a:t>server.sendmail</a:t>
                      </a:r>
                      <a:r>
                        <a:rPr lang="en-US" altLang="zh-CN" dirty="0" smtClean="0"/>
                        <a:t> (</a:t>
                      </a:r>
                      <a:r>
                        <a:rPr lang="en-US" altLang="zh-CN" dirty="0" err="1" smtClean="0"/>
                        <a:t>from_addr</a:t>
                      </a:r>
                      <a:r>
                        <a:rPr lang="en-US" altLang="zh-CN" dirty="0" smtClean="0"/>
                        <a:t>,[</a:t>
                      </a:r>
                      <a:r>
                        <a:rPr lang="en-US" altLang="zh-CN" dirty="0" err="1" smtClean="0"/>
                        <a:t>to_addr</a:t>
                      </a:r>
                      <a:r>
                        <a:rPr lang="en-US" altLang="zh-CN" dirty="0" smtClean="0"/>
                        <a:t>],</a:t>
                      </a:r>
                      <a:r>
                        <a:rPr lang="en-US" altLang="zh-CN" dirty="0" err="1" smtClean="0"/>
                        <a:t>msg.as_string</a:t>
                      </a:r>
                      <a:r>
                        <a:rPr lang="en-US" altLang="zh-CN" dirty="0" smtClean="0"/>
                        <a:t> () )</a:t>
                      </a:r>
                      <a:br>
                        <a:rPr lang="en-US" altLang="zh-CN" dirty="0" smtClean="0"/>
                      </a:br>
                      <a:r>
                        <a:rPr lang="en-US" altLang="zh-CN" dirty="0" err="1" smtClean="0"/>
                        <a:t>server.quit</a:t>
                      </a:r>
                      <a:r>
                        <a:rPr lang="en-US" altLang="zh-CN" dirty="0" smtClean="0"/>
                        <a:t> ()</a:t>
                      </a:r>
                      <a:br>
                        <a:rPr lang="en-US" altLang="zh-CN" dirty="0" smtClean="0"/>
                      </a:b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有时候我们发送的可能不是纯文本，需要发送</a:t>
            </a:r>
            <a:r>
              <a:rPr lang="en-US" altLang="zh-CN" dirty="0" smtClean="0"/>
              <a:t>HTML </a:t>
            </a:r>
            <a:r>
              <a:rPr lang="zh-CN" altLang="en-US" dirty="0" smtClean="0"/>
              <a:t>邮件，将异常网页信息发送回去</a:t>
            </a:r>
            <a:r>
              <a:rPr lang="zh-CN" altLang="en-US" dirty="0" smtClean="0"/>
              <a:t>。在</a:t>
            </a:r>
            <a:r>
              <a:rPr lang="zh-CN" altLang="en-US" dirty="0" smtClean="0"/>
              <a:t>构造</a:t>
            </a:r>
            <a:r>
              <a:rPr lang="en-US" altLang="zh-CN" dirty="0" err="1" smtClean="0"/>
              <a:t>MIMEText</a:t>
            </a:r>
            <a:r>
              <a:rPr lang="en-US" altLang="zh-CN" dirty="0" smtClean="0"/>
              <a:t> </a:t>
            </a:r>
            <a:r>
              <a:rPr lang="zh-CN" altLang="en-US" dirty="0" smtClean="0"/>
              <a:t>对象时，把</a:t>
            </a:r>
            <a:r>
              <a:rPr lang="en-US" altLang="zh-CN" dirty="0" smtClean="0"/>
              <a:t>HTML </a:t>
            </a:r>
            <a:r>
              <a:rPr lang="zh-CN" altLang="en-US" dirty="0" smtClean="0"/>
              <a:t>字符串传进去，再把第二个参数由“</a:t>
            </a:r>
            <a:r>
              <a:rPr lang="en-US" altLang="zh-CN" dirty="0" smtClean="0"/>
              <a:t>plain”</a:t>
            </a:r>
            <a:r>
              <a:rPr lang="zh-CN" altLang="en-US" dirty="0" smtClean="0"/>
              <a:t>变为“</a:t>
            </a:r>
            <a:r>
              <a:rPr lang="en-US" altLang="zh-CN" dirty="0" smtClean="0"/>
              <a:t>html”</a:t>
            </a:r>
            <a:r>
              <a:rPr lang="zh-CN" altLang="en-US" dirty="0" smtClean="0"/>
              <a:t>就</a:t>
            </a:r>
            <a:r>
              <a:rPr lang="zh-CN" altLang="en-US" dirty="0" smtClean="0"/>
              <a:t>可以了。示例如下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4058" y="3375780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msg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MIMEText</a:t>
                      </a:r>
                      <a:r>
                        <a:rPr lang="en-US" altLang="zh-CN" dirty="0" smtClean="0"/>
                        <a:t> 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'&lt;html&gt;&lt;body&gt;&lt;h1&gt;Hello&lt;/h1&gt; &lt;p&gt;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异常网页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="http://www.cnblogs.com"&gt;cnblogs&lt;/a&gt;...&lt;/p&gt;&lt;/body&gt;&lt;/html&gt;'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'html'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'utf-8'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with...as</a:t>
            </a:r>
            <a:r>
              <a:rPr lang="zh-CN" altLang="en-US" dirty="0" smtClean="0"/>
              <a:t>的用法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这个语法是用来代替传统的</a:t>
            </a:r>
            <a:r>
              <a:rPr lang="en-US" altLang="zh-CN" dirty="0" smtClean="0"/>
              <a:t>try...finally</a:t>
            </a:r>
            <a:r>
              <a:rPr lang="zh-CN" altLang="en-US" dirty="0" smtClean="0"/>
              <a:t>语法的。 </a:t>
            </a:r>
          </a:p>
          <a:p>
            <a:pPr>
              <a:buNone/>
            </a:pPr>
            <a:r>
              <a:rPr lang="en-US" altLang="zh-CN" dirty="0" smtClean="0"/>
              <a:t>with EXPRESSION [ as VARIABLE] WITH-BLOCK </a:t>
            </a:r>
          </a:p>
          <a:p>
            <a:pPr>
              <a:buNone/>
            </a:pPr>
            <a:r>
              <a:rPr lang="zh-CN" altLang="en-US" dirty="0" smtClean="0"/>
              <a:t>基本思想是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所求值的对象必须有一个</a:t>
            </a:r>
            <a:r>
              <a:rPr lang="en-US" altLang="zh-CN" dirty="0" smtClean="0"/>
              <a:t>__enter__()</a:t>
            </a:r>
            <a:r>
              <a:rPr lang="zh-CN" altLang="en-US" dirty="0" smtClean="0"/>
              <a:t>方法，一个</a:t>
            </a:r>
            <a:r>
              <a:rPr lang="en-US" altLang="zh-CN" dirty="0" smtClean="0"/>
              <a:t>__exit__()</a:t>
            </a:r>
            <a:r>
              <a:rPr lang="zh-CN" altLang="en-US" dirty="0" smtClean="0"/>
              <a:t>方法。</a:t>
            </a:r>
          </a:p>
          <a:p>
            <a:pPr>
              <a:buNone/>
            </a:pPr>
            <a:r>
              <a:rPr lang="zh-CN" altLang="en-US" dirty="0" smtClean="0"/>
              <a:t>紧跟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后面的语句被求值后，返回对象的</a:t>
            </a:r>
            <a:r>
              <a:rPr lang="en-US" altLang="zh-CN" dirty="0" smtClean="0"/>
              <a:t>__enter__()</a:t>
            </a:r>
            <a:r>
              <a:rPr lang="zh-CN" altLang="en-US" dirty="0" smtClean="0"/>
              <a:t>方法被调用，这个方法的返回值将被赋值给</a:t>
            </a:r>
            <a:r>
              <a:rPr lang="en-US" altLang="zh-CN" dirty="0" smtClean="0"/>
              <a:t>as</a:t>
            </a:r>
            <a:r>
              <a:rPr lang="zh-CN" altLang="en-US" dirty="0" smtClean="0"/>
              <a:t>后面的变量。当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后面的代码块全部被执行完之后，将调用前面返回对象的</a:t>
            </a:r>
            <a:r>
              <a:rPr lang="en-US" altLang="zh-CN" dirty="0" smtClean="0"/>
              <a:t>__exit__()</a:t>
            </a:r>
            <a:r>
              <a:rPr lang="zh-CN" altLang="en-US" dirty="0" smtClean="0"/>
              <a:t>方法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477" y="4620985"/>
            <a:ext cx="4189866" cy="199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8368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with...as...</a:t>
            </a:r>
            <a:r>
              <a:rPr lang="zh-CN" altLang="en-US" dirty="0" smtClean="0"/>
              <a:t>的方式替换，修改后的代码是：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9670" y="1078366"/>
            <a:ext cx="5919667" cy="120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7849" y="2265363"/>
            <a:ext cx="425767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979886" y="2598057"/>
            <a:ext cx="38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执行结果：</a:t>
            </a:r>
            <a:endParaRPr lang="zh-CN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35222" y="3121705"/>
            <a:ext cx="3761922" cy="1258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6257" y="1027339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1. __enter__()</a:t>
            </a:r>
            <a:r>
              <a:rPr lang="zh-CN" altLang="en-US" dirty="0" smtClean="0"/>
              <a:t>方法被执行</a:t>
            </a:r>
          </a:p>
          <a:p>
            <a:pPr>
              <a:buNone/>
            </a:pPr>
            <a:r>
              <a:rPr lang="en-US" altLang="zh-CN" dirty="0" smtClean="0"/>
              <a:t>2. __enter__()</a:t>
            </a:r>
            <a:r>
              <a:rPr lang="zh-CN" altLang="en-US" dirty="0" smtClean="0"/>
              <a:t>方法返回的值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这个例子中是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Foo</a:t>
            </a:r>
            <a:r>
              <a:rPr lang="en-US" altLang="zh-CN" dirty="0" smtClean="0"/>
              <a:t>"</a:t>
            </a:r>
            <a:r>
              <a:rPr lang="zh-CN" altLang="en-US" dirty="0" smtClean="0"/>
              <a:t>，赋值给变量</a:t>
            </a:r>
            <a:r>
              <a:rPr lang="en-US" altLang="zh-CN" dirty="0" smtClean="0"/>
              <a:t>'sample'</a:t>
            </a:r>
          </a:p>
          <a:p>
            <a:pPr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执行代码块，打印变量</a:t>
            </a:r>
            <a:r>
              <a:rPr lang="en-US" altLang="zh-CN" dirty="0" smtClean="0"/>
              <a:t>"sample"</a:t>
            </a:r>
            <a:r>
              <a:rPr lang="zh-CN" altLang="en-US" dirty="0" smtClean="0"/>
              <a:t>的值为 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Foo</a:t>
            </a:r>
            <a:r>
              <a:rPr lang="en-US" altLang="zh-CN" dirty="0" smtClean="0"/>
              <a:t>"</a:t>
            </a:r>
          </a:p>
          <a:p>
            <a:pPr>
              <a:buNone/>
            </a:pPr>
            <a:r>
              <a:rPr lang="en-US" altLang="zh-CN" dirty="0" smtClean="0"/>
              <a:t>4. __exit__()</a:t>
            </a:r>
            <a:r>
              <a:rPr lang="zh-CN" altLang="en-US" dirty="0" smtClean="0"/>
              <a:t>方法被调用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真正强大之处是它可以处理异常。可能你已经注意到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__exit__</a:t>
            </a:r>
            <a:r>
              <a:rPr lang="zh-CN" altLang="en-US" dirty="0" smtClean="0"/>
              <a:t>方法有三个参数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, type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。这些参数在异常处理中相当有用。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感谢观看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Lorem ipsum dolor sit amet, consectetur adipisicing elit.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存储为</a:t>
            </a:r>
            <a:r>
              <a:rPr lang="en-US" altLang="zh-CN" dirty="0" smtClean="0"/>
              <a:t>JSON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首先使用</a:t>
            </a:r>
            <a:r>
              <a:rPr lang="en-US" altLang="zh-CN" dirty="0" smtClean="0"/>
              <a:t>Requests</a:t>
            </a:r>
            <a:r>
              <a:rPr lang="zh-CN" altLang="en-US" dirty="0" smtClean="0"/>
              <a:t>访问</a:t>
            </a:r>
            <a:r>
              <a:rPr lang="en-US" altLang="zh-CN" dirty="0" smtClean="0">
                <a:hlinkClick r:id="rId2"/>
              </a:rPr>
              <a:t>http://seputu.com/</a:t>
            </a:r>
            <a:r>
              <a:rPr lang="en-US" altLang="zh-CN" dirty="0" smtClean="0"/>
              <a:t>,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文档内容，并打印文档内容：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734" y="2720975"/>
            <a:ext cx="10656887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7400" y="261030"/>
            <a:ext cx="7399817" cy="625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7228" y="591911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接着分析</a:t>
            </a:r>
            <a:r>
              <a:rPr lang="en-US" altLang="zh-CN" dirty="0" err="1" smtClean="0"/>
              <a:t>htp://seputu.com</a:t>
            </a:r>
            <a:r>
              <a:rPr lang="en-US" altLang="zh-CN" dirty="0" smtClean="0"/>
              <a:t>/</a:t>
            </a:r>
            <a:r>
              <a:rPr lang="zh-CN" altLang="en-US" dirty="0" smtClean="0"/>
              <a:t>首页的</a:t>
            </a:r>
            <a:r>
              <a:rPr lang="en-US" altLang="zh-CN" dirty="0" smtClean="0"/>
              <a:t>HTML </a:t>
            </a:r>
            <a:r>
              <a:rPr lang="zh-CN" altLang="en-US" dirty="0" smtClean="0"/>
              <a:t>结构，确定要抽取标记的位置，分析如下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zh-CN" altLang="en-US" dirty="0" smtClean="0"/>
              <a:t>标题和章节都被包含在</a:t>
            </a:r>
            <a:r>
              <a:rPr lang="en-US" altLang="zh-CN" dirty="0" smtClean="0"/>
              <a:t>&lt;div class="</a:t>
            </a:r>
            <a:r>
              <a:rPr lang="en-US" altLang="zh-CN" dirty="0" err="1" smtClean="0"/>
              <a:t>mulu</a:t>
            </a:r>
            <a:r>
              <a:rPr lang="en-US" altLang="zh-CN" dirty="0" smtClean="0"/>
              <a:t>"&gt;</a:t>
            </a:r>
            <a:r>
              <a:rPr lang="zh-CN" altLang="en-US" dirty="0" smtClean="0"/>
              <a:t>标记下，标题位于其中的</a:t>
            </a:r>
            <a:r>
              <a:rPr lang="en-US" altLang="zh-CN" dirty="0" smtClean="0"/>
              <a:t>&lt;div class="</a:t>
            </a:r>
            <a:r>
              <a:rPr lang="en-US" altLang="zh-CN" dirty="0" err="1" smtClean="0"/>
              <a:t>mulu</a:t>
            </a:r>
            <a:r>
              <a:rPr lang="en-US" altLang="zh-CN" dirty="0" smtClean="0"/>
              <a:t>-title"&gt;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&lt;h2&gt;</a:t>
            </a:r>
            <a:r>
              <a:rPr lang="zh-CN" altLang="en-US" dirty="0" smtClean="0"/>
              <a:t>中，章节位于其中的</a:t>
            </a:r>
            <a:r>
              <a:rPr lang="en-US" altLang="zh-CN" dirty="0" smtClean="0"/>
              <a:t>&lt;div class="box"&gt;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&lt;a&gt;</a:t>
            </a:r>
            <a:r>
              <a:rPr lang="zh-CN" altLang="en-US" dirty="0" smtClean="0"/>
              <a:t>中，如图</a:t>
            </a:r>
            <a:r>
              <a:rPr lang="en-US" altLang="zh-CN" dirty="0" smtClean="0"/>
              <a:t>5-2 </a:t>
            </a:r>
            <a:r>
              <a:rPr lang="zh-CN" altLang="en-US" dirty="0" smtClean="0"/>
              <a:t>所示。</a:t>
            </a:r>
            <a:br>
              <a:rPr lang="zh-CN" altLang="en-US" dirty="0" smtClean="0"/>
            </a:b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3517" y="2380795"/>
            <a:ext cx="9278711" cy="396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51543"/>
            <a:ext cx="10515600" cy="562542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分析完成进行编码抽离数据：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20801" y="1198638"/>
          <a:ext cx="8128000" cy="6126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/>
                        <a:t>#-*-coding:utf-8-*-</a:t>
                      </a:r>
                      <a:br>
                        <a:rPr lang="en-US" altLang="zh-CN" sz="1800" kern="1200" dirty="0" smtClean="0"/>
                      </a:br>
                      <a:r>
                        <a:rPr lang="en-US" altLang="zh-CN" sz="1800" kern="1200" dirty="0" smtClean="0"/>
                        <a:t>import </a:t>
                      </a:r>
                      <a:r>
                        <a:rPr lang="en-US" altLang="zh-CN" dirty="0" smtClean="0"/>
                        <a:t>requests</a:t>
                      </a:r>
                      <a:br>
                        <a:rPr lang="en-US" altLang="zh-CN" dirty="0" smtClean="0"/>
                      </a:br>
                      <a:r>
                        <a:rPr lang="en-US" altLang="zh-CN" sz="1800" kern="1200" dirty="0" smtClean="0"/>
                        <a:t>from </a:t>
                      </a:r>
                      <a:r>
                        <a:rPr lang="en-US" altLang="zh-CN" dirty="0" smtClean="0"/>
                        <a:t>bs4 </a:t>
                      </a:r>
                      <a:r>
                        <a:rPr lang="en-US" altLang="zh-CN" sz="1800" kern="1200" dirty="0" smtClean="0"/>
                        <a:t>import </a:t>
                      </a:r>
                      <a:r>
                        <a:rPr lang="en-US" altLang="zh-CN" dirty="0" err="1" smtClean="0"/>
                        <a:t>BeautifulSoup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err="1" smtClean="0"/>
                        <a:t>user_agent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kern="1200" dirty="0" smtClean="0"/>
                        <a:t>'Mozilla/5.0 (Windows NT 6.1; Win64; x64; rv:44.0) Gecko/20100101 Firefox/44.0'</a:t>
                      </a:r>
                      <a:br>
                        <a:rPr lang="en-US" altLang="zh-CN" sz="1800" kern="1200" dirty="0" smtClean="0"/>
                      </a:br>
                      <a:r>
                        <a:rPr lang="en-US" altLang="zh-CN" dirty="0" smtClean="0"/>
                        <a:t>headers={</a:t>
                      </a:r>
                      <a:r>
                        <a:rPr lang="en-US" altLang="zh-CN" sz="1800" kern="1200" dirty="0" smtClean="0"/>
                        <a:t>"</a:t>
                      </a:r>
                      <a:r>
                        <a:rPr lang="en-US" altLang="zh-CN" sz="1800" kern="1200" dirty="0" err="1" smtClean="0"/>
                        <a:t>User_Agent"</a:t>
                      </a:r>
                      <a:r>
                        <a:rPr lang="en-US" altLang="zh-CN" dirty="0" err="1" smtClean="0"/>
                        <a:t>:user_agent</a:t>
                      </a:r>
                      <a:r>
                        <a:rPr lang="en-US" altLang="zh-CN" dirty="0" smtClean="0"/>
                        <a:t>}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r=</a:t>
                      </a:r>
                      <a:r>
                        <a:rPr lang="en-US" altLang="zh-CN" dirty="0" err="1" smtClean="0"/>
                        <a:t>requests.get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kern="1200" dirty="0" smtClean="0"/>
                        <a:t>"http://seputu.com/"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sz="1800" kern="1200" dirty="0" smtClean="0"/>
                        <a:t>headers</a:t>
                      </a:r>
                      <a:r>
                        <a:rPr lang="en-US" altLang="zh-CN" dirty="0" smtClean="0"/>
                        <a:t>=headers)</a:t>
                      </a:r>
                      <a:br>
                        <a:rPr lang="en-US" altLang="zh-CN" dirty="0" smtClean="0"/>
                      </a:br>
                      <a:r>
                        <a:rPr lang="en-US" altLang="zh-CN" sz="1800" kern="1200" dirty="0" smtClean="0"/>
                        <a:t>#print </a:t>
                      </a:r>
                      <a:r>
                        <a:rPr lang="en-US" altLang="zh-CN" sz="1800" kern="1200" dirty="0" err="1" smtClean="0"/>
                        <a:t>r.text</a:t>
                      </a:r>
                      <a:r>
                        <a:rPr lang="en-US" altLang="zh-CN" sz="1800" kern="1200" dirty="0" smtClean="0"/>
                        <a:t/>
                      </a:r>
                      <a:br>
                        <a:rPr lang="en-US" altLang="zh-CN" sz="1800" kern="1200" dirty="0" smtClean="0"/>
                      </a:br>
                      <a:r>
                        <a:rPr lang="en-US" altLang="zh-CN" dirty="0" smtClean="0"/>
                        <a:t>soup=</a:t>
                      </a:r>
                      <a:r>
                        <a:rPr lang="en-US" altLang="zh-CN" dirty="0" err="1" smtClean="0"/>
                        <a:t>BeautifulSoup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r.text,</a:t>
                      </a:r>
                      <a:r>
                        <a:rPr lang="en-US" altLang="zh-CN" sz="1800" kern="1200" dirty="0" err="1" smtClean="0"/>
                        <a:t>'html.parser</a:t>
                      </a:r>
                      <a:r>
                        <a:rPr lang="en-US" altLang="zh-CN" sz="1800" kern="1200" dirty="0" smtClean="0"/>
                        <a:t>'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sz="1800" kern="1200" dirty="0" smtClean="0"/>
                        <a:t>#</a:t>
                      </a:r>
                      <a:r>
                        <a:rPr lang="zh-CN" altLang="en-US" sz="1800" kern="1200" dirty="0" smtClean="0"/>
                        <a:t>遍历获取到所有的目录</a:t>
                      </a:r>
                      <a:br>
                        <a:rPr lang="zh-CN" altLang="en-US" sz="1800" kern="1200" dirty="0" smtClean="0"/>
                      </a:br>
                      <a:r>
                        <a:rPr lang="en-US" altLang="zh-CN" sz="1800" kern="1200" dirty="0" smtClean="0"/>
                        <a:t>for </a:t>
                      </a:r>
                      <a:r>
                        <a:rPr lang="en-US" altLang="zh-CN" dirty="0" err="1" smtClean="0"/>
                        <a:t>mulu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kern="1200" dirty="0" smtClean="0"/>
                        <a:t>in </a:t>
                      </a:r>
                      <a:r>
                        <a:rPr lang="en-US" altLang="zh-CN" dirty="0" err="1" smtClean="0"/>
                        <a:t>soup.find_all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kern="1200" dirty="0" smtClean="0"/>
                        <a:t>class_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kern="1200" dirty="0" smtClean="0"/>
                        <a:t>"</a:t>
                      </a:r>
                      <a:r>
                        <a:rPr lang="en-US" altLang="zh-CN" sz="1800" kern="1200" dirty="0" err="1" smtClean="0"/>
                        <a:t>mulu</a:t>
                      </a:r>
                      <a:r>
                        <a:rPr lang="en-US" altLang="zh-CN" sz="1800" kern="1200" dirty="0" smtClean="0"/>
                        <a:t>"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h2=</a:t>
                      </a:r>
                      <a:r>
                        <a:rPr lang="en-US" altLang="zh-CN" dirty="0" err="1" smtClean="0"/>
                        <a:t>mulu.find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kern="1200" dirty="0" smtClean="0"/>
                        <a:t>"h2"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kern="1200" dirty="0" smtClean="0"/>
                        <a:t>#print h2</a:t>
                      </a:r>
                      <a:br>
                        <a:rPr lang="en-US" altLang="zh-CN" sz="1800" kern="1200" dirty="0" smtClean="0"/>
                      </a:br>
                      <a:r>
                        <a:rPr lang="en-US" altLang="zh-CN" sz="1800" kern="1200" dirty="0" smtClean="0"/>
                        <a:t>    if </a:t>
                      </a:r>
                      <a:r>
                        <a:rPr lang="en-US" altLang="zh-CN" dirty="0" smtClean="0"/>
                        <a:t>h2!=</a:t>
                      </a:r>
                      <a:r>
                        <a:rPr lang="en-US" altLang="zh-CN" sz="1800" kern="1200" dirty="0" smtClean="0"/>
                        <a:t>None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h2_title=h2.string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kern="1200" dirty="0" smtClean="0"/>
                        <a:t>print </a:t>
                      </a:r>
                      <a:r>
                        <a:rPr lang="en-US" altLang="zh-CN" dirty="0" smtClean="0"/>
                        <a:t>h2_title</a:t>
                      </a:r>
                      <a:r>
                        <a:rPr lang="en-US" altLang="zh-CN" sz="1800" kern="1200" dirty="0" smtClean="0"/>
                        <a:t>#</a:t>
                      </a:r>
                      <a:r>
                        <a:rPr lang="zh-CN" altLang="en-US" sz="1800" kern="1200" dirty="0" smtClean="0"/>
                        <a:t>获取标题</a:t>
                      </a:r>
                      <a:br>
                        <a:rPr lang="zh-CN" altLang="en-US" sz="1800" kern="1200" dirty="0" smtClean="0"/>
                      </a:br>
                      <a:r>
                        <a:rPr lang="zh-CN" altLang="en-US" sz="1800" kern="1200" dirty="0" smtClean="0"/>
                        <a:t>        </a:t>
                      </a:r>
                      <a:r>
                        <a:rPr lang="en-US" altLang="zh-CN" sz="1800" kern="1200" dirty="0" smtClean="0"/>
                        <a:t>for </a:t>
                      </a:r>
                      <a:r>
                        <a:rPr lang="en-US" altLang="zh-CN" dirty="0" smtClean="0"/>
                        <a:t>a </a:t>
                      </a:r>
                      <a:r>
                        <a:rPr lang="en-US" altLang="zh-CN" sz="1800" kern="1200" dirty="0" smtClean="0"/>
                        <a:t>in </a:t>
                      </a:r>
                      <a:r>
                        <a:rPr lang="en-US" altLang="zh-CN" dirty="0" err="1" smtClean="0"/>
                        <a:t>mulu.find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kern="1200" dirty="0" smtClean="0"/>
                        <a:t>class_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kern="1200" dirty="0" smtClean="0"/>
                        <a:t>'box'</a:t>
                      </a:r>
                      <a:r>
                        <a:rPr lang="en-US" altLang="zh-CN" dirty="0" smtClean="0"/>
                        <a:t>).</a:t>
                      </a:r>
                      <a:r>
                        <a:rPr lang="en-US" altLang="zh-CN" dirty="0" err="1" smtClean="0"/>
                        <a:t>find_all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kern="1200" dirty="0" smtClean="0"/>
                        <a:t>'a'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dirty="0" err="1" smtClean="0"/>
                        <a:t>href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a.attrs.get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kern="1200" dirty="0" smtClean="0"/>
                        <a:t>"</a:t>
                      </a:r>
                      <a:r>
                        <a:rPr lang="en-US" altLang="zh-CN" sz="1800" kern="1200" dirty="0" err="1" smtClean="0"/>
                        <a:t>href</a:t>
                      </a:r>
                      <a:r>
                        <a:rPr lang="en-US" altLang="zh-CN" sz="1800" kern="1200" dirty="0" smtClean="0"/>
                        <a:t>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title=</a:t>
                      </a:r>
                      <a:r>
                        <a:rPr lang="en-US" altLang="zh-CN" dirty="0" err="1" smtClean="0"/>
                        <a:t>a.attrs.get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kern="1200" dirty="0" smtClean="0"/>
                        <a:t>"title"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kern="1200" dirty="0" smtClean="0"/>
                        <a:t>print </a:t>
                      </a:r>
                      <a:r>
                        <a:rPr lang="en-US" altLang="zh-CN" dirty="0" err="1" smtClean="0"/>
                        <a:t>href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kern="1200" dirty="0" smtClean="0"/>
                        <a:t>print </a:t>
                      </a:r>
                      <a:r>
                        <a:rPr lang="en-US" altLang="zh-CN" dirty="0" smtClean="0"/>
                        <a:t>title</a:t>
                      </a:r>
                      <a:br>
                        <a:rPr lang="en-US" altLang="zh-CN" dirty="0" smtClean="0"/>
                      </a:b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操作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这时已经成功获取标题、章节，接下来将数据存储为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。下面讲解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如何操作</a:t>
            </a:r>
            <a:r>
              <a:rPr lang="en-US" altLang="zh-CN" dirty="0" smtClean="0"/>
              <a:t>JSON </a:t>
            </a:r>
            <a:r>
              <a:rPr lang="zh-CN" altLang="en-US" dirty="0" smtClean="0"/>
              <a:t>文件。</a:t>
            </a:r>
          </a:p>
          <a:p>
            <a:pPr>
              <a:buNone/>
            </a:pPr>
            <a:r>
              <a:rPr lang="en-US" altLang="zh-CN" dirty="0" smtClean="0"/>
              <a:t>Python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JSON </a:t>
            </a:r>
            <a:r>
              <a:rPr lang="zh-CN" altLang="en-US" dirty="0" smtClean="0"/>
              <a:t>文件的操作分为编码和解码，通过</a:t>
            </a:r>
            <a:r>
              <a:rPr lang="en-US" altLang="zh-CN" dirty="0" smtClean="0"/>
              <a:t>JSON </a:t>
            </a:r>
            <a:r>
              <a:rPr lang="zh-CN" altLang="en-US" dirty="0" smtClean="0"/>
              <a:t>模块来实现。编码过程是把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对象转换成</a:t>
            </a:r>
            <a:r>
              <a:rPr lang="en-US" altLang="zh-CN" dirty="0" smtClean="0"/>
              <a:t>JSON </a:t>
            </a:r>
            <a:r>
              <a:rPr lang="zh-CN" altLang="en-US" dirty="0" smtClean="0"/>
              <a:t>对象的一个过程，常用的两个函数是</a:t>
            </a:r>
            <a:r>
              <a:rPr lang="en-US" altLang="zh-CN" dirty="0" smtClean="0"/>
              <a:t>dumps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dump </a:t>
            </a:r>
            <a:r>
              <a:rPr lang="zh-CN" altLang="en-US" dirty="0" smtClean="0"/>
              <a:t>函数。两个函数的唯一区别就是</a:t>
            </a:r>
            <a:r>
              <a:rPr lang="en-US" altLang="zh-CN" dirty="0" smtClean="0"/>
              <a:t>dump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对象转换成</a:t>
            </a:r>
            <a:r>
              <a:rPr lang="en-US" altLang="zh-CN" dirty="0" smtClean="0"/>
              <a:t>JSON </a:t>
            </a:r>
            <a:r>
              <a:rPr lang="zh-CN" altLang="en-US" dirty="0" smtClean="0"/>
              <a:t>对象，并将</a:t>
            </a:r>
            <a:r>
              <a:rPr lang="en-US" altLang="zh-CN" dirty="0" smtClean="0"/>
              <a:t>JSON </a:t>
            </a:r>
            <a:r>
              <a:rPr lang="zh-CN" altLang="en-US" dirty="0" smtClean="0"/>
              <a:t>对象通过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文件流写人文件中，而</a:t>
            </a:r>
            <a:r>
              <a:rPr lang="en-US" altLang="zh-CN" dirty="0" smtClean="0"/>
              <a:t>dumps</a:t>
            </a:r>
            <a:r>
              <a:rPr lang="zh-CN" altLang="en-US" dirty="0" smtClean="0"/>
              <a:t>则是生成了一个字符串。下面看一下</a:t>
            </a:r>
            <a:r>
              <a:rPr lang="en-US" altLang="zh-CN" dirty="0" smtClean="0"/>
              <a:t>dumps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dump </a:t>
            </a:r>
            <a:r>
              <a:rPr lang="zh-CN" altLang="en-US" dirty="0" smtClean="0"/>
              <a:t>的函数原型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0143" y="2031965"/>
            <a:ext cx="10515600" cy="6176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常用参数分析</a:t>
            </a:r>
            <a:r>
              <a:rPr lang="en-US" altLang="zh-CN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Skipkeys</a:t>
            </a:r>
            <a:r>
              <a:rPr lang="en-US" altLang="zh-CN" dirty="0" smtClean="0"/>
              <a:t>: </a:t>
            </a:r>
            <a:r>
              <a:rPr lang="zh-CN" altLang="en-US" dirty="0" smtClean="0"/>
              <a:t>默认值是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。如果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keys </a:t>
            </a:r>
            <a:r>
              <a:rPr lang="zh-CN" altLang="en-US" dirty="0" smtClean="0"/>
              <a:t>内的数据不是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的基本类型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bool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None ),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False </a:t>
            </a:r>
            <a:r>
              <a:rPr lang="zh-CN" altLang="en-US" dirty="0" smtClean="0"/>
              <a:t>时，就会报</a:t>
            </a:r>
            <a:r>
              <a:rPr lang="en-US" altLang="zh-CN" dirty="0" err="1" smtClean="0"/>
              <a:t>TypeError</a:t>
            </a:r>
            <a:r>
              <a:rPr lang="en-US" altLang="zh-CN" dirty="0" smtClean="0"/>
              <a:t> </a:t>
            </a:r>
            <a:r>
              <a:rPr lang="zh-CN" altLang="en-US" dirty="0" smtClean="0"/>
              <a:t>错误。此时设置成</a:t>
            </a:r>
            <a:r>
              <a:rPr lang="en-US" altLang="zh-CN" dirty="0" smtClean="0"/>
              <a:t>True, </a:t>
            </a:r>
            <a:r>
              <a:rPr lang="zh-CN" altLang="en-US" dirty="0" smtClean="0"/>
              <a:t>则会跳过这类</a:t>
            </a:r>
            <a:r>
              <a:rPr lang="en-US" altLang="zh-CN" dirty="0" smtClean="0"/>
              <a:t>key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ensure_ascii</a:t>
            </a:r>
            <a:r>
              <a:rPr lang="en-US" altLang="zh-CN" dirty="0" smtClean="0"/>
              <a:t>: </a:t>
            </a:r>
            <a:r>
              <a:rPr lang="zh-CN" altLang="en-US" dirty="0" smtClean="0"/>
              <a:t>默认值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。如果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 </a:t>
            </a:r>
            <a:r>
              <a:rPr lang="zh-CN" altLang="en-US" dirty="0" smtClean="0"/>
              <a:t>内含有非</a:t>
            </a:r>
            <a:r>
              <a:rPr lang="en-US" altLang="zh-CN" dirty="0" smtClean="0"/>
              <a:t>ASCII </a:t>
            </a:r>
            <a:r>
              <a:rPr lang="zh-CN" altLang="en-US" dirty="0" smtClean="0"/>
              <a:t>的字符，则会以类似“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uXXXX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的格式显示数据，设置成</a:t>
            </a:r>
            <a:r>
              <a:rPr lang="en-US" altLang="zh-CN" dirty="0" smtClean="0"/>
              <a:t>False </a:t>
            </a:r>
            <a:r>
              <a:rPr lang="zh-CN" altLang="en-US" dirty="0" smtClean="0"/>
              <a:t>后，就能正常显示。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indent: </a:t>
            </a:r>
            <a:r>
              <a:rPr lang="zh-CN" altLang="en-US" dirty="0" smtClean="0"/>
              <a:t>应该是一个非负的整型，如果是</a:t>
            </a:r>
            <a:r>
              <a:rPr lang="en-US" altLang="zh-CN" dirty="0" smtClean="0"/>
              <a:t>0,</a:t>
            </a:r>
            <a:r>
              <a:rPr lang="zh-CN" altLang="en-US" dirty="0" smtClean="0"/>
              <a:t>或者为空，则一行显示数据，否则会换行且按照</a:t>
            </a:r>
            <a:r>
              <a:rPr lang="en-US" altLang="zh-CN" dirty="0" smtClean="0"/>
              <a:t>indent </a:t>
            </a:r>
            <a:r>
              <a:rPr lang="zh-CN" altLang="en-US" dirty="0" smtClean="0"/>
              <a:t>的数量显示前面的空白，将</a:t>
            </a:r>
            <a:r>
              <a:rPr lang="en-US" altLang="zh-CN" dirty="0" smtClean="0"/>
              <a:t>JSON </a:t>
            </a:r>
            <a:r>
              <a:rPr lang="zh-CN" altLang="en-US" dirty="0" smtClean="0"/>
              <a:t>内容进行格式化显示。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separators :</a:t>
            </a:r>
            <a:r>
              <a:rPr lang="zh-CN" altLang="en-US" dirty="0" smtClean="0"/>
              <a:t>分隔符，实际上是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item_separator,dict_separator</a:t>
            </a:r>
            <a:r>
              <a:rPr lang="en-US" altLang="zh-CN" dirty="0" smtClean="0"/>
              <a:t>) </a:t>
            </a:r>
            <a:r>
              <a:rPr lang="zh-CN" altLang="en-US" dirty="0" smtClean="0"/>
              <a:t>的一个元组，默认的就是</a:t>
            </a:r>
            <a:r>
              <a:rPr lang="en-US" altLang="zh-CN" dirty="0" smtClean="0"/>
              <a:t>(';:' ),</a:t>
            </a:r>
            <a:r>
              <a:rPr lang="zh-CN" altLang="en-US" dirty="0" smtClean="0"/>
              <a:t>这表示</a:t>
            </a:r>
            <a:r>
              <a:rPr lang="en-US" altLang="zh-CN" dirty="0" smtClean="0"/>
              <a:t>dictionary </a:t>
            </a:r>
            <a:r>
              <a:rPr lang="zh-CN" altLang="en-US" dirty="0" smtClean="0"/>
              <a:t>内</a:t>
            </a:r>
            <a:r>
              <a:rPr lang="en-US" altLang="zh-CN" dirty="0" smtClean="0"/>
              <a:t>keys </a:t>
            </a:r>
            <a:r>
              <a:rPr lang="zh-CN" altLang="en-US" dirty="0" smtClean="0"/>
              <a:t>之间用“，”隔开，而</a:t>
            </a:r>
            <a:r>
              <a:rPr lang="en-US" altLang="zh-CN" dirty="0" smtClean="0"/>
              <a:t>key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value </a:t>
            </a:r>
            <a:r>
              <a:rPr lang="zh-CN" altLang="en-US" dirty="0" smtClean="0"/>
              <a:t>之间用“</a:t>
            </a:r>
            <a:r>
              <a:rPr lang="en-US" altLang="zh-CN" dirty="0" smtClean="0"/>
              <a:t>:”</a:t>
            </a:r>
            <a:r>
              <a:rPr lang="zh-CN" altLang="en-US" dirty="0" smtClean="0"/>
              <a:t>隔开。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encoding: </a:t>
            </a:r>
            <a:r>
              <a:rPr lang="zh-CN" altLang="en-US" dirty="0" smtClean="0"/>
              <a:t>默认是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。设置</a:t>
            </a:r>
            <a:r>
              <a:rPr lang="en-US" altLang="zh-CN" dirty="0" smtClean="0"/>
              <a:t>JSON </a:t>
            </a:r>
            <a:r>
              <a:rPr lang="zh-CN" altLang="en-US" dirty="0" smtClean="0"/>
              <a:t>数据的编码方式，在处理中文时一定要注意。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sort_keys</a:t>
            </a:r>
            <a:r>
              <a:rPr lang="en-US" altLang="zh-CN" dirty="0" smtClean="0"/>
              <a:t>: </a:t>
            </a:r>
            <a:r>
              <a:rPr lang="zh-CN" altLang="en-US" dirty="0" smtClean="0"/>
              <a:t>将数据根据</a:t>
            </a:r>
            <a:r>
              <a:rPr lang="en-US" altLang="zh-CN" dirty="0" smtClean="0"/>
              <a:t>keys </a:t>
            </a:r>
            <a:r>
              <a:rPr lang="zh-CN" altLang="en-US" dirty="0" smtClean="0"/>
              <a:t>的值进行排序。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0609" y="0"/>
            <a:ext cx="9787683" cy="191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774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774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76915_1"/>
  <p:tag name="KSO_WM_TEMPLATE_CATEGORY" val="custom"/>
  <p:tag name="KSO_WM_TEMPLATE_INDEX" val="20177411"/>
  <p:tag name="KSO_WM_TEMPLATE_SUBCATEGORY" val="combine"/>
  <p:tag name="KSO_WM_TEMPLATE_THUMBS_INDEX" val="1、4、5、6、12、13、18、24、28、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74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BEAUTIFY_FLAG" val="#wm#"/>
  <p:tag name="KSO_WM_COMBINE_RELATE_SLIDE_ID" val="background20176915_11"/>
  <p:tag name="KSO_WM_TEMPLATE_CATEGORY" val="custom"/>
  <p:tag name="KSO_WM_TEMPLATE_INDEX" val="20177411"/>
  <p:tag name="KSO_WM_SLIDE_ID" val="custom20177411_29"/>
  <p:tag name="KSO_WM_SLIDE_INDEX" val="29"/>
  <p:tag name="KSO_WM_TEMPLATE_SUBCATEGORY" val="combine"/>
  <p:tag name="KSO_WM_DIAGRAM_GROUP_CODE" val="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UNIT_PRESET_TEXT" val="感谢观看"/>
  <p:tag name="KSO_WM_TEMPLATE_CATEGORY" val="custom"/>
  <p:tag name="KSO_WM_TEMPLATE_INDEX" val="20177411"/>
  <p:tag name="KSO_WM_UNIT_ID" val="custom20177411_29*a*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f"/>
  <p:tag name="KSO_WM_UNIT_INDEX" val="1"/>
  <p:tag name="KSO_WM_UNIT_LAYERLEVEL" val="1"/>
  <p:tag name="KSO_WM_UNIT_VALUE" val="99"/>
  <p:tag name="KSO_WM_UNIT_HIGHLIGHT" val="0"/>
  <p:tag name="KSO_WM_UNIT_COMPATIBLE" val="0"/>
  <p:tag name="KSO_WM_UNIT_CLEAR" val="0"/>
  <p:tag name="KSO_WM_UNIT_PRESET_TEXT_INDEX" val="4"/>
  <p:tag name="KSO_WM_UNIT_PRESET_TEXT_LEN" val="57"/>
  <p:tag name="KSO_WM_TEMPLATE_CATEGORY" val="custom"/>
  <p:tag name="KSO_WM_TEMPLATE_INDEX" val="20177411"/>
  <p:tag name="KSO_WM_UNIT_ID" val="custom20177411_29*f*1"/>
</p:tagLst>
</file>

<file path=ppt/theme/theme1.xml><?xml version="1.0" encoding="utf-8"?>
<a:theme xmlns:a="http://schemas.openxmlformats.org/drawingml/2006/main" name="Office 主题​​">
  <a:themeElements>
    <a:clrScheme name="81004">
      <a:dk1>
        <a:srgbClr val="333333"/>
      </a:dk1>
      <a:lt1>
        <a:sysClr val="window" lastClr="FFFFFF"/>
      </a:lt1>
      <a:dk2>
        <a:srgbClr val="D5D2CF"/>
      </a:dk2>
      <a:lt2>
        <a:srgbClr val="F2F2F1"/>
      </a:lt2>
      <a:accent1>
        <a:srgbClr val="040000"/>
      </a:accent1>
      <a:accent2>
        <a:srgbClr val="E9E7E6"/>
      </a:accent2>
      <a:accent3>
        <a:srgbClr val="333333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4936</TotalTime>
  <Words>2028</Words>
  <Application>Microsoft Office PowerPoint</Application>
  <PresentationFormat>自定义</PresentationFormat>
  <Paragraphs>124</Paragraphs>
  <Slides>37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主题​​</vt:lpstr>
      <vt:lpstr>数据存储（无数据库版）</vt:lpstr>
      <vt:lpstr>大纲</vt:lpstr>
      <vt:lpstr>HTML正文抽取</vt:lpstr>
      <vt:lpstr>存储为JSON</vt:lpstr>
      <vt:lpstr>幻灯片 5</vt:lpstr>
      <vt:lpstr>幻灯片 6</vt:lpstr>
      <vt:lpstr>幻灯片 7</vt:lpstr>
      <vt:lpstr>Python操作json文件</vt:lpstr>
      <vt:lpstr>幻灯片 9</vt:lpstr>
      <vt:lpstr>幻灯片 10</vt:lpstr>
      <vt:lpstr>解码过程</vt:lpstr>
      <vt:lpstr>幻灯片 12</vt:lpstr>
      <vt:lpstr>幻灯片 13</vt:lpstr>
      <vt:lpstr>幻灯片 14</vt:lpstr>
      <vt:lpstr>zhangsan.json文件</vt:lpstr>
      <vt:lpstr>存储为CSV</vt:lpstr>
      <vt:lpstr>存储为CSV</vt:lpstr>
      <vt:lpstr>幻灯片 18</vt:lpstr>
      <vt:lpstr>CSV文件读取</vt:lpstr>
      <vt:lpstr>幻灯片 20</vt:lpstr>
      <vt:lpstr>幻灯片 21</vt:lpstr>
      <vt:lpstr>幻灯片 22</vt:lpstr>
      <vt:lpstr>幻灯片 23</vt:lpstr>
      <vt:lpstr>数据清洗</vt:lpstr>
      <vt:lpstr>幻灯片 25</vt:lpstr>
      <vt:lpstr>注意：</vt:lpstr>
      <vt:lpstr>多媒体文件抽取</vt:lpstr>
      <vt:lpstr>示例：</vt:lpstr>
      <vt:lpstr>幻灯片 29</vt:lpstr>
      <vt:lpstr>Email提醒</vt:lpstr>
      <vt:lpstr>幻灯片 31</vt:lpstr>
      <vt:lpstr>幻灯片 32</vt:lpstr>
      <vt:lpstr>幻灯片 33</vt:lpstr>
      <vt:lpstr>Python的with...as的用法</vt:lpstr>
      <vt:lpstr>幻灯片 35</vt:lpstr>
      <vt:lpstr>幻灯片 36</vt:lpstr>
      <vt:lpstr>感谢观看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564</cp:revision>
  <dcterms:created xsi:type="dcterms:W3CDTF">2017-08-01T08:36:00Z</dcterms:created>
  <dcterms:modified xsi:type="dcterms:W3CDTF">2017-11-28T15:29:04Z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