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16" r:id="rId3"/>
    <p:sldId id="317" r:id="rId4"/>
    <p:sldId id="318" r:id="rId5"/>
    <p:sldId id="327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8" r:id="rId14"/>
    <p:sldId id="331" r:id="rId15"/>
    <p:sldId id="332" r:id="rId16"/>
    <p:sldId id="333" r:id="rId17"/>
    <p:sldId id="334" r:id="rId18"/>
    <p:sldId id="335" r:id="rId19"/>
    <p:sldId id="330" r:id="rId20"/>
    <p:sldId id="329" r:id="rId21"/>
    <p:sldId id="315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94620" autoAdjust="0"/>
  </p:normalViewPr>
  <p:slideViewPr>
    <p:cSldViewPr snapToGrid="0">
      <p:cViewPr varScale="1">
        <p:scale>
          <a:sx n="66" d="100"/>
          <a:sy n="66" d="100"/>
        </p:scale>
        <p:origin x="-85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2017/12/3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CC64D-03BC-4C3B-9520-14206764F76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7008" y="0"/>
            <a:ext cx="5614992" cy="32901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681359"/>
            <a:ext cx="3669684" cy="317664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968738" y="3778836"/>
            <a:ext cx="254524" cy="0"/>
          </a:xfrm>
          <a:prstGeom prst="line">
            <a:avLst/>
          </a:prstGeom>
          <a:ln w="22225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84299"/>
            <a:ext cx="9144000" cy="1935163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57562"/>
            <a:ext cx="9144000" cy="42127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2017/12/3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54448" y="941838"/>
            <a:ext cx="5283104" cy="4974324"/>
            <a:chOff x="2996684" y="510829"/>
            <a:chExt cx="6198632" cy="5836342"/>
          </a:xfrm>
          <a:solidFill>
            <a:schemeClr val="accent2">
              <a:lumMod val="90000"/>
            </a:schemeClr>
          </a:solidFill>
        </p:grpSpPr>
        <p:grpSp>
          <p:nvGrpSpPr>
            <p:cNvPr id="8" name="Group 262"/>
            <p:cNvGrpSpPr>
              <a:grpSpLocks noChangeAspect="1"/>
            </p:cNvGrpSpPr>
            <p:nvPr/>
          </p:nvGrpSpPr>
          <p:grpSpPr bwMode="auto">
            <a:xfrm>
              <a:off x="2996684" y="510829"/>
              <a:ext cx="6198632" cy="5836342"/>
              <a:chOff x="1872" y="352"/>
              <a:chExt cx="3901" cy="3673"/>
            </a:xfrm>
            <a:grpFill/>
          </p:grpSpPr>
          <p:sp>
            <p:nvSpPr>
              <p:cNvPr id="10" name="Freeform 263"/>
              <p:cNvSpPr/>
              <p:nvPr/>
            </p:nvSpPr>
            <p:spPr bwMode="auto">
              <a:xfrm>
                <a:off x="1872" y="737"/>
                <a:ext cx="3901" cy="3288"/>
              </a:xfrm>
              <a:custGeom>
                <a:avLst/>
                <a:gdLst>
                  <a:gd name="T0" fmla="*/ 3772 w 4364"/>
                  <a:gd name="T1" fmla="*/ 0 h 3678"/>
                  <a:gd name="T2" fmla="*/ 3760 w 4364"/>
                  <a:gd name="T3" fmla="*/ 15 h 3678"/>
                  <a:gd name="T4" fmla="*/ 4346 w 4364"/>
                  <a:gd name="T5" fmla="*/ 1496 h 3678"/>
                  <a:gd name="T6" fmla="*/ 3712 w 4364"/>
                  <a:gd name="T7" fmla="*/ 3026 h 3678"/>
                  <a:gd name="T8" fmla="*/ 2182 w 4364"/>
                  <a:gd name="T9" fmla="*/ 3659 h 3678"/>
                  <a:gd name="T10" fmla="*/ 652 w 4364"/>
                  <a:gd name="T11" fmla="*/ 3026 h 3678"/>
                  <a:gd name="T12" fmla="*/ 18 w 4364"/>
                  <a:gd name="T13" fmla="*/ 1496 h 3678"/>
                  <a:gd name="T14" fmla="*/ 602 w 4364"/>
                  <a:gd name="T15" fmla="*/ 17 h 3678"/>
                  <a:gd name="T16" fmla="*/ 587 w 4364"/>
                  <a:gd name="T17" fmla="*/ 6 h 3678"/>
                  <a:gd name="T18" fmla="*/ 0 w 4364"/>
                  <a:gd name="T19" fmla="*/ 1496 h 3678"/>
                  <a:gd name="T20" fmla="*/ 639 w 4364"/>
                  <a:gd name="T21" fmla="*/ 3039 h 3678"/>
                  <a:gd name="T22" fmla="*/ 2182 w 4364"/>
                  <a:gd name="T23" fmla="*/ 3678 h 3678"/>
                  <a:gd name="T24" fmla="*/ 3725 w 4364"/>
                  <a:gd name="T25" fmla="*/ 3039 h 3678"/>
                  <a:gd name="T26" fmla="*/ 4364 w 4364"/>
                  <a:gd name="T27" fmla="*/ 1496 h 3678"/>
                  <a:gd name="T28" fmla="*/ 3772 w 4364"/>
                  <a:gd name="T29" fmla="*/ 0 h 3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64" h="3678">
                    <a:moveTo>
                      <a:pt x="3772" y="0"/>
                    </a:moveTo>
                    <a:cubicBezTo>
                      <a:pt x="3768" y="6"/>
                      <a:pt x="3764" y="11"/>
                      <a:pt x="3760" y="15"/>
                    </a:cubicBezTo>
                    <a:cubicBezTo>
                      <a:pt x="4138" y="417"/>
                      <a:pt x="4346" y="940"/>
                      <a:pt x="4346" y="1496"/>
                    </a:cubicBezTo>
                    <a:cubicBezTo>
                      <a:pt x="4346" y="2074"/>
                      <a:pt x="4121" y="2617"/>
                      <a:pt x="3712" y="3026"/>
                    </a:cubicBezTo>
                    <a:cubicBezTo>
                      <a:pt x="3303" y="3435"/>
                      <a:pt x="2760" y="3659"/>
                      <a:pt x="2182" y="3659"/>
                    </a:cubicBezTo>
                    <a:cubicBezTo>
                      <a:pt x="1604" y="3659"/>
                      <a:pt x="1061" y="3435"/>
                      <a:pt x="652" y="3026"/>
                    </a:cubicBezTo>
                    <a:cubicBezTo>
                      <a:pt x="244" y="2617"/>
                      <a:pt x="18" y="2074"/>
                      <a:pt x="18" y="1496"/>
                    </a:cubicBezTo>
                    <a:cubicBezTo>
                      <a:pt x="18" y="941"/>
                      <a:pt x="225" y="419"/>
                      <a:pt x="602" y="17"/>
                    </a:cubicBezTo>
                    <a:cubicBezTo>
                      <a:pt x="596" y="14"/>
                      <a:pt x="591" y="11"/>
                      <a:pt x="587" y="6"/>
                    </a:cubicBezTo>
                    <a:cubicBezTo>
                      <a:pt x="208" y="412"/>
                      <a:pt x="0" y="938"/>
                      <a:pt x="0" y="1496"/>
                    </a:cubicBezTo>
                    <a:cubicBezTo>
                      <a:pt x="0" y="2079"/>
                      <a:pt x="227" y="2627"/>
                      <a:pt x="639" y="3039"/>
                    </a:cubicBezTo>
                    <a:cubicBezTo>
                      <a:pt x="1051" y="3451"/>
                      <a:pt x="1599" y="3678"/>
                      <a:pt x="2182" y="3678"/>
                    </a:cubicBezTo>
                    <a:cubicBezTo>
                      <a:pt x="2765" y="3678"/>
                      <a:pt x="3313" y="3451"/>
                      <a:pt x="3725" y="3039"/>
                    </a:cubicBezTo>
                    <a:cubicBezTo>
                      <a:pt x="4137" y="2627"/>
                      <a:pt x="4364" y="2079"/>
                      <a:pt x="4364" y="1496"/>
                    </a:cubicBezTo>
                    <a:cubicBezTo>
                      <a:pt x="4364" y="935"/>
                      <a:pt x="4155" y="406"/>
                      <a:pt x="37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64"/>
              <p:cNvSpPr/>
              <p:nvPr/>
            </p:nvSpPr>
            <p:spPr bwMode="auto">
              <a:xfrm>
                <a:off x="2153" y="406"/>
                <a:ext cx="3340" cy="3339"/>
              </a:xfrm>
              <a:custGeom>
                <a:avLst/>
                <a:gdLst>
                  <a:gd name="T0" fmla="*/ 1957 w 3737"/>
                  <a:gd name="T1" fmla="*/ 0 h 3736"/>
                  <a:gd name="T2" fmla="*/ 1959 w 3737"/>
                  <a:gd name="T3" fmla="*/ 16 h 3736"/>
                  <a:gd name="T4" fmla="*/ 1959 w 3737"/>
                  <a:gd name="T5" fmla="*/ 18 h 3736"/>
                  <a:gd name="T6" fmla="*/ 3177 w 3737"/>
                  <a:gd name="T7" fmla="*/ 558 h 3736"/>
                  <a:gd name="T8" fmla="*/ 3718 w 3737"/>
                  <a:gd name="T9" fmla="*/ 1867 h 3736"/>
                  <a:gd name="T10" fmla="*/ 3177 w 3737"/>
                  <a:gd name="T11" fmla="*/ 3175 h 3736"/>
                  <a:gd name="T12" fmla="*/ 1868 w 3737"/>
                  <a:gd name="T13" fmla="*/ 3717 h 3736"/>
                  <a:gd name="T14" fmla="*/ 560 w 3737"/>
                  <a:gd name="T15" fmla="*/ 3175 h 3736"/>
                  <a:gd name="T16" fmla="*/ 19 w 3737"/>
                  <a:gd name="T17" fmla="*/ 1942 h 3736"/>
                  <a:gd name="T18" fmla="*/ 16 w 3737"/>
                  <a:gd name="T19" fmla="*/ 1942 h 3736"/>
                  <a:gd name="T20" fmla="*/ 0 w 3737"/>
                  <a:gd name="T21" fmla="*/ 1940 h 3736"/>
                  <a:gd name="T22" fmla="*/ 546 w 3737"/>
                  <a:gd name="T23" fmla="*/ 3188 h 3736"/>
                  <a:gd name="T24" fmla="*/ 1868 w 3737"/>
                  <a:gd name="T25" fmla="*/ 3736 h 3736"/>
                  <a:gd name="T26" fmla="*/ 3190 w 3737"/>
                  <a:gd name="T27" fmla="*/ 3188 h 3736"/>
                  <a:gd name="T28" fmla="*/ 3737 w 3737"/>
                  <a:gd name="T29" fmla="*/ 1867 h 3736"/>
                  <a:gd name="T30" fmla="*/ 3190 w 3737"/>
                  <a:gd name="T31" fmla="*/ 545 h 3736"/>
                  <a:gd name="T32" fmla="*/ 1957 w 3737"/>
                  <a:gd name="T33" fmla="*/ 0 h 3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37" h="3736">
                    <a:moveTo>
                      <a:pt x="1957" y="0"/>
                    </a:moveTo>
                    <a:cubicBezTo>
                      <a:pt x="1959" y="5"/>
                      <a:pt x="1959" y="10"/>
                      <a:pt x="1959" y="16"/>
                    </a:cubicBezTo>
                    <a:cubicBezTo>
                      <a:pt x="1959" y="17"/>
                      <a:pt x="1959" y="18"/>
                      <a:pt x="1959" y="18"/>
                    </a:cubicBezTo>
                    <a:cubicBezTo>
                      <a:pt x="2419" y="41"/>
                      <a:pt x="2849" y="230"/>
                      <a:pt x="3177" y="558"/>
                    </a:cubicBezTo>
                    <a:cubicBezTo>
                      <a:pt x="3526" y="908"/>
                      <a:pt x="3718" y="1372"/>
                      <a:pt x="3718" y="1867"/>
                    </a:cubicBezTo>
                    <a:cubicBezTo>
                      <a:pt x="3718" y="2361"/>
                      <a:pt x="3526" y="2826"/>
                      <a:pt x="3177" y="3175"/>
                    </a:cubicBezTo>
                    <a:cubicBezTo>
                      <a:pt x="2827" y="3525"/>
                      <a:pt x="2363" y="3717"/>
                      <a:pt x="1868" y="3717"/>
                    </a:cubicBezTo>
                    <a:cubicBezTo>
                      <a:pt x="1374" y="3717"/>
                      <a:pt x="909" y="3525"/>
                      <a:pt x="560" y="3175"/>
                    </a:cubicBezTo>
                    <a:cubicBezTo>
                      <a:pt x="228" y="2844"/>
                      <a:pt x="38" y="2408"/>
                      <a:pt x="19" y="1942"/>
                    </a:cubicBezTo>
                    <a:cubicBezTo>
                      <a:pt x="18" y="1942"/>
                      <a:pt x="17" y="1942"/>
                      <a:pt x="16" y="1942"/>
                    </a:cubicBezTo>
                    <a:cubicBezTo>
                      <a:pt x="11" y="1942"/>
                      <a:pt x="5" y="1941"/>
                      <a:pt x="0" y="1940"/>
                    </a:cubicBezTo>
                    <a:cubicBezTo>
                      <a:pt x="18" y="2412"/>
                      <a:pt x="211" y="2853"/>
                      <a:pt x="546" y="3188"/>
                    </a:cubicBezTo>
                    <a:cubicBezTo>
                      <a:pt x="899" y="3541"/>
                      <a:pt x="1369" y="3736"/>
                      <a:pt x="1868" y="3736"/>
                    </a:cubicBezTo>
                    <a:cubicBezTo>
                      <a:pt x="2368" y="3736"/>
                      <a:pt x="2837" y="3541"/>
                      <a:pt x="3190" y="3188"/>
                    </a:cubicBezTo>
                    <a:cubicBezTo>
                      <a:pt x="3543" y="2835"/>
                      <a:pt x="3737" y="2366"/>
                      <a:pt x="3737" y="1867"/>
                    </a:cubicBezTo>
                    <a:cubicBezTo>
                      <a:pt x="3737" y="1367"/>
                      <a:pt x="3543" y="898"/>
                      <a:pt x="3190" y="545"/>
                    </a:cubicBezTo>
                    <a:cubicBezTo>
                      <a:pt x="2858" y="213"/>
                      <a:pt x="2424" y="21"/>
                      <a:pt x="195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65"/>
              <p:cNvSpPr/>
              <p:nvPr/>
            </p:nvSpPr>
            <p:spPr bwMode="auto">
              <a:xfrm>
                <a:off x="2446" y="698"/>
                <a:ext cx="2753" cy="2296"/>
              </a:xfrm>
              <a:custGeom>
                <a:avLst/>
                <a:gdLst>
                  <a:gd name="T0" fmla="*/ 1540 w 3080"/>
                  <a:gd name="T1" fmla="*/ 0 h 2568"/>
                  <a:gd name="T2" fmla="*/ 451 w 3080"/>
                  <a:gd name="T3" fmla="*/ 451 h 2568"/>
                  <a:gd name="T4" fmla="*/ 0 w 3080"/>
                  <a:gd name="T5" fmla="*/ 1540 h 2568"/>
                  <a:gd name="T6" fmla="*/ 393 w 3080"/>
                  <a:gd name="T7" fmla="*/ 2568 h 2568"/>
                  <a:gd name="T8" fmla="*/ 407 w 3080"/>
                  <a:gd name="T9" fmla="*/ 2555 h 2568"/>
                  <a:gd name="T10" fmla="*/ 18 w 3080"/>
                  <a:gd name="T11" fmla="*/ 1540 h 2568"/>
                  <a:gd name="T12" fmla="*/ 464 w 3080"/>
                  <a:gd name="T13" fmla="*/ 464 h 2568"/>
                  <a:gd name="T14" fmla="*/ 1540 w 3080"/>
                  <a:gd name="T15" fmla="*/ 18 h 2568"/>
                  <a:gd name="T16" fmla="*/ 2616 w 3080"/>
                  <a:gd name="T17" fmla="*/ 464 h 2568"/>
                  <a:gd name="T18" fmla="*/ 3062 w 3080"/>
                  <a:gd name="T19" fmla="*/ 1540 h 2568"/>
                  <a:gd name="T20" fmla="*/ 2680 w 3080"/>
                  <a:gd name="T21" fmla="*/ 2547 h 2568"/>
                  <a:gd name="T22" fmla="*/ 2694 w 3080"/>
                  <a:gd name="T23" fmla="*/ 2560 h 2568"/>
                  <a:gd name="T24" fmla="*/ 3080 w 3080"/>
                  <a:gd name="T25" fmla="*/ 1540 h 2568"/>
                  <a:gd name="T26" fmla="*/ 2629 w 3080"/>
                  <a:gd name="T27" fmla="*/ 451 h 2568"/>
                  <a:gd name="T28" fmla="*/ 1540 w 3080"/>
                  <a:gd name="T29" fmla="*/ 0 h 2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0" h="2568">
                    <a:moveTo>
                      <a:pt x="1540" y="0"/>
                    </a:moveTo>
                    <a:cubicBezTo>
                      <a:pt x="1128" y="0"/>
                      <a:pt x="742" y="160"/>
                      <a:pt x="451" y="451"/>
                    </a:cubicBezTo>
                    <a:cubicBezTo>
                      <a:pt x="160" y="742"/>
                      <a:pt x="0" y="1128"/>
                      <a:pt x="0" y="1540"/>
                    </a:cubicBezTo>
                    <a:cubicBezTo>
                      <a:pt x="0" y="1923"/>
                      <a:pt x="139" y="2285"/>
                      <a:pt x="393" y="2568"/>
                    </a:cubicBezTo>
                    <a:cubicBezTo>
                      <a:pt x="397" y="2563"/>
                      <a:pt x="402" y="2559"/>
                      <a:pt x="407" y="2555"/>
                    </a:cubicBezTo>
                    <a:cubicBezTo>
                      <a:pt x="156" y="2275"/>
                      <a:pt x="18" y="1918"/>
                      <a:pt x="18" y="1540"/>
                    </a:cubicBezTo>
                    <a:cubicBezTo>
                      <a:pt x="18" y="1133"/>
                      <a:pt x="177" y="751"/>
                      <a:pt x="464" y="464"/>
                    </a:cubicBezTo>
                    <a:cubicBezTo>
                      <a:pt x="751" y="176"/>
                      <a:pt x="1133" y="18"/>
                      <a:pt x="1540" y="18"/>
                    </a:cubicBezTo>
                    <a:cubicBezTo>
                      <a:pt x="1947" y="18"/>
                      <a:pt x="2329" y="176"/>
                      <a:pt x="2616" y="464"/>
                    </a:cubicBezTo>
                    <a:cubicBezTo>
                      <a:pt x="2903" y="751"/>
                      <a:pt x="3062" y="1133"/>
                      <a:pt x="3062" y="1540"/>
                    </a:cubicBezTo>
                    <a:cubicBezTo>
                      <a:pt x="3062" y="1915"/>
                      <a:pt x="2927" y="2269"/>
                      <a:pt x="2680" y="2547"/>
                    </a:cubicBezTo>
                    <a:cubicBezTo>
                      <a:pt x="2685" y="2551"/>
                      <a:pt x="2690" y="2555"/>
                      <a:pt x="2694" y="2560"/>
                    </a:cubicBezTo>
                    <a:cubicBezTo>
                      <a:pt x="2944" y="2278"/>
                      <a:pt x="3080" y="1919"/>
                      <a:pt x="3080" y="1540"/>
                    </a:cubicBezTo>
                    <a:cubicBezTo>
                      <a:pt x="3080" y="1128"/>
                      <a:pt x="2920" y="742"/>
                      <a:pt x="2629" y="451"/>
                    </a:cubicBezTo>
                    <a:cubicBezTo>
                      <a:pt x="2338" y="160"/>
                      <a:pt x="1951" y="0"/>
                      <a:pt x="15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66"/>
              <p:cNvSpPr/>
              <p:nvPr/>
            </p:nvSpPr>
            <p:spPr bwMode="auto">
              <a:xfrm>
                <a:off x="2696" y="1321"/>
                <a:ext cx="2254" cy="1880"/>
              </a:xfrm>
              <a:custGeom>
                <a:avLst/>
                <a:gdLst>
                  <a:gd name="T0" fmla="*/ 2198 w 2521"/>
                  <a:gd name="T1" fmla="*/ 0 h 2103"/>
                  <a:gd name="T2" fmla="*/ 2185 w 2521"/>
                  <a:gd name="T3" fmla="*/ 15 h 2103"/>
                  <a:gd name="T4" fmla="*/ 2502 w 2521"/>
                  <a:gd name="T5" fmla="*/ 843 h 2103"/>
                  <a:gd name="T6" fmla="*/ 2138 w 2521"/>
                  <a:gd name="T7" fmla="*/ 1721 h 2103"/>
                  <a:gd name="T8" fmla="*/ 1260 w 2521"/>
                  <a:gd name="T9" fmla="*/ 2084 h 2103"/>
                  <a:gd name="T10" fmla="*/ 382 w 2521"/>
                  <a:gd name="T11" fmla="*/ 1721 h 2103"/>
                  <a:gd name="T12" fmla="*/ 18 w 2521"/>
                  <a:gd name="T13" fmla="*/ 843 h 2103"/>
                  <a:gd name="T14" fmla="*/ 323 w 2521"/>
                  <a:gd name="T15" fmla="*/ 28 h 2103"/>
                  <a:gd name="T16" fmla="*/ 309 w 2521"/>
                  <a:gd name="T17" fmla="*/ 15 h 2103"/>
                  <a:gd name="T18" fmla="*/ 0 w 2521"/>
                  <a:gd name="T19" fmla="*/ 843 h 2103"/>
                  <a:gd name="T20" fmla="*/ 368 w 2521"/>
                  <a:gd name="T21" fmla="*/ 1734 h 2103"/>
                  <a:gd name="T22" fmla="*/ 1260 w 2521"/>
                  <a:gd name="T23" fmla="*/ 2103 h 2103"/>
                  <a:gd name="T24" fmla="*/ 2152 w 2521"/>
                  <a:gd name="T25" fmla="*/ 1734 h 2103"/>
                  <a:gd name="T26" fmla="*/ 2521 w 2521"/>
                  <a:gd name="T27" fmla="*/ 843 h 2103"/>
                  <a:gd name="T28" fmla="*/ 2198 w 2521"/>
                  <a:gd name="T29" fmla="*/ 0 h 2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21" h="2103">
                    <a:moveTo>
                      <a:pt x="2198" y="0"/>
                    </a:moveTo>
                    <a:cubicBezTo>
                      <a:pt x="2194" y="5"/>
                      <a:pt x="2190" y="10"/>
                      <a:pt x="2185" y="15"/>
                    </a:cubicBezTo>
                    <a:cubicBezTo>
                      <a:pt x="2390" y="243"/>
                      <a:pt x="2502" y="534"/>
                      <a:pt x="2502" y="843"/>
                    </a:cubicBezTo>
                    <a:cubicBezTo>
                      <a:pt x="2502" y="1174"/>
                      <a:pt x="2373" y="1486"/>
                      <a:pt x="2138" y="1721"/>
                    </a:cubicBezTo>
                    <a:cubicBezTo>
                      <a:pt x="1904" y="1955"/>
                      <a:pt x="1592" y="2084"/>
                      <a:pt x="1260" y="2084"/>
                    </a:cubicBezTo>
                    <a:cubicBezTo>
                      <a:pt x="929" y="2084"/>
                      <a:pt x="616" y="1955"/>
                      <a:pt x="382" y="1721"/>
                    </a:cubicBezTo>
                    <a:cubicBezTo>
                      <a:pt x="147" y="1486"/>
                      <a:pt x="18" y="1174"/>
                      <a:pt x="18" y="843"/>
                    </a:cubicBezTo>
                    <a:cubicBezTo>
                      <a:pt x="18" y="539"/>
                      <a:pt x="126" y="254"/>
                      <a:pt x="323" y="28"/>
                    </a:cubicBezTo>
                    <a:cubicBezTo>
                      <a:pt x="318" y="24"/>
                      <a:pt x="313" y="20"/>
                      <a:pt x="309" y="15"/>
                    </a:cubicBezTo>
                    <a:cubicBezTo>
                      <a:pt x="109" y="244"/>
                      <a:pt x="0" y="535"/>
                      <a:pt x="0" y="843"/>
                    </a:cubicBezTo>
                    <a:cubicBezTo>
                      <a:pt x="0" y="1179"/>
                      <a:pt x="131" y="1496"/>
                      <a:pt x="368" y="1734"/>
                    </a:cubicBezTo>
                    <a:cubicBezTo>
                      <a:pt x="607" y="1973"/>
                      <a:pt x="924" y="2103"/>
                      <a:pt x="1260" y="2103"/>
                    </a:cubicBezTo>
                    <a:cubicBezTo>
                      <a:pt x="1597" y="2103"/>
                      <a:pt x="1913" y="1973"/>
                      <a:pt x="2152" y="1734"/>
                    </a:cubicBezTo>
                    <a:cubicBezTo>
                      <a:pt x="2390" y="1496"/>
                      <a:pt x="2521" y="1179"/>
                      <a:pt x="2521" y="843"/>
                    </a:cubicBezTo>
                    <a:cubicBezTo>
                      <a:pt x="2521" y="528"/>
                      <a:pt x="2407" y="231"/>
                      <a:pt x="219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67"/>
              <p:cNvSpPr/>
              <p:nvPr/>
            </p:nvSpPr>
            <p:spPr bwMode="auto">
              <a:xfrm>
                <a:off x="2979" y="1231"/>
                <a:ext cx="1390" cy="1687"/>
              </a:xfrm>
              <a:custGeom>
                <a:avLst/>
                <a:gdLst>
                  <a:gd name="T0" fmla="*/ 943 w 1554"/>
                  <a:gd name="T1" fmla="*/ 0 h 1887"/>
                  <a:gd name="T2" fmla="*/ 276 w 1554"/>
                  <a:gd name="T3" fmla="*/ 277 h 1887"/>
                  <a:gd name="T4" fmla="*/ 0 w 1554"/>
                  <a:gd name="T5" fmla="*/ 944 h 1887"/>
                  <a:gd name="T6" fmla="*/ 276 w 1554"/>
                  <a:gd name="T7" fmla="*/ 1610 h 1887"/>
                  <a:gd name="T8" fmla="*/ 943 w 1554"/>
                  <a:gd name="T9" fmla="*/ 1887 h 1887"/>
                  <a:gd name="T10" fmla="*/ 1545 w 1554"/>
                  <a:gd name="T11" fmla="*/ 1670 h 1887"/>
                  <a:gd name="T12" fmla="*/ 1533 w 1554"/>
                  <a:gd name="T13" fmla="*/ 1656 h 1887"/>
                  <a:gd name="T14" fmla="*/ 943 w 1554"/>
                  <a:gd name="T15" fmla="*/ 1868 h 1887"/>
                  <a:gd name="T16" fmla="*/ 289 w 1554"/>
                  <a:gd name="T17" fmla="*/ 1597 h 1887"/>
                  <a:gd name="T18" fmla="*/ 19 w 1554"/>
                  <a:gd name="T19" fmla="*/ 944 h 1887"/>
                  <a:gd name="T20" fmla="*/ 289 w 1554"/>
                  <a:gd name="T21" fmla="*/ 290 h 1887"/>
                  <a:gd name="T22" fmla="*/ 943 w 1554"/>
                  <a:gd name="T23" fmla="*/ 19 h 1887"/>
                  <a:gd name="T24" fmla="*/ 1542 w 1554"/>
                  <a:gd name="T25" fmla="*/ 239 h 1887"/>
                  <a:gd name="T26" fmla="*/ 1554 w 1554"/>
                  <a:gd name="T27" fmla="*/ 224 h 1887"/>
                  <a:gd name="T28" fmla="*/ 943 w 1554"/>
                  <a:gd name="T29" fmla="*/ 0 h 1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54" h="1887">
                    <a:moveTo>
                      <a:pt x="943" y="0"/>
                    </a:moveTo>
                    <a:cubicBezTo>
                      <a:pt x="691" y="0"/>
                      <a:pt x="455" y="98"/>
                      <a:pt x="276" y="277"/>
                    </a:cubicBezTo>
                    <a:cubicBezTo>
                      <a:pt x="98" y="455"/>
                      <a:pt x="0" y="692"/>
                      <a:pt x="0" y="944"/>
                    </a:cubicBezTo>
                    <a:cubicBezTo>
                      <a:pt x="0" y="1196"/>
                      <a:pt x="98" y="1432"/>
                      <a:pt x="276" y="1610"/>
                    </a:cubicBezTo>
                    <a:cubicBezTo>
                      <a:pt x="455" y="1789"/>
                      <a:pt x="691" y="1887"/>
                      <a:pt x="943" y="1887"/>
                    </a:cubicBezTo>
                    <a:cubicBezTo>
                      <a:pt x="1166" y="1887"/>
                      <a:pt x="1376" y="1810"/>
                      <a:pt x="1545" y="1670"/>
                    </a:cubicBezTo>
                    <a:cubicBezTo>
                      <a:pt x="1541" y="1665"/>
                      <a:pt x="1537" y="1661"/>
                      <a:pt x="1533" y="1656"/>
                    </a:cubicBezTo>
                    <a:cubicBezTo>
                      <a:pt x="1368" y="1794"/>
                      <a:pt x="1161" y="1868"/>
                      <a:pt x="943" y="1868"/>
                    </a:cubicBezTo>
                    <a:cubicBezTo>
                      <a:pt x="696" y="1868"/>
                      <a:pt x="464" y="1772"/>
                      <a:pt x="289" y="1597"/>
                    </a:cubicBezTo>
                    <a:cubicBezTo>
                      <a:pt x="115" y="1423"/>
                      <a:pt x="19" y="1191"/>
                      <a:pt x="19" y="944"/>
                    </a:cubicBezTo>
                    <a:cubicBezTo>
                      <a:pt x="19" y="697"/>
                      <a:pt x="115" y="465"/>
                      <a:pt x="289" y="290"/>
                    </a:cubicBezTo>
                    <a:cubicBezTo>
                      <a:pt x="464" y="115"/>
                      <a:pt x="696" y="19"/>
                      <a:pt x="943" y="19"/>
                    </a:cubicBezTo>
                    <a:cubicBezTo>
                      <a:pt x="1165" y="19"/>
                      <a:pt x="1375" y="97"/>
                      <a:pt x="1542" y="239"/>
                    </a:cubicBezTo>
                    <a:cubicBezTo>
                      <a:pt x="1545" y="234"/>
                      <a:pt x="1549" y="229"/>
                      <a:pt x="1554" y="224"/>
                    </a:cubicBezTo>
                    <a:cubicBezTo>
                      <a:pt x="1383" y="79"/>
                      <a:pt x="1169" y="0"/>
                      <a:pt x="9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68"/>
              <p:cNvSpPr/>
              <p:nvPr/>
            </p:nvSpPr>
            <p:spPr bwMode="auto">
              <a:xfrm>
                <a:off x="2376" y="627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0 w 150"/>
                  <a:gd name="T3" fmla="*/ 76 h 150"/>
                  <a:gd name="T4" fmla="*/ 23 w 150"/>
                  <a:gd name="T5" fmla="*/ 129 h 150"/>
                  <a:gd name="T6" fmla="*/ 38 w 150"/>
                  <a:gd name="T7" fmla="*/ 140 h 150"/>
                  <a:gd name="T8" fmla="*/ 75 w 150"/>
                  <a:gd name="T9" fmla="*/ 150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97"/>
                      <a:pt x="9" y="116"/>
                      <a:pt x="23" y="129"/>
                    </a:cubicBezTo>
                    <a:cubicBezTo>
                      <a:pt x="27" y="134"/>
                      <a:pt x="32" y="137"/>
                      <a:pt x="38" y="140"/>
                    </a:cubicBezTo>
                    <a:cubicBezTo>
                      <a:pt x="49" y="147"/>
                      <a:pt x="61" y="150"/>
                      <a:pt x="75" y="150"/>
                    </a:cubicBezTo>
                    <a:cubicBezTo>
                      <a:pt x="116" y="150"/>
                      <a:pt x="150" y="117"/>
                      <a:pt x="150" y="76"/>
                    </a:cubicBezTo>
                    <a:cubicBezTo>
                      <a:pt x="150" y="34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69"/>
              <p:cNvSpPr/>
              <p:nvPr/>
            </p:nvSpPr>
            <p:spPr bwMode="auto">
              <a:xfrm>
                <a:off x="2101" y="2008"/>
                <a:ext cx="133" cy="134"/>
              </a:xfrm>
              <a:custGeom>
                <a:avLst/>
                <a:gdLst>
                  <a:gd name="T0" fmla="*/ 74 w 149"/>
                  <a:gd name="T1" fmla="*/ 0 h 150"/>
                  <a:gd name="T2" fmla="*/ 0 w 149"/>
                  <a:gd name="T3" fmla="*/ 75 h 150"/>
                  <a:gd name="T4" fmla="*/ 58 w 149"/>
                  <a:gd name="T5" fmla="*/ 148 h 150"/>
                  <a:gd name="T6" fmla="*/ 74 w 149"/>
                  <a:gd name="T7" fmla="*/ 150 h 150"/>
                  <a:gd name="T8" fmla="*/ 77 w 149"/>
                  <a:gd name="T9" fmla="*/ 150 h 150"/>
                  <a:gd name="T10" fmla="*/ 149 w 149"/>
                  <a:gd name="T11" fmla="*/ 75 h 150"/>
                  <a:gd name="T12" fmla="*/ 74 w 149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50">
                    <a:moveTo>
                      <a:pt x="74" y="0"/>
                    </a:moveTo>
                    <a:cubicBezTo>
                      <a:pt x="33" y="0"/>
                      <a:pt x="0" y="33"/>
                      <a:pt x="0" y="75"/>
                    </a:cubicBezTo>
                    <a:cubicBezTo>
                      <a:pt x="0" y="110"/>
                      <a:pt x="25" y="140"/>
                      <a:pt x="58" y="148"/>
                    </a:cubicBezTo>
                    <a:cubicBezTo>
                      <a:pt x="63" y="149"/>
                      <a:pt x="69" y="150"/>
                      <a:pt x="74" y="150"/>
                    </a:cubicBezTo>
                    <a:cubicBezTo>
                      <a:pt x="75" y="150"/>
                      <a:pt x="76" y="150"/>
                      <a:pt x="77" y="150"/>
                    </a:cubicBezTo>
                    <a:cubicBezTo>
                      <a:pt x="117" y="148"/>
                      <a:pt x="149" y="115"/>
                      <a:pt x="149" y="75"/>
                    </a:cubicBezTo>
                    <a:cubicBezTo>
                      <a:pt x="149" y="33"/>
                      <a:pt x="116" y="0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70"/>
              <p:cNvSpPr/>
              <p:nvPr/>
            </p:nvSpPr>
            <p:spPr bwMode="auto">
              <a:xfrm>
                <a:off x="2783" y="2968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30 w 150"/>
                  <a:gd name="T3" fmla="*/ 16 h 150"/>
                  <a:gd name="T4" fmla="*/ 16 w 150"/>
                  <a:gd name="T5" fmla="*/ 29 h 150"/>
                  <a:gd name="T6" fmla="*/ 0 w 150"/>
                  <a:gd name="T7" fmla="*/ 76 h 150"/>
                  <a:gd name="T8" fmla="*/ 75 w 150"/>
                  <a:gd name="T9" fmla="*/ 150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58" y="0"/>
                      <a:pt x="42" y="6"/>
                      <a:pt x="30" y="16"/>
                    </a:cubicBezTo>
                    <a:cubicBezTo>
                      <a:pt x="25" y="20"/>
                      <a:pt x="20" y="24"/>
                      <a:pt x="16" y="29"/>
                    </a:cubicBezTo>
                    <a:cubicBezTo>
                      <a:pt x="6" y="42"/>
                      <a:pt x="0" y="58"/>
                      <a:pt x="0" y="76"/>
                    </a:cubicBezTo>
                    <a:cubicBezTo>
                      <a:pt x="0" y="117"/>
                      <a:pt x="34" y="150"/>
                      <a:pt x="75" y="150"/>
                    </a:cubicBezTo>
                    <a:cubicBezTo>
                      <a:pt x="116" y="150"/>
                      <a:pt x="150" y="117"/>
                      <a:pt x="150" y="76"/>
                    </a:cubicBezTo>
                    <a:cubicBezTo>
                      <a:pt x="150" y="34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71"/>
              <p:cNvSpPr/>
              <p:nvPr/>
            </p:nvSpPr>
            <p:spPr bwMode="auto">
              <a:xfrm>
                <a:off x="4736" y="2962"/>
                <a:ext cx="134" cy="135"/>
              </a:xfrm>
              <a:custGeom>
                <a:avLst/>
                <a:gdLst>
                  <a:gd name="T0" fmla="*/ 75 w 150"/>
                  <a:gd name="T1" fmla="*/ 0 h 151"/>
                  <a:gd name="T2" fmla="*/ 0 w 150"/>
                  <a:gd name="T3" fmla="*/ 76 h 151"/>
                  <a:gd name="T4" fmla="*/ 75 w 150"/>
                  <a:gd name="T5" fmla="*/ 151 h 151"/>
                  <a:gd name="T6" fmla="*/ 150 w 150"/>
                  <a:gd name="T7" fmla="*/ 76 h 151"/>
                  <a:gd name="T8" fmla="*/ 132 w 150"/>
                  <a:gd name="T9" fmla="*/ 27 h 151"/>
                  <a:gd name="T10" fmla="*/ 118 w 150"/>
                  <a:gd name="T11" fmla="*/ 14 h 151"/>
                  <a:gd name="T12" fmla="*/ 75 w 150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1">
                    <a:moveTo>
                      <a:pt x="75" y="0"/>
                    </a:moveTo>
                    <a:cubicBezTo>
                      <a:pt x="33" y="0"/>
                      <a:pt x="0" y="35"/>
                      <a:pt x="0" y="76"/>
                    </a:cubicBezTo>
                    <a:cubicBezTo>
                      <a:pt x="0" y="117"/>
                      <a:pt x="33" y="151"/>
                      <a:pt x="75" y="151"/>
                    </a:cubicBezTo>
                    <a:cubicBezTo>
                      <a:pt x="116" y="151"/>
                      <a:pt x="150" y="117"/>
                      <a:pt x="150" y="76"/>
                    </a:cubicBezTo>
                    <a:cubicBezTo>
                      <a:pt x="150" y="57"/>
                      <a:pt x="143" y="40"/>
                      <a:pt x="132" y="27"/>
                    </a:cubicBezTo>
                    <a:cubicBezTo>
                      <a:pt x="128" y="22"/>
                      <a:pt x="123" y="18"/>
                      <a:pt x="118" y="14"/>
                    </a:cubicBezTo>
                    <a:cubicBezTo>
                      <a:pt x="106" y="6"/>
                      <a:pt x="91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72"/>
              <p:cNvSpPr/>
              <p:nvPr/>
            </p:nvSpPr>
            <p:spPr bwMode="auto">
              <a:xfrm>
                <a:off x="4338" y="2606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0 w 150"/>
                  <a:gd name="T3" fmla="*/ 76 h 150"/>
                  <a:gd name="T4" fmla="*/ 13 w 150"/>
                  <a:gd name="T5" fmla="*/ 118 h 150"/>
                  <a:gd name="T6" fmla="*/ 25 w 150"/>
                  <a:gd name="T7" fmla="*/ 132 h 150"/>
                  <a:gd name="T8" fmla="*/ 75 w 150"/>
                  <a:gd name="T9" fmla="*/ 150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33" y="0"/>
                      <a:pt x="0" y="34"/>
                      <a:pt x="0" y="76"/>
                    </a:cubicBezTo>
                    <a:cubicBezTo>
                      <a:pt x="0" y="91"/>
                      <a:pt x="5" y="106"/>
                      <a:pt x="13" y="118"/>
                    </a:cubicBezTo>
                    <a:cubicBezTo>
                      <a:pt x="17" y="123"/>
                      <a:pt x="21" y="127"/>
                      <a:pt x="25" y="132"/>
                    </a:cubicBezTo>
                    <a:cubicBezTo>
                      <a:pt x="39" y="143"/>
                      <a:pt x="56" y="150"/>
                      <a:pt x="75" y="150"/>
                    </a:cubicBezTo>
                    <a:cubicBezTo>
                      <a:pt x="117" y="150"/>
                      <a:pt x="150" y="117"/>
                      <a:pt x="150" y="76"/>
                    </a:cubicBezTo>
                    <a:cubicBezTo>
                      <a:pt x="150" y="34"/>
                      <a:pt x="117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73"/>
              <p:cNvSpPr/>
              <p:nvPr/>
            </p:nvSpPr>
            <p:spPr bwMode="auto">
              <a:xfrm>
                <a:off x="2958" y="1225"/>
                <a:ext cx="133" cy="134"/>
              </a:xfrm>
              <a:custGeom>
                <a:avLst/>
                <a:gdLst>
                  <a:gd name="T0" fmla="*/ 74 w 149"/>
                  <a:gd name="T1" fmla="*/ 0 h 149"/>
                  <a:gd name="T2" fmla="*/ 0 w 149"/>
                  <a:gd name="T3" fmla="*/ 74 h 149"/>
                  <a:gd name="T4" fmla="*/ 16 w 149"/>
                  <a:gd name="T5" fmla="*/ 122 h 149"/>
                  <a:gd name="T6" fmla="*/ 30 w 149"/>
                  <a:gd name="T7" fmla="*/ 135 h 149"/>
                  <a:gd name="T8" fmla="*/ 74 w 149"/>
                  <a:gd name="T9" fmla="*/ 149 h 149"/>
                  <a:gd name="T10" fmla="*/ 149 w 149"/>
                  <a:gd name="T11" fmla="*/ 74 h 149"/>
                  <a:gd name="T12" fmla="*/ 74 w 149"/>
                  <a:gd name="T1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33" y="0"/>
                      <a:pt x="0" y="34"/>
                      <a:pt x="0" y="74"/>
                    </a:cubicBezTo>
                    <a:cubicBezTo>
                      <a:pt x="0" y="92"/>
                      <a:pt x="6" y="109"/>
                      <a:pt x="16" y="122"/>
                    </a:cubicBezTo>
                    <a:cubicBezTo>
                      <a:pt x="20" y="127"/>
                      <a:pt x="25" y="131"/>
                      <a:pt x="30" y="135"/>
                    </a:cubicBezTo>
                    <a:cubicBezTo>
                      <a:pt x="42" y="144"/>
                      <a:pt x="58" y="149"/>
                      <a:pt x="74" y="149"/>
                    </a:cubicBezTo>
                    <a:cubicBezTo>
                      <a:pt x="116" y="149"/>
                      <a:pt x="149" y="116"/>
                      <a:pt x="149" y="74"/>
                    </a:cubicBezTo>
                    <a:cubicBezTo>
                      <a:pt x="149" y="34"/>
                      <a:pt x="116" y="0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4"/>
              <p:cNvSpPr/>
              <p:nvPr/>
            </p:nvSpPr>
            <p:spPr bwMode="auto">
              <a:xfrm>
                <a:off x="3771" y="352"/>
                <a:ext cx="133" cy="134"/>
              </a:xfrm>
              <a:custGeom>
                <a:avLst/>
                <a:gdLst>
                  <a:gd name="T0" fmla="*/ 75 w 149"/>
                  <a:gd name="T1" fmla="*/ 0 h 150"/>
                  <a:gd name="T2" fmla="*/ 0 w 149"/>
                  <a:gd name="T3" fmla="*/ 76 h 150"/>
                  <a:gd name="T4" fmla="*/ 75 w 149"/>
                  <a:gd name="T5" fmla="*/ 150 h 150"/>
                  <a:gd name="T6" fmla="*/ 149 w 149"/>
                  <a:gd name="T7" fmla="*/ 78 h 150"/>
                  <a:gd name="T8" fmla="*/ 149 w 149"/>
                  <a:gd name="T9" fmla="*/ 76 h 150"/>
                  <a:gd name="T10" fmla="*/ 147 w 149"/>
                  <a:gd name="T11" fmla="*/ 60 h 150"/>
                  <a:gd name="T12" fmla="*/ 75 w 149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50">
                    <a:moveTo>
                      <a:pt x="75" y="0"/>
                    </a:moveTo>
                    <a:cubicBezTo>
                      <a:pt x="33" y="0"/>
                      <a:pt x="0" y="34"/>
                      <a:pt x="0" y="76"/>
                    </a:cubicBezTo>
                    <a:cubicBezTo>
                      <a:pt x="0" y="117"/>
                      <a:pt x="33" y="150"/>
                      <a:pt x="75" y="150"/>
                    </a:cubicBezTo>
                    <a:cubicBezTo>
                      <a:pt x="115" y="150"/>
                      <a:pt x="148" y="118"/>
                      <a:pt x="149" y="78"/>
                    </a:cubicBezTo>
                    <a:cubicBezTo>
                      <a:pt x="149" y="78"/>
                      <a:pt x="149" y="77"/>
                      <a:pt x="149" y="76"/>
                    </a:cubicBezTo>
                    <a:cubicBezTo>
                      <a:pt x="149" y="70"/>
                      <a:pt x="149" y="65"/>
                      <a:pt x="147" y="60"/>
                    </a:cubicBezTo>
                    <a:cubicBezTo>
                      <a:pt x="140" y="26"/>
                      <a:pt x="110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5"/>
              <p:cNvSpPr/>
              <p:nvPr/>
            </p:nvSpPr>
            <p:spPr bwMode="auto">
              <a:xfrm>
                <a:off x="5120" y="636"/>
                <a:ext cx="134" cy="133"/>
              </a:xfrm>
              <a:custGeom>
                <a:avLst/>
                <a:gdLst>
                  <a:gd name="T0" fmla="*/ 75 w 150"/>
                  <a:gd name="T1" fmla="*/ 0 h 149"/>
                  <a:gd name="T2" fmla="*/ 0 w 150"/>
                  <a:gd name="T3" fmla="*/ 75 h 149"/>
                  <a:gd name="T4" fmla="*/ 75 w 150"/>
                  <a:gd name="T5" fmla="*/ 149 h 149"/>
                  <a:gd name="T6" fmla="*/ 127 w 150"/>
                  <a:gd name="T7" fmla="*/ 128 h 149"/>
                  <a:gd name="T8" fmla="*/ 139 w 150"/>
                  <a:gd name="T9" fmla="*/ 113 h 149"/>
                  <a:gd name="T10" fmla="*/ 150 w 150"/>
                  <a:gd name="T11" fmla="*/ 75 h 149"/>
                  <a:gd name="T12" fmla="*/ 75 w 150"/>
                  <a:gd name="T1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49">
                    <a:moveTo>
                      <a:pt x="75" y="0"/>
                    </a:moveTo>
                    <a:cubicBezTo>
                      <a:pt x="33" y="0"/>
                      <a:pt x="0" y="33"/>
                      <a:pt x="0" y="75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95" y="149"/>
                      <a:pt x="113" y="141"/>
                      <a:pt x="127" y="128"/>
                    </a:cubicBezTo>
                    <a:cubicBezTo>
                      <a:pt x="131" y="124"/>
                      <a:pt x="135" y="119"/>
                      <a:pt x="139" y="113"/>
                    </a:cubicBezTo>
                    <a:cubicBezTo>
                      <a:pt x="146" y="102"/>
                      <a:pt x="150" y="89"/>
                      <a:pt x="150" y="75"/>
                    </a:cubicBezTo>
                    <a:cubicBezTo>
                      <a:pt x="150" y="33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6"/>
              <p:cNvSpPr/>
              <p:nvPr/>
            </p:nvSpPr>
            <p:spPr bwMode="auto">
              <a:xfrm>
                <a:off x="4537" y="1218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0 w 150"/>
                  <a:gd name="T3" fmla="*/ 76 h 150"/>
                  <a:gd name="T4" fmla="*/ 75 w 150"/>
                  <a:gd name="T5" fmla="*/ 150 h 150"/>
                  <a:gd name="T6" fmla="*/ 126 w 150"/>
                  <a:gd name="T7" fmla="*/ 130 h 150"/>
                  <a:gd name="T8" fmla="*/ 139 w 150"/>
                  <a:gd name="T9" fmla="*/ 115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33" y="0"/>
                      <a:pt x="0" y="33"/>
                      <a:pt x="0" y="76"/>
                    </a:cubicBezTo>
                    <a:cubicBezTo>
                      <a:pt x="0" y="117"/>
                      <a:pt x="33" y="150"/>
                      <a:pt x="75" y="150"/>
                    </a:cubicBezTo>
                    <a:cubicBezTo>
                      <a:pt x="95" y="150"/>
                      <a:pt x="113" y="142"/>
                      <a:pt x="126" y="130"/>
                    </a:cubicBezTo>
                    <a:cubicBezTo>
                      <a:pt x="131" y="125"/>
                      <a:pt x="135" y="120"/>
                      <a:pt x="139" y="115"/>
                    </a:cubicBezTo>
                    <a:cubicBezTo>
                      <a:pt x="146" y="103"/>
                      <a:pt x="150" y="90"/>
                      <a:pt x="150" y="76"/>
                    </a:cubicBezTo>
                    <a:cubicBezTo>
                      <a:pt x="150" y="33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77"/>
              <p:cNvSpPr/>
              <p:nvPr/>
            </p:nvSpPr>
            <p:spPr bwMode="auto">
              <a:xfrm>
                <a:off x="4347" y="1413"/>
                <a:ext cx="134" cy="134"/>
              </a:xfrm>
              <a:custGeom>
                <a:avLst/>
                <a:gdLst>
                  <a:gd name="T0" fmla="*/ 76 w 150"/>
                  <a:gd name="T1" fmla="*/ 0 h 150"/>
                  <a:gd name="T2" fmla="*/ 24 w 150"/>
                  <a:gd name="T3" fmla="*/ 20 h 150"/>
                  <a:gd name="T4" fmla="*/ 12 w 150"/>
                  <a:gd name="T5" fmla="*/ 35 h 150"/>
                  <a:gd name="T6" fmla="*/ 0 w 150"/>
                  <a:gd name="T7" fmla="*/ 74 h 150"/>
                  <a:gd name="T8" fmla="*/ 76 w 150"/>
                  <a:gd name="T9" fmla="*/ 150 h 150"/>
                  <a:gd name="T10" fmla="*/ 150 w 150"/>
                  <a:gd name="T11" fmla="*/ 74 h 150"/>
                  <a:gd name="T12" fmla="*/ 76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6" y="0"/>
                    </a:moveTo>
                    <a:cubicBezTo>
                      <a:pt x="55" y="0"/>
                      <a:pt x="37" y="8"/>
                      <a:pt x="24" y="20"/>
                    </a:cubicBezTo>
                    <a:cubicBezTo>
                      <a:pt x="19" y="25"/>
                      <a:pt x="15" y="30"/>
                      <a:pt x="12" y="35"/>
                    </a:cubicBezTo>
                    <a:cubicBezTo>
                      <a:pt x="4" y="47"/>
                      <a:pt x="0" y="60"/>
                      <a:pt x="0" y="74"/>
                    </a:cubicBezTo>
                    <a:cubicBezTo>
                      <a:pt x="0" y="116"/>
                      <a:pt x="34" y="150"/>
                      <a:pt x="76" y="150"/>
                    </a:cubicBezTo>
                    <a:cubicBezTo>
                      <a:pt x="117" y="150"/>
                      <a:pt x="150" y="116"/>
                      <a:pt x="150" y="74"/>
                    </a:cubicBezTo>
                    <a:cubicBezTo>
                      <a:pt x="150" y="33"/>
                      <a:pt x="117" y="0"/>
                      <a:pt x="7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Rounded Rectangle 35"/>
            <p:cNvSpPr/>
            <p:nvPr/>
          </p:nvSpPr>
          <p:spPr>
            <a:xfrm flipH="1">
              <a:off x="3751870" y="1041930"/>
              <a:ext cx="4685656" cy="4423375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333D86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98095" y="3063534"/>
            <a:ext cx="3993592" cy="1433651"/>
          </a:xfrm>
        </p:spPr>
        <p:txBody>
          <a:bodyPr anchor="t">
            <a:no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TextBox 76"/>
          <p:cNvSpPr txBox="1"/>
          <p:nvPr/>
        </p:nvSpPr>
        <p:spPr>
          <a:xfrm>
            <a:off x="4688212" y="1626627"/>
            <a:ext cx="2826412" cy="1190151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normAutofit lnSpcReduction="10000"/>
          </a:bodyPr>
          <a:lstStyle/>
          <a:p>
            <a:pPr algn="ctr"/>
            <a:r>
              <a:rPr lang="en-US" altLang="zh-CN" sz="7200" dirty="0">
                <a:latin typeface="+mj-lt"/>
                <a:ea typeface="微软雅黑" panose="020B0503020204020204" charset="-122"/>
              </a:rPr>
              <a:t>ONE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2017/12/3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7008" y="0"/>
            <a:ext cx="5614992" cy="32901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681359"/>
            <a:ext cx="3669684" cy="31766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58219"/>
            <a:ext cx="1051560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2017/12/3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0" y="3721100"/>
            <a:ext cx="10515600" cy="11938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2017/12/3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2017/12/3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2017/12/3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实战项目：分布式爬虫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5372"/>
            <a:ext cx="10515600" cy="5291592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数据提取进程从</a:t>
            </a:r>
            <a:r>
              <a:rPr lang="en-US" altLang="zh-CN" dirty="0" err="1" smtClean="0"/>
              <a:t>result_queue</a:t>
            </a:r>
            <a:r>
              <a:rPr lang="en-US" altLang="zh-CN" dirty="0" smtClean="0"/>
              <a:t> </a:t>
            </a:r>
            <a:r>
              <a:rPr lang="zh-CN" altLang="en-US" dirty="0" smtClean="0"/>
              <a:t>队列读取返回的数据，并将数据中的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添加到</a:t>
            </a:r>
            <a:r>
              <a:rPr lang="en-US" altLang="zh-CN" dirty="0" err="1" smtClean="0"/>
              <a:t>conn_q</a:t>
            </a:r>
            <a:r>
              <a:rPr lang="zh-CN" altLang="en-US" dirty="0" smtClean="0"/>
              <a:t>队列交给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管理进程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将数据中的文章标题和摘要添加到</a:t>
            </a:r>
            <a:r>
              <a:rPr lang="en-US" altLang="zh-CN" dirty="0" err="1" smtClean="0"/>
              <a:t>store_q</a:t>
            </a:r>
            <a:r>
              <a:rPr lang="en-US" altLang="zh-CN" dirty="0" smtClean="0"/>
              <a:t> </a:t>
            </a:r>
            <a:r>
              <a:rPr lang="zh-CN" altLang="en-US" dirty="0" smtClean="0"/>
              <a:t>队列交给数据存储进程。代码如下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7600" y="2374295"/>
          <a:ext cx="8128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result_solve_proc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,result_q,conn_q,store_q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while True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not </a:t>
                      </a:r>
                      <a:r>
                        <a:rPr lang="en-US" altLang="zh-CN" dirty="0" err="1" smtClean="0"/>
                        <a:t>result_q.empty</a:t>
                      </a:r>
                      <a:r>
                        <a:rPr lang="en-US" altLang="zh-CN" dirty="0" smtClean="0"/>
                        <a:t>():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content=</a:t>
                      </a:r>
                      <a:r>
                        <a:rPr lang="en-US" altLang="zh-CN" dirty="0" err="1" smtClean="0"/>
                        <a:t>result_q.get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smtClean="0"/>
                        <a:t>content[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new_urls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]==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'end'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结果分析进程接收通知然后结束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'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结果分析进程接收通知然后结束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zh-CN" dirty="0" err="1" smtClean="0"/>
                        <a:t>store_q.put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'end'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dirty="0" err="1" smtClean="0"/>
                        <a:t>conn_q.put</a:t>
                      </a:r>
                      <a:r>
                        <a:rPr lang="en-US" altLang="zh-CN" dirty="0" smtClean="0"/>
                        <a:t>(content[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new_urls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])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dirty="0" err="1" smtClean="0"/>
                        <a:t>store_q.put</a:t>
                      </a:r>
                      <a:r>
                        <a:rPr lang="en-US" altLang="zh-CN" dirty="0" smtClean="0"/>
                        <a:t>(content[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'data'</a:t>
                      </a:r>
                      <a:r>
                        <a:rPr lang="en-US" altLang="zh-CN" dirty="0" smtClean="0"/>
                        <a:t>])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解析出来的数据为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time.sleep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延时休息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BaseException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time.sleep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延时休息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70857"/>
            <a:ext cx="10515600" cy="5306106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数据存储进程从</a:t>
            </a:r>
            <a:r>
              <a:rPr lang="en-US" altLang="zh-CN" dirty="0" err="1" smtClean="0"/>
              <a:t>store_q</a:t>
            </a:r>
            <a:r>
              <a:rPr lang="zh-CN" altLang="en-US" dirty="0" smtClean="0"/>
              <a:t>队列中读取数据，并调用数据存储器进行数据存储。代码如下：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9200" y="2040466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store_proc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,store_q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output=</a:t>
                      </a:r>
                      <a:r>
                        <a:rPr lang="en-US" altLang="zh-CN" dirty="0" err="1" smtClean="0"/>
                        <a:t>DataOutput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while True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not </a:t>
                      </a:r>
                      <a:r>
                        <a:rPr lang="en-US" altLang="zh-CN" dirty="0" err="1" smtClean="0"/>
                        <a:t>store_q.empty</a:t>
                      </a:r>
                      <a:r>
                        <a:rPr lang="en-US" altLang="zh-CN" dirty="0" smtClean="0"/>
                        <a:t>():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data=</a:t>
                      </a:r>
                      <a:r>
                        <a:rPr lang="en-US" altLang="zh-CN" dirty="0" err="1" smtClean="0"/>
                        <a:t>store_q.get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smtClean="0"/>
                        <a:t>data==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'end'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'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存储进程接受通知然后结束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!'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dirty="0" err="1" smtClean="0"/>
                        <a:t>output.output_end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output.filepath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dirty="0" err="1" smtClean="0"/>
                        <a:t>output.store_data</a:t>
                      </a:r>
                      <a:r>
                        <a:rPr lang="en-US" altLang="zh-CN" dirty="0" smtClean="0"/>
                        <a:t>(data)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time.sleep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70857"/>
            <a:ext cx="10515600" cy="5306106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最后启动分布式管理器、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管理进程、数据提取进程和数据存储进程，并初始化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个队列。代码如下：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0915" y="1750181"/>
          <a:ext cx="1227908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90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smtClean="0"/>
                        <a:t>__name__==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'__main__'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初始化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个队列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dirty="0" err="1" smtClean="0"/>
                        <a:t>url_q</a:t>
                      </a:r>
                      <a:r>
                        <a:rPr lang="en-US" altLang="zh-CN" dirty="0" smtClean="0"/>
                        <a:t>=Queue()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result_q</a:t>
                      </a:r>
                      <a:r>
                        <a:rPr lang="en-US" altLang="zh-CN" dirty="0" smtClean="0"/>
                        <a:t>=Queue()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store_q</a:t>
                      </a:r>
                      <a:r>
                        <a:rPr lang="en-US" altLang="zh-CN" dirty="0" smtClean="0"/>
                        <a:t>=Queue()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conn_q</a:t>
                      </a:r>
                      <a:r>
                        <a:rPr lang="en-US" altLang="zh-CN" dirty="0" smtClean="0"/>
                        <a:t>=Queue()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创建分布式管理器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dirty="0" smtClean="0"/>
                        <a:t>node=</a:t>
                      </a:r>
                      <a:r>
                        <a:rPr lang="en-US" altLang="zh-CN" dirty="0" err="1" smtClean="0"/>
                        <a:t>NodeManager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manager=</a:t>
                      </a:r>
                      <a:r>
                        <a:rPr lang="en-US" altLang="zh-CN" dirty="0" err="1" smtClean="0"/>
                        <a:t>node.start_Manager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url_q,result_q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创建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管理进程、数据提取进程和数据存储进程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dirty="0" err="1" smtClean="0"/>
                        <a:t>url_manager_proc</a:t>
                      </a:r>
                      <a:r>
                        <a:rPr lang="en-US" altLang="zh-CN" dirty="0" smtClean="0"/>
                        <a:t>=Process(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node.url_manager_proc,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zh-CN" dirty="0" smtClean="0"/>
                        <a:t>=(url_q,conn_q,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"http://baike.baidu.com/view/284853.html"</a:t>
                      </a:r>
                      <a:r>
                        <a:rPr lang="en-US" altLang="zh-CN" dirty="0" smtClean="0"/>
                        <a:t>))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result_solve_proc</a:t>
                      </a:r>
                      <a:r>
                        <a:rPr lang="en-US" altLang="zh-CN" dirty="0" smtClean="0"/>
                        <a:t>=Process(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node.result_solve_proc,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zh-CN" dirty="0" smtClean="0"/>
                        <a:t>=(</a:t>
                      </a:r>
                      <a:r>
                        <a:rPr lang="en-US" altLang="zh-CN" dirty="0" err="1" smtClean="0"/>
                        <a:t>result_q,conn_q,store_q</a:t>
                      </a:r>
                      <a:r>
                        <a:rPr lang="en-US" altLang="zh-CN" dirty="0" smtClean="0"/>
                        <a:t>,))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store_proc</a:t>
                      </a:r>
                      <a:r>
                        <a:rPr lang="en-US" altLang="zh-CN" dirty="0" smtClean="0"/>
                        <a:t>=Process(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node.store_proc,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zh-CN" dirty="0" smtClean="0"/>
                        <a:t>=(</a:t>
                      </a:r>
                      <a:r>
                        <a:rPr lang="en-US" altLang="zh-CN" dirty="0" err="1" smtClean="0"/>
                        <a:t>store_q</a:t>
                      </a:r>
                      <a:r>
                        <a:rPr lang="en-US" altLang="zh-CN" dirty="0" smtClean="0"/>
                        <a:t>,))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启动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个进程和分布式管理器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dirty="0" err="1" smtClean="0"/>
                        <a:t>url_manager_proc.start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result_solve_proc.start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store_proc.start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manager.get_server</a:t>
                      </a:r>
                      <a:r>
                        <a:rPr lang="en-US" altLang="zh-CN" dirty="0" smtClean="0"/>
                        <a:t>().</a:t>
                      </a:r>
                      <a:r>
                        <a:rPr lang="en-US" altLang="zh-CN" dirty="0" err="1" smtClean="0"/>
                        <a:t>serve_forever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爬虫节点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爬虫节点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SpiderNode</a:t>
            </a:r>
            <a:r>
              <a:rPr lang="en-US" altLang="zh-CN" dirty="0" smtClean="0"/>
              <a:t>) </a:t>
            </a:r>
            <a:r>
              <a:rPr lang="zh-CN" altLang="en-US" dirty="0" smtClean="0"/>
              <a:t>相对简单，主要包含</a:t>
            </a:r>
            <a:r>
              <a:rPr lang="en-US" altLang="zh-CN" dirty="0" smtClean="0"/>
              <a:t>HTML </a:t>
            </a:r>
            <a:r>
              <a:rPr lang="zh-CN" altLang="en-US" dirty="0" smtClean="0"/>
              <a:t>下载器、</a:t>
            </a:r>
            <a:r>
              <a:rPr lang="en-US" altLang="zh-CN" dirty="0" smtClean="0"/>
              <a:t>HTML </a:t>
            </a:r>
            <a:r>
              <a:rPr lang="zh-CN" altLang="en-US" dirty="0" smtClean="0"/>
              <a:t>解析器和爬虫调</a:t>
            </a:r>
            <a:r>
              <a:rPr lang="zh-CN" altLang="en-US" dirty="0" smtClean="0"/>
              <a:t>度器</a:t>
            </a:r>
            <a:r>
              <a:rPr lang="zh-CN" altLang="en-US" dirty="0" smtClean="0"/>
              <a:t>。执行流程如下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爬</a:t>
            </a:r>
            <a:r>
              <a:rPr lang="zh-CN" altLang="en-US" dirty="0" smtClean="0"/>
              <a:t>虫调度器从控制节点中的</a:t>
            </a:r>
            <a:r>
              <a:rPr lang="en-US" altLang="zh-CN" dirty="0" err="1" smtClean="0"/>
              <a:t>url_q</a:t>
            </a:r>
            <a:r>
              <a:rPr lang="en-US" altLang="zh-CN" dirty="0" smtClean="0"/>
              <a:t> </a:t>
            </a:r>
            <a:r>
              <a:rPr lang="zh-CN" altLang="en-US" dirty="0" smtClean="0"/>
              <a:t>队列读取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爬</a:t>
            </a:r>
            <a:r>
              <a:rPr lang="zh-CN" altLang="en-US" dirty="0" smtClean="0"/>
              <a:t>虫调度器调用</a:t>
            </a:r>
            <a:r>
              <a:rPr lang="en-US" altLang="zh-CN" dirty="0" smtClean="0"/>
              <a:t>HTML </a:t>
            </a:r>
            <a:r>
              <a:rPr lang="zh-CN" altLang="en-US" dirty="0" smtClean="0"/>
              <a:t>下载器、</a:t>
            </a:r>
            <a:r>
              <a:rPr lang="en-US" altLang="zh-CN" dirty="0" smtClean="0"/>
              <a:t>HTML </a:t>
            </a:r>
            <a:r>
              <a:rPr lang="zh-CN" altLang="en-US" dirty="0" smtClean="0"/>
              <a:t>解析器获取网页中新的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和标题摘要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爬虫</a:t>
            </a:r>
            <a:r>
              <a:rPr lang="zh-CN" altLang="en-US" dirty="0" smtClean="0"/>
              <a:t>调度器将新的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和标题摘要传人</a:t>
            </a:r>
            <a:r>
              <a:rPr lang="en-US" altLang="zh-CN" dirty="0" smtClean="0"/>
              <a:t>result _q </a:t>
            </a:r>
            <a:r>
              <a:rPr lang="zh-CN" altLang="en-US" dirty="0" smtClean="0"/>
              <a:t>队列交给控制节点。</a:t>
            </a:r>
            <a:br>
              <a:rPr lang="zh-CN" altLang="en-US" dirty="0" smtClean="0"/>
            </a:b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下载器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07571" y="1564368"/>
          <a:ext cx="105156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#coding:utf-8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smtClean="0"/>
                        <a:t>requests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#HTML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的下载器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zh-CN" dirty="0" err="1" smtClean="0"/>
                        <a:t>HtmlDownloader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smtClean="0"/>
                        <a:t>download(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,url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地址下载数据并返回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url: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 None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smtClean="0"/>
                        <a:t>headers = {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'User-Agent'</a:t>
                      </a:r>
                      <a:r>
                        <a:rPr lang="en-US" altLang="zh-CN" dirty="0" smtClean="0"/>
                        <a:t>: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'Mozilla/5.0 (Windows NT 6.1; Win64; x64; rv:58.0) Gecko/20100101 Firefox/58.0'</a:t>
                      </a:r>
                      <a:r>
                        <a:rPr lang="en-US" altLang="zh-CN" dirty="0" smtClean="0"/>
                        <a:t>}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response=</a:t>
                      </a:r>
                      <a:r>
                        <a:rPr lang="en-US" altLang="zh-CN" dirty="0" err="1" smtClean="0"/>
                        <a:t>requests.get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url,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headers</a:t>
                      </a:r>
                      <a:r>
                        <a:rPr lang="en-US" altLang="zh-CN" dirty="0" smtClean="0"/>
                        <a:t>=headers)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err="1" smtClean="0"/>
                        <a:t>response.status_code</a:t>
                      </a:r>
                      <a:r>
                        <a:rPr lang="en-US" altLang="zh-CN" dirty="0" smtClean="0"/>
                        <a:t>==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response.encoding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"utf-8"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zh-CN" dirty="0" err="1" smtClean="0"/>
                        <a:t>response.text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None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解析器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70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#coding:utf-8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#HTML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解析器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smtClean="0"/>
                        <a:t>bs4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BeautifulSoup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smtClean="0"/>
                        <a:t>re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urlparse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zh-CN" dirty="0" err="1" smtClean="0"/>
                        <a:t>HtmlParser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smtClean="0"/>
                        <a:t>parser(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,page_url,html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解析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page_url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要解析的页面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html: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要解析的页面的代码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err="1" smtClean="0"/>
                        <a:t>page_url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 None or </a:t>
                      </a:r>
                      <a:r>
                        <a:rPr lang="en-US" altLang="zh-CN" dirty="0" smtClean="0"/>
                        <a:t>html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 None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smtClean="0"/>
                        <a:t>soup=</a:t>
                      </a:r>
                      <a:r>
                        <a:rPr lang="en-US" altLang="zh-CN" dirty="0" err="1" smtClean="0"/>
                        <a:t>BeautifulSoup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html,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"html.parser"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from_encoding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"utf-8"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调用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get_datas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解析当前页面的所有数据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err="1" smtClean="0"/>
                        <a:t>datas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.get_datas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page_url,soup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调用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get_urls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解析当前页面的关联地址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err="1" smtClean="0"/>
                        <a:t>urls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.get_urls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page_url,soup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CN" dirty="0" err="1" smtClean="0"/>
                        <a:t>urls,datas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get_new_datas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,page_url,soup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解析出当前页面所需要的数据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page_url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要解析的页面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html: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要解析的页面的代码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返回有效数据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定义一个字典存储当前页的数据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datas</a:t>
                      </a:r>
                      <a:r>
                        <a:rPr lang="en-US" altLang="zh-CN" dirty="0" smtClean="0"/>
                        <a:t>={}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datas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]=</a:t>
                      </a:r>
                      <a:r>
                        <a:rPr lang="en-US" altLang="zh-CN" dirty="0" err="1" smtClean="0"/>
                        <a:t>page_url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h1=</a:t>
                      </a:r>
                      <a:r>
                        <a:rPr lang="en-US" altLang="zh-CN" dirty="0" err="1" smtClean="0"/>
                        <a:t>soup.find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dd"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lemmaWgt-lemmaTitle-title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 smtClean="0"/>
                        <a:t>).find(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"h1"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datas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'title'</a:t>
                      </a:r>
                      <a:r>
                        <a:rPr lang="en-US" altLang="zh-CN" dirty="0" smtClean="0"/>
                        <a:t>]=h1.string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div=</a:t>
                      </a:r>
                      <a:r>
                        <a:rPr lang="en-US" altLang="zh-CN" dirty="0" err="1" smtClean="0"/>
                        <a:t>soup.find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div"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"lemma-summary"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datas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]=</a:t>
                      </a:r>
                      <a:r>
                        <a:rPr lang="en-US" altLang="zh-CN" dirty="0" err="1" smtClean="0"/>
                        <a:t>div.get_text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err="1" smtClean="0"/>
                        <a:t>datas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CN" dirty="0" err="1" smtClean="0"/>
                        <a:t>datas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#https://baike.baidu.com/item/%E7%BD%91%E7%BB%9C%E7%88%AC%E8%99%AB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get_new_urls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,page_url,soup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解析出当前页面所有关联的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page_url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要解析的页面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html: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要解析的页面的代码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返回新的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集合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定义一个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集合存储所有的新的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err="1" smtClean="0"/>
                        <a:t>new_urls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a_s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soup.find_all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a"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re.compile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"/item/.+"</a:t>
                      </a:r>
                      <a:r>
                        <a:rPr lang="en-US" altLang="zh-CN" dirty="0" smtClean="0"/>
                        <a:t>))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dirty="0" smtClean="0"/>
                        <a:t>a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altLang="zh-CN" dirty="0" err="1" smtClean="0"/>
                        <a:t>a_s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href</a:t>
                      </a:r>
                      <a:r>
                        <a:rPr lang="en-US" altLang="zh-CN" dirty="0" smtClean="0"/>
                        <a:t>=a[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]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full_url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urlparse.urljoin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page_url,href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new_urls.add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full_url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err="1" smtClean="0"/>
                        <a:t>full_url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CN" dirty="0" err="1" smtClean="0"/>
                        <a:t>new_urls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爬虫调度器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爬虫调度器需要用到分布式进程中工作进程的代码，具体内容可以参考第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章的分布</a:t>
            </a:r>
            <a:r>
              <a:rPr lang="zh-CN" altLang="en-US" dirty="0" smtClean="0"/>
              <a:t>式进</a:t>
            </a:r>
            <a:r>
              <a:rPr lang="zh-CN" altLang="en-US" dirty="0" smtClean="0"/>
              <a:t>程章节。爬虫调度器需要先连接上控制节点，然后从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_q </a:t>
            </a:r>
            <a:r>
              <a:rPr lang="zh-CN" altLang="en-US" dirty="0" smtClean="0"/>
              <a:t>队列中获取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，下载并解</a:t>
            </a:r>
            <a:r>
              <a:rPr lang="zh-CN" altLang="en-US" dirty="0" smtClean="0"/>
              <a:t>析网</a:t>
            </a:r>
            <a:r>
              <a:rPr lang="zh-CN" altLang="en-US" dirty="0" smtClean="0"/>
              <a:t>页，接着将获取的数据交给</a:t>
            </a:r>
            <a:r>
              <a:rPr lang="en-US" altLang="zh-CN" dirty="0" smtClean="0"/>
              <a:t>result _q </a:t>
            </a:r>
            <a:r>
              <a:rPr lang="zh-CN" altLang="en-US" dirty="0" smtClean="0"/>
              <a:t>队列并返回给控制节点，代码如下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3486" y="719666"/>
          <a:ext cx="9666514" cy="1353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65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#coding:utf-8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err="1" smtClean="0"/>
                        <a:t>multiprocessing.managers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BaseManager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err="1" smtClean="0"/>
                        <a:t>HtmlDownloader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HtmlDownloader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err="1" smtClean="0"/>
                        <a:t>HtmlParser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HtmlParser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zh-CN" dirty="0" err="1" smtClean="0"/>
                        <a:t>SpiderWork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smtClean="0"/>
                        <a:t>__init__(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初始化分布式进程中工作节点的连接工作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实现第一步：使用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BaseManager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注册用于获取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Queue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的方法名称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err="1" smtClean="0"/>
                        <a:t>BaseManager.register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get_task_quque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BaseManager.register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get_result_quque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实现第二步：连接到服务器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err="1" smtClean="0"/>
                        <a:t>server_addr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'127.0.0.1'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'Connect to server %s...'</a:t>
                      </a:r>
                      <a:r>
                        <a:rPr lang="en-US" altLang="zh-CN" dirty="0" smtClean="0"/>
                        <a:t>%</a:t>
                      </a:r>
                      <a:r>
                        <a:rPr lang="en-US" altLang="zh-CN" dirty="0" err="1" smtClean="0"/>
                        <a:t>server_addr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注意保持端口和验证口令与服务进程设置的完全一致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.m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BaseManager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US" altLang="zh-CN" dirty="0" smtClean="0"/>
                        <a:t>=(server_addr,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8001</a:t>
                      </a:r>
                      <a:r>
                        <a:rPr lang="en-US" altLang="zh-CN" dirty="0" smtClean="0"/>
                        <a:t>),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authkey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baike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从网络连接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.m.connect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实现第三步：获取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Queue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的对象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.task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.m.get_task_queue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.result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.m.get_result_queue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初始化网页下载器和解析器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.downloader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HtmlDownloader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.parser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HtmlParser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'init finish'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def </a:t>
                      </a:r>
                      <a:r>
                        <a:rPr lang="en-US" altLang="zh-CN" dirty="0" smtClean="0"/>
                        <a:t>crawl(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while True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not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.task.empty</a:t>
                      </a:r>
                      <a:r>
                        <a:rPr lang="en-US" altLang="zh-CN" dirty="0" smtClean="0"/>
                        <a:t>():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.task.get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==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'end'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'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控制节点通知爬虫节点停止工作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...'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接着通知其他节点停止工作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.result.put</a:t>
                      </a:r>
                      <a:r>
                        <a:rPr lang="en-US" altLang="zh-CN" dirty="0" smtClean="0"/>
                        <a:t>({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new_urls'</a:t>
                      </a:r>
                      <a:r>
                        <a:rPr lang="en-US" altLang="zh-CN" dirty="0" err="1" smtClean="0"/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'end'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'data'</a:t>
                      </a:r>
                      <a:r>
                        <a:rPr lang="en-US" altLang="zh-CN" dirty="0" err="1" smtClean="0"/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'end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})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print '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爬虫节点正在解析：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s'</a:t>
                      </a:r>
                      <a:r>
                        <a:rPr lang="en-US" altLang="zh-CN" dirty="0" err="1" smtClean="0"/>
                        <a:t>%url.encode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"utf-8"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content=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.downloader.download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dirty="0" err="1" smtClean="0"/>
                        <a:t>new_urls,data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.parser.parser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url,content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.result.put</a:t>
                      </a:r>
                      <a:r>
                        <a:rPr lang="en-US" altLang="zh-CN" dirty="0" smtClean="0"/>
                        <a:t>({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new_urls"</a:t>
                      </a:r>
                      <a:r>
                        <a:rPr lang="en-US" altLang="zh-CN" dirty="0" err="1" smtClean="0"/>
                        <a:t>:new_urls,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"data"</a:t>
                      </a:r>
                      <a:r>
                        <a:rPr lang="en-US" altLang="zh-CN" dirty="0" err="1" smtClean="0"/>
                        <a:t>:data</a:t>
                      </a:r>
                      <a:r>
                        <a:rPr lang="en-US" altLang="zh-CN" dirty="0" smtClean="0"/>
                        <a:t>})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EOFError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'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连接工作节点失败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except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en-US" altLang="zh-CN" dirty="0" err="1" smtClean="0"/>
                        <a:t>,e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smtClean="0"/>
                        <a:t>e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'Crawl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fali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smtClean="0"/>
                        <a:t>__name__==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'__main__'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spider=</a:t>
                      </a:r>
                      <a:r>
                        <a:rPr lang="en-US" altLang="zh-CN" dirty="0" err="1" smtClean="0"/>
                        <a:t>SpiderWork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spider.crawl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629" y="316139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在爬虫调度器中设置了一个本地</a:t>
            </a:r>
            <a:r>
              <a:rPr lang="en-US" altLang="zh-CN" dirty="0" smtClean="0"/>
              <a:t>IP 127.0.0.1,</a:t>
            </a:r>
            <a:r>
              <a:rPr lang="zh-CN" altLang="en-US" dirty="0" smtClean="0"/>
              <a:t>大家可以在一台机器上测试代码的正</a:t>
            </a:r>
            <a:r>
              <a:rPr lang="zh-CN" altLang="en-US" dirty="0" smtClean="0"/>
              <a:t>确性</a:t>
            </a:r>
            <a:r>
              <a:rPr lang="zh-CN" altLang="en-US" dirty="0" smtClean="0"/>
              <a:t>。当然也可以使用三台</a:t>
            </a:r>
            <a:r>
              <a:rPr lang="en-US" altLang="zh-CN" dirty="0" smtClean="0"/>
              <a:t>VPS </a:t>
            </a:r>
            <a:r>
              <a:rPr lang="zh-CN" altLang="en-US" dirty="0" smtClean="0"/>
              <a:t>服务器，两台运行爬虫节点程序，将</a:t>
            </a:r>
            <a:r>
              <a:rPr lang="en-US" altLang="zh-CN" dirty="0" smtClean="0"/>
              <a:t>IP </a:t>
            </a:r>
            <a:r>
              <a:rPr lang="zh-CN" altLang="en-US" dirty="0" smtClean="0"/>
              <a:t>改为控制节点主机</a:t>
            </a:r>
            <a:r>
              <a:rPr lang="zh-CN" altLang="en-US" dirty="0" smtClean="0"/>
              <a:t>的公</a:t>
            </a:r>
            <a:r>
              <a:rPr lang="zh-CN" altLang="en-US" dirty="0" smtClean="0"/>
              <a:t>网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，一台运行控制节点程序，进行分布式爬取，这样更贴近真实的爬取环境。图</a:t>
            </a:r>
            <a:r>
              <a:rPr lang="en-US" altLang="zh-CN" dirty="0" smtClean="0"/>
              <a:t>7-3</a:t>
            </a:r>
            <a:r>
              <a:rPr lang="zh-CN" altLang="en-US" dirty="0" smtClean="0"/>
              <a:t>为</a:t>
            </a:r>
            <a:r>
              <a:rPr lang="zh-CN" altLang="en-US" dirty="0" smtClean="0"/>
              <a:t>最终爬取的数据，图</a:t>
            </a:r>
            <a:r>
              <a:rPr lang="en-US" altLang="zh-CN" dirty="0" smtClean="0"/>
              <a:t>7-4 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new_urls.txt</a:t>
            </a:r>
            <a:r>
              <a:rPr lang="en-US" altLang="zh-CN" dirty="0" smtClean="0"/>
              <a:t> </a:t>
            </a:r>
            <a:r>
              <a:rPr lang="zh-CN" altLang="en-US" dirty="0" smtClean="0"/>
              <a:t>的内容，图</a:t>
            </a:r>
            <a:r>
              <a:rPr lang="en-US" altLang="zh-CN" dirty="0" smtClean="0"/>
              <a:t>7-5 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old_urls.txt</a:t>
            </a:r>
            <a:r>
              <a:rPr lang="en-US" altLang="zh-CN" dirty="0" smtClean="0"/>
              <a:t> </a:t>
            </a:r>
            <a:r>
              <a:rPr lang="zh-CN" altLang="en-US" dirty="0" smtClean="0"/>
              <a:t>的内容，大家可</a:t>
            </a:r>
            <a:r>
              <a:rPr lang="zh-CN" altLang="en-US" dirty="0" smtClean="0"/>
              <a:t>以进</a:t>
            </a:r>
            <a:r>
              <a:rPr lang="zh-CN" altLang="en-US" dirty="0" smtClean="0"/>
              <a:t>行对比测试，这个简单的分布式爬虫还有很大的发挥空间，希望大家发挥自己的聪明才</a:t>
            </a:r>
            <a:br>
              <a:rPr lang="zh-CN" altLang="en-US" dirty="0" smtClean="0"/>
            </a:br>
            <a:r>
              <a:rPr lang="zh-CN" altLang="en-US" dirty="0" smtClean="0"/>
              <a:t>智进一步完善。</a:t>
            </a:r>
            <a:br>
              <a:rPr lang="zh-CN" altLang="en-US" dirty="0" smtClean="0"/>
            </a:b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248" y="2492603"/>
            <a:ext cx="5505450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922" y="725715"/>
            <a:ext cx="43053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4521" y="877888"/>
            <a:ext cx="38481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Hashlib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4373"/>
            <a:ext cx="10515600" cy="47783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err="1" smtClean="0"/>
              <a:t>hashlib</a:t>
            </a:r>
            <a:r>
              <a:rPr lang="zh-CN" altLang="en-US" dirty="0" smtClean="0"/>
              <a:t>是个专门提供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算法的库，现在里面包括</a:t>
            </a:r>
            <a:r>
              <a:rPr lang="en-US" altLang="zh-CN" dirty="0" smtClean="0"/>
              <a:t>md5, sha1, sha224, sha256, sha384, sha512</a:t>
            </a:r>
            <a:r>
              <a:rPr lang="zh-CN" altLang="en-US" dirty="0" smtClean="0"/>
              <a:t>，使用非常简单、方便。</a:t>
            </a:r>
            <a:r>
              <a:rPr lang="en-US" altLang="zh-CN" dirty="0" smtClean="0"/>
              <a:t>md5</a:t>
            </a:r>
            <a:r>
              <a:rPr lang="zh-CN" altLang="en-US" dirty="0" smtClean="0"/>
              <a:t>经常用来做用户密码的存储。而</a:t>
            </a:r>
            <a:r>
              <a:rPr lang="en-US" altLang="zh-CN" dirty="0" smtClean="0"/>
              <a:t>sha1</a:t>
            </a:r>
            <a:r>
              <a:rPr lang="zh-CN" altLang="en-US" dirty="0" smtClean="0"/>
              <a:t>则经常用作数字签名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下</a:t>
            </a:r>
            <a:r>
              <a:rPr lang="zh-CN" altLang="en-US" dirty="0" smtClean="0"/>
              <a:t>面主要记录下其中的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加密方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对以上代码的说明：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030" y="3522673"/>
            <a:ext cx="5866493" cy="361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242629" y="3672114"/>
            <a:ext cx="4281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MD5</a:t>
            </a:r>
          </a:p>
          <a:p>
            <a:r>
              <a:rPr lang="en-US" altLang="zh-CN" dirty="0" smtClean="0"/>
              <a:t>MD5</a:t>
            </a:r>
            <a:r>
              <a:rPr lang="zh-CN" altLang="en-US" dirty="0" smtClean="0"/>
              <a:t>的全称是</a:t>
            </a:r>
            <a:r>
              <a:rPr lang="en-US" altLang="zh-CN" dirty="0" smtClean="0"/>
              <a:t>Message-Digest Algorithm 5</a:t>
            </a:r>
            <a:r>
              <a:rPr lang="zh-CN" altLang="en-US" dirty="0" smtClean="0"/>
              <a:t>（信息</a:t>
            </a:r>
            <a:r>
              <a:rPr lang="en-US" altLang="zh-CN" dirty="0" smtClean="0"/>
              <a:t>-</a:t>
            </a:r>
            <a:r>
              <a:rPr lang="zh-CN" altLang="en-US" dirty="0" smtClean="0"/>
              <a:t>摘要算法）。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位长度。目前</a:t>
            </a:r>
            <a:r>
              <a:rPr lang="en-US" altLang="zh-CN" dirty="0" smtClean="0"/>
              <a:t>MD5</a:t>
            </a:r>
            <a:r>
              <a:rPr lang="zh-CN" altLang="en-US" dirty="0" smtClean="0"/>
              <a:t>是一种不可逆算法。</a:t>
            </a:r>
          </a:p>
          <a:p>
            <a:r>
              <a:rPr lang="zh-CN" altLang="en-US" dirty="0" smtClean="0"/>
              <a:t>具有很高的安全性。它对应任何字符串都可以加密成一段唯一的固定长度的代码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简单分布式爬虫结构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2775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本次分布式爬虫采用主从模式。主从模式是指由一台主机作为控制节点，负责管理所有运行网络爬虫的主机，爬虫只需要从控制节点那里接收任务，并把新生成任务提交给控制节点就可以了，在这个过程中不必与其他爬虫通信，这种方式实现简单、利于管理。而控制节点则需要与所有爬虫进行通信，因此可以看到主从模式是有缺陷的，控制节点会成为整个系统的瓶颈，容易导致整个分布式网络爬虫系统性能下降。</a:t>
            </a:r>
          </a:p>
          <a:p>
            <a:pPr>
              <a:buNone/>
            </a:pPr>
            <a:r>
              <a:rPr lang="zh-CN" altLang="en-US" dirty="0" smtClean="0"/>
              <a:t>此次使用三台主机进行分布式爬取，一台主机作为控制节点，另外两台主机作为爬虫节点。爬虫结构如图</a:t>
            </a:r>
            <a:r>
              <a:rPr lang="en-US" altLang="zh-CN" dirty="0" smtClean="0"/>
              <a:t>7-1</a:t>
            </a:r>
            <a:r>
              <a:rPr lang="zh-CN" altLang="en-US" dirty="0" smtClean="0"/>
              <a:t>所示。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9264" y="4366985"/>
            <a:ext cx="59817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72457"/>
            <a:ext cx="10515600" cy="5204506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首先从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直接导入</a:t>
            </a:r>
            <a:r>
              <a:rPr lang="en-US" altLang="zh-CN" dirty="0" err="1" smtClean="0"/>
              <a:t>hashlib</a:t>
            </a:r>
            <a:r>
              <a:rPr lang="zh-CN" altLang="en-US" dirty="0" smtClean="0"/>
              <a:t>模块</a:t>
            </a:r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hashlib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md5()</a:t>
            </a:r>
            <a:r>
              <a:rPr lang="zh-CN" altLang="en-US" dirty="0" smtClean="0"/>
              <a:t>生成一个</a:t>
            </a:r>
            <a:r>
              <a:rPr lang="en-US" altLang="zh-CN" dirty="0" smtClean="0"/>
              <a:t>md5 hash</a:t>
            </a:r>
            <a:r>
              <a:rPr lang="zh-CN" altLang="en-US" dirty="0" smtClean="0"/>
              <a:t>对象</a:t>
            </a:r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对象后，就可以用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方法对字符串进行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加密的更新处理</a:t>
            </a:r>
          </a:p>
          <a:p>
            <a:pPr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继续调用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方法会在前面加密的基础上更新加密</a:t>
            </a:r>
          </a:p>
          <a:p>
            <a:pPr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加密后的二进制结果</a:t>
            </a:r>
          </a:p>
          <a:p>
            <a:pPr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十六进制结果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Lorem ipsum dolor sit amet, consectetur adipisicing elit.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3400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控制节点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ControlNode</a:t>
            </a:r>
            <a:r>
              <a:rPr lang="en-US" altLang="zh-CN" dirty="0" smtClean="0"/>
              <a:t>) </a:t>
            </a:r>
            <a:r>
              <a:rPr lang="zh-CN" altLang="en-US" dirty="0" smtClean="0"/>
              <a:t>主要分为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管理器、数据存储器和控制调度器。控制调度器通过三个进程来协调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管理器和数据存储器的工作</a:t>
            </a:r>
            <a:r>
              <a:rPr lang="en-US" altLang="zh-CN" dirty="0" smtClean="0"/>
              <a:t>:</a:t>
            </a:r>
            <a:r>
              <a:rPr lang="zh-CN" altLang="en-US" dirty="0" smtClean="0"/>
              <a:t>一个是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管理进程，负责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的管理和将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传递给爬虫节点</a:t>
            </a:r>
            <a:r>
              <a:rPr lang="en-US" altLang="zh-CN" dirty="0" smtClean="0"/>
              <a:t>;</a:t>
            </a:r>
            <a:r>
              <a:rPr lang="zh-CN" altLang="en-US" dirty="0" smtClean="0"/>
              <a:t>一个是数据提取进程，负责读取爬虫节点返回的数据，将返回数据中的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交给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管理进程，将标题和摘要等数据交给数据存储进程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zh-CN" altLang="en-US" dirty="0" smtClean="0"/>
              <a:t>最后一个是数据存储进程，负责将数据提取进程中提交的数据进行本地存储。执行流程如图</a:t>
            </a:r>
            <a:r>
              <a:rPr lang="en-US" altLang="zh-CN" dirty="0" smtClean="0"/>
              <a:t>7-2 </a:t>
            </a:r>
            <a:r>
              <a:rPr lang="zh-CN" altLang="en-US" dirty="0" smtClean="0"/>
              <a:t>所示。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4935" y="3842204"/>
            <a:ext cx="60579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管理器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参考第</a:t>
            </a:r>
            <a:r>
              <a:rPr lang="en-US" altLang="zh-CN" dirty="0" smtClean="0"/>
              <a:t>6 </a:t>
            </a:r>
            <a:r>
              <a:rPr lang="zh-CN" altLang="en-US" dirty="0" smtClean="0"/>
              <a:t>章的代码，我们对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管理器做了一些优化。我们采用</a:t>
            </a:r>
            <a:r>
              <a:rPr lang="en-US" altLang="zh-CN" dirty="0" smtClean="0"/>
              <a:t>set </a:t>
            </a:r>
            <a:r>
              <a:rPr lang="zh-CN" altLang="en-US" dirty="0" smtClean="0"/>
              <a:t>内存去重的方式，如果直接存储大量的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链接，尤其是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链接很长的时候，很容易造成内存溢出，所以我们将爬取过的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MD5 </a:t>
            </a:r>
            <a:r>
              <a:rPr lang="zh-CN" altLang="en-US" dirty="0" smtClean="0"/>
              <a:t>处理。字符串经过</a:t>
            </a:r>
            <a:r>
              <a:rPr lang="en-US" altLang="zh-CN" dirty="0" smtClean="0"/>
              <a:t>MD5 </a:t>
            </a:r>
            <a:r>
              <a:rPr lang="zh-CN" altLang="en-US" dirty="0" smtClean="0"/>
              <a:t>处理后的信息摘要长度为</a:t>
            </a:r>
            <a:r>
              <a:rPr lang="en-US" altLang="zh-CN" dirty="0" smtClean="0"/>
              <a:t>128 </a:t>
            </a:r>
            <a:r>
              <a:rPr lang="zh-CN" altLang="en-US" dirty="0" smtClean="0"/>
              <a:t>位，将生成的</a:t>
            </a:r>
            <a:r>
              <a:rPr lang="en-US" altLang="zh-CN" dirty="0" smtClean="0"/>
              <a:t>MD5 </a:t>
            </a:r>
            <a:r>
              <a:rPr lang="zh-CN" altLang="en-US" dirty="0" smtClean="0"/>
              <a:t>摘要存储到</a:t>
            </a:r>
            <a:r>
              <a:rPr lang="en-US" altLang="zh-CN" dirty="0" smtClean="0"/>
              <a:t>set </a:t>
            </a:r>
            <a:r>
              <a:rPr lang="zh-CN" altLang="en-US" dirty="0" smtClean="0"/>
              <a:t>后，可以减少好几倍的内存消耗，不过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MD5 </a:t>
            </a:r>
            <a:r>
              <a:rPr lang="zh-CN" altLang="en-US" dirty="0" smtClean="0"/>
              <a:t>算法生成的是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位，取中间的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位即可。我们同时添加了</a:t>
            </a:r>
            <a:r>
              <a:rPr lang="en-US" altLang="zh-CN" dirty="0" err="1" smtClean="0"/>
              <a:t>save_progress</a:t>
            </a:r>
            <a:r>
              <a:rPr lang="en-US" altLang="zh-CN" dirty="0" smtClean="0"/>
              <a:t> 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load_progress</a:t>
            </a:r>
            <a:r>
              <a:rPr lang="en-US" altLang="zh-CN" dirty="0" smtClean="0"/>
              <a:t> </a:t>
            </a:r>
            <a:r>
              <a:rPr lang="zh-CN" altLang="en-US" dirty="0" smtClean="0"/>
              <a:t>方法</a:t>
            </a:r>
            <a:br>
              <a:rPr lang="zh-CN" altLang="en-US" dirty="0" smtClean="0"/>
            </a:br>
            <a:r>
              <a:rPr lang="zh-CN" altLang="en-US" dirty="0" smtClean="0"/>
              <a:t>进行序列化的操作，将未爬取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集合和已爬取的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集合序列化到本地，保存当前的进度，以便下次恢复状态。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管理器</a:t>
            </a:r>
            <a:r>
              <a:rPr lang="en-US" altLang="zh-CN" dirty="0" err="1" smtClean="0"/>
              <a:t>URLManager.py</a:t>
            </a:r>
            <a:r>
              <a:rPr lang="en-US" altLang="zh-CN" dirty="0" smtClean="0"/>
              <a:t> </a:t>
            </a:r>
            <a:r>
              <a:rPr lang="zh-CN" altLang="en-US" dirty="0" smtClean="0"/>
              <a:t>代码如下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2000" y="95564"/>
          <a:ext cx="8128000" cy="2423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#coding:utf-8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cPickle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hashlib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zh-CN" dirty="0" err="1" smtClean="0"/>
                        <a:t>UrlManager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__init__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.new_urls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.load_progress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new_urls.txt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未爬取的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集合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.old_urls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.load_progress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old_urls.txt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已爬取的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集合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has_new_url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判断是否有未爬取的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.new_url_size</a:t>
                      </a:r>
                      <a:r>
                        <a:rPr lang="en-US" altLang="zh-CN" dirty="0" smtClean="0"/>
                        <a:t>()!=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def </a:t>
                      </a:r>
                      <a:r>
                        <a:rPr lang="en-US" altLang="zh-CN" dirty="0" err="1" smtClean="0"/>
                        <a:t>get_new_url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获取一个未爬取的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err="1" smtClean="0"/>
                        <a:t>new_url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.new_urls.pop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m=hashlib.md5()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m.update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new_url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.old_urls.add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m.hexdigest</a:t>
                      </a:r>
                      <a:r>
                        <a:rPr lang="en-US" altLang="zh-CN" dirty="0" smtClean="0"/>
                        <a:t>()[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dirty="0" smtClean="0"/>
                        <a:t>:-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dirty="0" smtClean="0"/>
                        <a:t>])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CN" dirty="0" err="1" smtClean="0"/>
                        <a:t>new_url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add_new_url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,url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添加一个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地址到未被抓取的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集合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 None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smtClean="0"/>
                        <a:t>m=hashlib.md5()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m.update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url_md5=</a:t>
                      </a:r>
                      <a:r>
                        <a:rPr lang="en-US" altLang="zh-CN" dirty="0" err="1" smtClean="0"/>
                        <a:t>m.hexdigest</a:t>
                      </a:r>
                      <a:r>
                        <a:rPr lang="en-US" altLang="zh-CN" dirty="0" smtClean="0"/>
                        <a:t>()[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dirty="0" smtClean="0"/>
                        <a:t>,-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dirty="0" smtClean="0"/>
                        <a:t>]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 in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.new_urls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altLang="zh-CN" dirty="0" smtClean="0"/>
                        <a:t>url_md5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 in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.old_urls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.new_urls.add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add_new_urls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,urls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添加多个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地址到未被抓取的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集合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err="1" smtClean="0"/>
                        <a:t>urls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 None or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urls</a:t>
                      </a:r>
                      <a:r>
                        <a:rPr lang="en-US" altLang="zh-CN" dirty="0" smtClean="0"/>
                        <a:t>)==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for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altLang="zh-CN" dirty="0" err="1" smtClean="0"/>
                        <a:t>urls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.add_new_url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new_url_size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获取未爬取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集合的大小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.new_urls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old_url_size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获取已爬取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集合的大小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.old_urls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save_progress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,path,data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保存进度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path: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文件路径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data: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with open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path,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'wb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n-US" altLang="zh-CN" dirty="0" smtClean="0"/>
                        <a:t>f: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cPickle.dump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data,f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load_progress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,path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从本地文件中加载进度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path: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文件路径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集合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'[+]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从文件加载进度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:%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s'</a:t>
                      </a:r>
                      <a:r>
                        <a:rPr lang="en-US" altLang="zh-CN" dirty="0" err="1" smtClean="0"/>
                        <a:t>%path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with open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path,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'rb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n-US" altLang="zh-CN" dirty="0" smtClean="0"/>
                        <a:t>f: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tmp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cPickle.load</a:t>
                      </a:r>
                      <a:r>
                        <a:rPr lang="en-US" altLang="zh-CN" dirty="0" smtClean="0"/>
                        <a:t>(f)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CN" dirty="0" err="1" smtClean="0"/>
                        <a:t>tmp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'[!]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无进度文件，创建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:%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s'</a:t>
                      </a:r>
                      <a:r>
                        <a:rPr lang="en-US" altLang="zh-CN" dirty="0" err="1" smtClean="0"/>
                        <a:t>%path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set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数据存储器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4373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数据存储器的内容基本上和第</a:t>
            </a:r>
            <a:r>
              <a:rPr lang="en-US" altLang="zh-CN" dirty="0" smtClean="0"/>
              <a:t>6 </a:t>
            </a:r>
            <a:r>
              <a:rPr lang="zh-CN" altLang="en-US" dirty="0" smtClean="0"/>
              <a:t>章的一样，不过生成的文件按照当前时间进行命名，以避免重复，同时对文件进行缓存写人。代码如下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17486" y="2345234"/>
          <a:ext cx="8128000" cy="160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#coding:utf-8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codecs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smtClean="0"/>
                        <a:t>time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zh-CN" dirty="0" err="1" smtClean="0"/>
                        <a:t>DataOutput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__init__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.filepath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baike_%s.html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%(</a:t>
                      </a:r>
                      <a:r>
                        <a:rPr lang="en-US" altLang="zh-CN" dirty="0" err="1" smtClean="0"/>
                        <a:t>time.strftime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'%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Y_%m_%d_%H_%M_%S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),</a:t>
                      </a:r>
                      <a:r>
                        <a:rPr lang="en-US" altLang="zh-CN" dirty="0" err="1" smtClean="0"/>
                        <a:t>time.localtime</a:t>
                      </a:r>
                      <a:r>
                        <a:rPr lang="en-US" altLang="zh-CN" dirty="0" smtClean="0"/>
                        <a:t>())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.output_head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.filepath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.datas</a:t>
                      </a:r>
                      <a:r>
                        <a:rPr lang="en-US" altLang="zh-CN" dirty="0" smtClean="0"/>
                        <a:t>=[]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store_data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,data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smtClean="0"/>
                        <a:t>data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 None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.datas.append</a:t>
                      </a:r>
                      <a:r>
                        <a:rPr lang="en-US" altLang="zh-CN" dirty="0" smtClean="0"/>
                        <a:t>(data)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.datas</a:t>
                      </a:r>
                      <a:r>
                        <a:rPr lang="en-US" altLang="zh-CN" dirty="0" smtClean="0"/>
                        <a:t>)&gt;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.output_html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.filepath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output_head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,path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头写进去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path: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文件路径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err="1" smtClean="0"/>
                        <a:t>fout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codecs.open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path,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'w'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'utf-8'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"&lt;html&gt;"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"&lt;body&gt;"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"&lt;table&gt;"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fout.close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output_html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,path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将数据写入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文件中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path: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文件路径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err="1" smtClean="0"/>
                        <a:t>fout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codecs.open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path,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'a'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'utf-8'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dirty="0" smtClean="0"/>
                        <a:t>data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.datas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"&lt;td&gt;%s&lt;/td&gt;"</a:t>
                      </a:r>
                      <a:r>
                        <a:rPr lang="en-US" altLang="zh-CN" dirty="0" smtClean="0"/>
                        <a:t>%data[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])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"&lt;td&gt;%s&lt;/td&gt;"</a:t>
                      </a:r>
                      <a:r>
                        <a:rPr lang="en-US" altLang="zh-CN" dirty="0" smtClean="0"/>
                        <a:t>%data[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'title'</a:t>
                      </a:r>
                      <a:r>
                        <a:rPr lang="en-US" altLang="zh-CN" dirty="0" smtClean="0"/>
                        <a:t>])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"&lt;td&gt;%s&lt;/td&gt;"</a:t>
                      </a:r>
                      <a:r>
                        <a:rPr lang="en-US" altLang="zh-CN" dirty="0" smtClean="0"/>
                        <a:t>%data[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'summary'</a:t>
                      </a:r>
                      <a:r>
                        <a:rPr lang="en-US" altLang="zh-CN" dirty="0" smtClean="0"/>
                        <a:t>])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"&lt;/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fout.close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output_end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, path):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头写进去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path: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文件路径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err="1" smtClean="0"/>
                        <a:t>fout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codecs.open</a:t>
                      </a:r>
                      <a:r>
                        <a:rPr lang="en-US" altLang="zh-CN" dirty="0" smtClean="0"/>
                        <a:t>(path,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'w'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'utf-8'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"&lt;/table&gt;"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"&lt;/body&gt;"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"&lt;/html&gt;"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fout.close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控制调度器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控制调度器主要是产生并启动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管理进程、数据提取进程和数据存储进程，同时维护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个队列保持进程间的通信，分别为</a:t>
            </a:r>
            <a:r>
              <a:rPr lang="en-US" altLang="zh-CN" dirty="0" err="1" smtClean="0"/>
              <a:t>url_queue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result_queue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conn_q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store_q</a:t>
            </a:r>
            <a:r>
              <a:rPr lang="en-US" altLang="zh-CN" dirty="0" smtClean="0"/>
              <a:t> 4 </a:t>
            </a:r>
            <a:r>
              <a:rPr lang="zh-CN" altLang="en-US" dirty="0" smtClean="0"/>
              <a:t>个队列说明如下</a:t>
            </a:r>
            <a:r>
              <a:rPr lang="en-US" altLang="zh-CN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err="1" smtClean="0"/>
              <a:t>url_q</a:t>
            </a:r>
            <a:r>
              <a:rPr lang="en-US" altLang="zh-CN" dirty="0" smtClean="0"/>
              <a:t> </a:t>
            </a:r>
            <a:r>
              <a:rPr lang="zh-CN" altLang="en-US" dirty="0" smtClean="0"/>
              <a:t>队列是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管理进程将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传递给爬虫节点的通道。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err="1" smtClean="0"/>
              <a:t>result_q</a:t>
            </a:r>
            <a:r>
              <a:rPr lang="en-US" altLang="zh-CN" dirty="0" smtClean="0"/>
              <a:t> </a:t>
            </a:r>
            <a:r>
              <a:rPr lang="zh-CN" altLang="en-US" dirty="0" smtClean="0"/>
              <a:t>队列是爬虫节点将数据返回给数据提取进程的通道。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err="1" smtClean="0"/>
              <a:t>conn</a:t>
            </a:r>
            <a:r>
              <a:rPr lang="en-US" altLang="zh-CN" dirty="0" smtClean="0"/>
              <a:t> _q </a:t>
            </a:r>
            <a:r>
              <a:rPr lang="zh-CN" altLang="en-US" dirty="0" smtClean="0"/>
              <a:t>队列是数据提取进程将新的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数据提交给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管理进程的通道。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err="1" smtClean="0"/>
              <a:t>store_q</a:t>
            </a:r>
            <a:r>
              <a:rPr lang="en-US" altLang="zh-CN" dirty="0" smtClean="0"/>
              <a:t> </a:t>
            </a:r>
            <a:r>
              <a:rPr lang="zh-CN" altLang="en-US" dirty="0" smtClean="0"/>
              <a:t>队列是数据提取进程将获取到的数据交给数据存储进程的通道。</a:t>
            </a:r>
            <a:br>
              <a:rPr lang="zh-CN" altLang="en-US" dirty="0" smtClean="0"/>
            </a:b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因为要和工作节点进行通信，所以分布式进程必不可少。</a:t>
            </a:r>
            <a:br>
              <a:rPr lang="zh-CN" altLang="en-US" dirty="0" smtClean="0"/>
            </a:br>
            <a:r>
              <a:rPr lang="en-US" altLang="zh-CN" dirty="0" smtClean="0"/>
              <a:t>(Linux </a:t>
            </a:r>
            <a:r>
              <a:rPr lang="zh-CN" altLang="en-US" dirty="0" smtClean="0"/>
              <a:t>版</a:t>
            </a:r>
            <a:r>
              <a:rPr lang="en-US" altLang="zh-CN" dirty="0" smtClean="0"/>
              <a:t>),</a:t>
            </a:r>
            <a:r>
              <a:rPr lang="zh-CN" altLang="en-US" dirty="0" smtClean="0"/>
              <a:t>创建一个分布式管理器，定义为</a:t>
            </a:r>
            <a:r>
              <a:rPr lang="en-US" altLang="zh-CN" dirty="0" err="1" smtClean="0"/>
              <a:t>start._manager</a:t>
            </a:r>
            <a:r>
              <a:rPr lang="en-US" altLang="zh-CN" dirty="0" smtClean="0"/>
              <a:t> </a:t>
            </a:r>
            <a:r>
              <a:rPr lang="zh-CN" altLang="en-US" dirty="0" smtClean="0"/>
              <a:t>方法。方法代码如下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62743" y="1082523"/>
          <a:ext cx="8128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start_Manager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,url_q,result_q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创建一个分布式管理器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url_q:url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result_q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结果队列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把创建的两个队列注册在网络上，利用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方法，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callable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参数关联了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Queue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对象，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Queue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对象在网络中暴露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dirty="0" err="1" smtClean="0"/>
                        <a:t>BaseManager.register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get_task_queue'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callable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lambda</a:t>
                      </a:r>
                      <a:r>
                        <a:rPr lang="en-US" altLang="zh-CN" dirty="0" err="1" smtClean="0"/>
                        <a:t>:url_q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BaseManager.register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get_result_queue'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callable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lambda</a:t>
                      </a:r>
                      <a:r>
                        <a:rPr lang="en-US" altLang="zh-CN" dirty="0" err="1" smtClean="0"/>
                        <a:t>:result_q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绑定端口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8001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，设置验证口令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baike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".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这个相当于对象的初始化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dirty="0" smtClean="0"/>
                        <a:t>manager=</a:t>
                      </a:r>
                      <a:r>
                        <a:rPr lang="en-US" altLang="zh-CN" dirty="0" err="1" smtClean="0"/>
                        <a:t>BaseManager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US" altLang="zh-CN" dirty="0" smtClean="0"/>
                        <a:t>=(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8001</a:t>
                      </a:r>
                      <a:r>
                        <a:rPr lang="en-US" altLang="zh-CN" dirty="0" smtClean="0"/>
                        <a:t>),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authkey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baike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CN" dirty="0" smtClean="0"/>
                        <a:t>manager</a:t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3686" y="795111"/>
            <a:ext cx="10515600" cy="496706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URL </a:t>
            </a:r>
            <a:r>
              <a:rPr lang="zh-CN" altLang="en-US" dirty="0" smtClean="0"/>
              <a:t>管理进程将从</a:t>
            </a:r>
            <a:r>
              <a:rPr lang="en-US" altLang="zh-CN" dirty="0" err="1" smtClean="0"/>
              <a:t>conn</a:t>
            </a:r>
            <a:r>
              <a:rPr lang="en-US" altLang="zh-CN" dirty="0" smtClean="0"/>
              <a:t> _q </a:t>
            </a:r>
            <a:r>
              <a:rPr lang="zh-CN" altLang="en-US" dirty="0" smtClean="0"/>
              <a:t>队列获取到的新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提交给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管理器，经过去重之后，取出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放人</a:t>
            </a:r>
            <a:r>
              <a:rPr lang="en-US" altLang="zh-CN" dirty="0" err="1" smtClean="0"/>
              <a:t>url_queue</a:t>
            </a:r>
            <a:r>
              <a:rPr lang="en-US" altLang="zh-CN" dirty="0" smtClean="0"/>
              <a:t> </a:t>
            </a:r>
            <a:r>
              <a:rPr lang="zh-CN" altLang="en-US" dirty="0" smtClean="0"/>
              <a:t>队列中传递给爬虫节点，代码如下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6640" y="1605013"/>
          <a:ext cx="10290628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0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url_manager_proc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,url_q,conn_q,root_url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url_manager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UrlManager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url_manager.add_new_url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root_url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while True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while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url_manager.has_new_url</a:t>
                      </a:r>
                      <a:r>
                        <a:rPr lang="en-US" altLang="zh-CN" dirty="0" smtClean="0"/>
                        <a:t>()):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从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管理器获取新的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dirty="0" err="1" smtClean="0"/>
                        <a:t>new_url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url_manager.get_new_url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将新的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发给工作节点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dirty="0" err="1" smtClean="0"/>
                        <a:t>url_q.put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new_url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old_url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='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dirty="0" err="1" smtClean="0"/>
                        <a:t>url_manager.old_url_size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加一个判断条件，当爬取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个连接后就关闭，并保存进度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url_manager.old_url_size</a:t>
                      </a:r>
                      <a:r>
                        <a:rPr lang="en-US" altLang="zh-CN" dirty="0" smtClean="0"/>
                        <a:t>()&gt;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通知爬行节点工作结束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dirty="0" err="1" smtClean="0"/>
                        <a:t>url_q.put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'end'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'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控制节点发起结束通知！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关闭管理节点，同时存储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状态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dirty="0" err="1" smtClean="0"/>
                        <a:t>url_manager.save_progress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new_urls.txt'</a:t>
                      </a:r>
                      <a:r>
                        <a:rPr lang="en-US" altLang="zh-CN" dirty="0" err="1" smtClean="0"/>
                        <a:t>,url_manager.new_urls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url_manager.save_progress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old_urls.txt'</a:t>
                      </a:r>
                      <a:r>
                        <a:rPr lang="en-US" altLang="zh-CN" dirty="0" err="1" smtClean="0"/>
                        <a:t>,url_manager.old_urls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将从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result_solve_proc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获取到的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添加到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管理器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not </a:t>
                      </a:r>
                      <a:r>
                        <a:rPr lang="en-US" altLang="zh-CN" dirty="0" err="1" smtClean="0"/>
                        <a:t>conn_q.empty</a:t>
                      </a:r>
                      <a:r>
                        <a:rPr lang="en-US" altLang="zh-CN" dirty="0" smtClean="0"/>
                        <a:t>():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dirty="0" err="1" smtClean="0"/>
                        <a:t>urls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conn_q.get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dirty="0" err="1" smtClean="0"/>
                        <a:t>url_manager.add_new_urls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urls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BaseException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time.sleep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延迟休息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774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774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76915_1"/>
  <p:tag name="KSO_WM_TEMPLATE_CATEGORY" val="custom"/>
  <p:tag name="KSO_WM_TEMPLATE_INDEX" val="20177411"/>
  <p:tag name="KSO_WM_TEMPLATE_SUBCATEGORY" val="combine"/>
  <p:tag name="KSO_WM_TEMPLATE_THUMBS_INDEX" val="1、4、5、6、12、13、18、24、28、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74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76915_11"/>
  <p:tag name="KSO_WM_TEMPLATE_CATEGORY" val="custom"/>
  <p:tag name="KSO_WM_TEMPLATE_INDEX" val="20177411"/>
  <p:tag name="KSO_WM_SLIDE_ID" val="custom20177411_29"/>
  <p:tag name="KSO_WM_SLIDE_INDEX" val="29"/>
  <p:tag name="KSO_WM_TEMPLATE_SUBCATEGORY" val="combine"/>
  <p:tag name="KSO_WM_DIAGRAM_GROUP_CODE" val="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UNIT_PRESET_TEXT" val="感谢观看"/>
  <p:tag name="KSO_WM_TEMPLATE_CATEGORY" val="custom"/>
  <p:tag name="KSO_WM_TEMPLATE_INDEX" val="20177411"/>
  <p:tag name="KSO_WM_UNIT_ID" val="custom20177411_29*a*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f"/>
  <p:tag name="KSO_WM_UNIT_INDEX" val="1"/>
  <p:tag name="KSO_WM_UNIT_LAYERLEVEL" val="1"/>
  <p:tag name="KSO_WM_UNIT_VALUE" val="99"/>
  <p:tag name="KSO_WM_UNIT_HIGHLIGHT" val="0"/>
  <p:tag name="KSO_WM_UNIT_COMPATIBLE" val="0"/>
  <p:tag name="KSO_WM_UNIT_CLEAR" val="0"/>
  <p:tag name="KSO_WM_UNIT_PRESET_TEXT_INDEX" val="4"/>
  <p:tag name="KSO_WM_UNIT_PRESET_TEXT_LEN" val="57"/>
  <p:tag name="KSO_WM_TEMPLATE_CATEGORY" val="custom"/>
  <p:tag name="KSO_WM_TEMPLATE_INDEX" val="20177411"/>
  <p:tag name="KSO_WM_UNIT_ID" val="custom20177411_29*f*1"/>
</p:tagLst>
</file>

<file path=ppt/theme/theme1.xml><?xml version="1.0" encoding="utf-8"?>
<a:theme xmlns:a="http://schemas.openxmlformats.org/drawingml/2006/main" name="Office 主题​​">
  <a:themeElements>
    <a:clrScheme name="81004">
      <a:dk1>
        <a:srgbClr val="333333"/>
      </a:dk1>
      <a:lt1>
        <a:sysClr val="window" lastClr="FFFFFF"/>
      </a:lt1>
      <a:dk2>
        <a:srgbClr val="D5D2CF"/>
      </a:dk2>
      <a:lt2>
        <a:srgbClr val="F2F2F1"/>
      </a:lt2>
      <a:accent1>
        <a:srgbClr val="040000"/>
      </a:accent1>
      <a:accent2>
        <a:srgbClr val="E9E7E6"/>
      </a:accent2>
      <a:accent3>
        <a:srgbClr val="333333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5821</TotalTime>
  <Words>1294</Words>
  <Application>Microsoft Office PowerPoint</Application>
  <PresentationFormat>自定义</PresentationFormat>
  <Paragraphs>59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实战项目：分布式爬虫</vt:lpstr>
      <vt:lpstr>简单分布式爬虫结构</vt:lpstr>
      <vt:lpstr>控制节点</vt:lpstr>
      <vt:lpstr>URL管理器</vt:lpstr>
      <vt:lpstr>幻灯片 5</vt:lpstr>
      <vt:lpstr>数据存储器</vt:lpstr>
      <vt:lpstr>控制调度器</vt:lpstr>
      <vt:lpstr>幻灯片 8</vt:lpstr>
      <vt:lpstr>幻灯片 9</vt:lpstr>
      <vt:lpstr>幻灯片 10</vt:lpstr>
      <vt:lpstr>幻灯片 11</vt:lpstr>
      <vt:lpstr>幻灯片 12</vt:lpstr>
      <vt:lpstr>爬虫节点</vt:lpstr>
      <vt:lpstr>HTML下载器</vt:lpstr>
      <vt:lpstr>HTML解析器</vt:lpstr>
      <vt:lpstr>爬虫调度器</vt:lpstr>
      <vt:lpstr>幻灯片 17</vt:lpstr>
      <vt:lpstr>幻灯片 18</vt:lpstr>
      <vt:lpstr>Hashlib库</vt:lpstr>
      <vt:lpstr>幻灯片 20</vt:lpstr>
      <vt:lpstr>感谢观看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629</cp:revision>
  <dcterms:created xsi:type="dcterms:W3CDTF">2017-08-01T08:36:00Z</dcterms:created>
  <dcterms:modified xsi:type="dcterms:W3CDTF">2017-12-03T17:13:03Z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