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30" r:id="rId16"/>
    <p:sldId id="331" r:id="rId17"/>
    <p:sldId id="332" r:id="rId18"/>
    <p:sldId id="315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94620" autoAdjust="0"/>
  </p:normalViewPr>
  <p:slideViewPr>
    <p:cSldViewPr snapToGrid="0">
      <p:cViewPr varScale="1">
        <p:scale>
          <a:sx n="66" d="100"/>
          <a:sy n="66" d="100"/>
        </p:scale>
        <p:origin x="-84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2017/12/6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CC64D-03BC-4C3B-9520-14206764F76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7008" y="0"/>
            <a:ext cx="5614992" cy="32901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681359"/>
            <a:ext cx="3669684" cy="317664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968738" y="3778836"/>
            <a:ext cx="254524" cy="0"/>
          </a:xfrm>
          <a:prstGeom prst="line">
            <a:avLst/>
          </a:prstGeom>
          <a:ln w="2222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84299"/>
            <a:ext cx="9144000" cy="1935163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57562"/>
            <a:ext cx="9144000" cy="42127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2017/12/6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54448" y="941838"/>
            <a:ext cx="5283104" cy="4974324"/>
            <a:chOff x="2996684" y="510829"/>
            <a:chExt cx="6198632" cy="5836342"/>
          </a:xfrm>
          <a:solidFill>
            <a:schemeClr val="accent2">
              <a:lumMod val="90000"/>
            </a:schemeClr>
          </a:solidFill>
        </p:grpSpPr>
        <p:grpSp>
          <p:nvGrpSpPr>
            <p:cNvPr id="8" name="Group 262"/>
            <p:cNvGrpSpPr>
              <a:grpSpLocks noChangeAspect="1"/>
            </p:cNvGrpSpPr>
            <p:nvPr/>
          </p:nvGrpSpPr>
          <p:grpSpPr bwMode="auto">
            <a:xfrm>
              <a:off x="2996684" y="510829"/>
              <a:ext cx="6198632" cy="5836342"/>
              <a:chOff x="1872" y="352"/>
              <a:chExt cx="3901" cy="3673"/>
            </a:xfrm>
            <a:grpFill/>
          </p:grpSpPr>
          <p:sp>
            <p:nvSpPr>
              <p:cNvPr id="10" name="Freeform 263"/>
              <p:cNvSpPr/>
              <p:nvPr/>
            </p:nvSpPr>
            <p:spPr bwMode="auto">
              <a:xfrm>
                <a:off x="1872" y="737"/>
                <a:ext cx="3901" cy="3288"/>
              </a:xfrm>
              <a:custGeom>
                <a:avLst/>
                <a:gdLst>
                  <a:gd name="T0" fmla="*/ 3772 w 4364"/>
                  <a:gd name="T1" fmla="*/ 0 h 3678"/>
                  <a:gd name="T2" fmla="*/ 3760 w 4364"/>
                  <a:gd name="T3" fmla="*/ 15 h 3678"/>
                  <a:gd name="T4" fmla="*/ 4346 w 4364"/>
                  <a:gd name="T5" fmla="*/ 1496 h 3678"/>
                  <a:gd name="T6" fmla="*/ 3712 w 4364"/>
                  <a:gd name="T7" fmla="*/ 3026 h 3678"/>
                  <a:gd name="T8" fmla="*/ 2182 w 4364"/>
                  <a:gd name="T9" fmla="*/ 3659 h 3678"/>
                  <a:gd name="T10" fmla="*/ 652 w 4364"/>
                  <a:gd name="T11" fmla="*/ 3026 h 3678"/>
                  <a:gd name="T12" fmla="*/ 18 w 4364"/>
                  <a:gd name="T13" fmla="*/ 1496 h 3678"/>
                  <a:gd name="T14" fmla="*/ 602 w 4364"/>
                  <a:gd name="T15" fmla="*/ 17 h 3678"/>
                  <a:gd name="T16" fmla="*/ 587 w 4364"/>
                  <a:gd name="T17" fmla="*/ 6 h 3678"/>
                  <a:gd name="T18" fmla="*/ 0 w 4364"/>
                  <a:gd name="T19" fmla="*/ 1496 h 3678"/>
                  <a:gd name="T20" fmla="*/ 639 w 4364"/>
                  <a:gd name="T21" fmla="*/ 3039 h 3678"/>
                  <a:gd name="T22" fmla="*/ 2182 w 4364"/>
                  <a:gd name="T23" fmla="*/ 3678 h 3678"/>
                  <a:gd name="T24" fmla="*/ 3725 w 4364"/>
                  <a:gd name="T25" fmla="*/ 3039 h 3678"/>
                  <a:gd name="T26" fmla="*/ 4364 w 4364"/>
                  <a:gd name="T27" fmla="*/ 1496 h 3678"/>
                  <a:gd name="T28" fmla="*/ 3772 w 4364"/>
                  <a:gd name="T29" fmla="*/ 0 h 3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64" h="3678">
                    <a:moveTo>
                      <a:pt x="3772" y="0"/>
                    </a:moveTo>
                    <a:cubicBezTo>
                      <a:pt x="3768" y="6"/>
                      <a:pt x="3764" y="11"/>
                      <a:pt x="3760" y="15"/>
                    </a:cubicBezTo>
                    <a:cubicBezTo>
                      <a:pt x="4138" y="417"/>
                      <a:pt x="4346" y="940"/>
                      <a:pt x="4346" y="1496"/>
                    </a:cubicBezTo>
                    <a:cubicBezTo>
                      <a:pt x="4346" y="2074"/>
                      <a:pt x="4121" y="2617"/>
                      <a:pt x="3712" y="3026"/>
                    </a:cubicBezTo>
                    <a:cubicBezTo>
                      <a:pt x="3303" y="3435"/>
                      <a:pt x="2760" y="3659"/>
                      <a:pt x="2182" y="3659"/>
                    </a:cubicBezTo>
                    <a:cubicBezTo>
                      <a:pt x="1604" y="3659"/>
                      <a:pt x="1061" y="3435"/>
                      <a:pt x="652" y="3026"/>
                    </a:cubicBezTo>
                    <a:cubicBezTo>
                      <a:pt x="244" y="2617"/>
                      <a:pt x="18" y="2074"/>
                      <a:pt x="18" y="1496"/>
                    </a:cubicBezTo>
                    <a:cubicBezTo>
                      <a:pt x="18" y="941"/>
                      <a:pt x="225" y="419"/>
                      <a:pt x="602" y="17"/>
                    </a:cubicBezTo>
                    <a:cubicBezTo>
                      <a:pt x="596" y="14"/>
                      <a:pt x="591" y="11"/>
                      <a:pt x="587" y="6"/>
                    </a:cubicBezTo>
                    <a:cubicBezTo>
                      <a:pt x="208" y="412"/>
                      <a:pt x="0" y="938"/>
                      <a:pt x="0" y="1496"/>
                    </a:cubicBezTo>
                    <a:cubicBezTo>
                      <a:pt x="0" y="2079"/>
                      <a:pt x="227" y="2627"/>
                      <a:pt x="639" y="3039"/>
                    </a:cubicBezTo>
                    <a:cubicBezTo>
                      <a:pt x="1051" y="3451"/>
                      <a:pt x="1599" y="3678"/>
                      <a:pt x="2182" y="3678"/>
                    </a:cubicBezTo>
                    <a:cubicBezTo>
                      <a:pt x="2765" y="3678"/>
                      <a:pt x="3313" y="3451"/>
                      <a:pt x="3725" y="3039"/>
                    </a:cubicBezTo>
                    <a:cubicBezTo>
                      <a:pt x="4137" y="2627"/>
                      <a:pt x="4364" y="2079"/>
                      <a:pt x="4364" y="1496"/>
                    </a:cubicBezTo>
                    <a:cubicBezTo>
                      <a:pt x="4364" y="935"/>
                      <a:pt x="4155" y="406"/>
                      <a:pt x="37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4"/>
              <p:cNvSpPr/>
              <p:nvPr/>
            </p:nvSpPr>
            <p:spPr bwMode="auto">
              <a:xfrm>
                <a:off x="2153" y="406"/>
                <a:ext cx="3340" cy="3339"/>
              </a:xfrm>
              <a:custGeom>
                <a:avLst/>
                <a:gdLst>
                  <a:gd name="T0" fmla="*/ 1957 w 3737"/>
                  <a:gd name="T1" fmla="*/ 0 h 3736"/>
                  <a:gd name="T2" fmla="*/ 1959 w 3737"/>
                  <a:gd name="T3" fmla="*/ 16 h 3736"/>
                  <a:gd name="T4" fmla="*/ 1959 w 3737"/>
                  <a:gd name="T5" fmla="*/ 18 h 3736"/>
                  <a:gd name="T6" fmla="*/ 3177 w 3737"/>
                  <a:gd name="T7" fmla="*/ 558 h 3736"/>
                  <a:gd name="T8" fmla="*/ 3718 w 3737"/>
                  <a:gd name="T9" fmla="*/ 1867 h 3736"/>
                  <a:gd name="T10" fmla="*/ 3177 w 3737"/>
                  <a:gd name="T11" fmla="*/ 3175 h 3736"/>
                  <a:gd name="T12" fmla="*/ 1868 w 3737"/>
                  <a:gd name="T13" fmla="*/ 3717 h 3736"/>
                  <a:gd name="T14" fmla="*/ 560 w 3737"/>
                  <a:gd name="T15" fmla="*/ 3175 h 3736"/>
                  <a:gd name="T16" fmla="*/ 19 w 3737"/>
                  <a:gd name="T17" fmla="*/ 1942 h 3736"/>
                  <a:gd name="T18" fmla="*/ 16 w 3737"/>
                  <a:gd name="T19" fmla="*/ 1942 h 3736"/>
                  <a:gd name="T20" fmla="*/ 0 w 3737"/>
                  <a:gd name="T21" fmla="*/ 1940 h 3736"/>
                  <a:gd name="T22" fmla="*/ 546 w 3737"/>
                  <a:gd name="T23" fmla="*/ 3188 h 3736"/>
                  <a:gd name="T24" fmla="*/ 1868 w 3737"/>
                  <a:gd name="T25" fmla="*/ 3736 h 3736"/>
                  <a:gd name="T26" fmla="*/ 3190 w 3737"/>
                  <a:gd name="T27" fmla="*/ 3188 h 3736"/>
                  <a:gd name="T28" fmla="*/ 3737 w 3737"/>
                  <a:gd name="T29" fmla="*/ 1867 h 3736"/>
                  <a:gd name="T30" fmla="*/ 3190 w 3737"/>
                  <a:gd name="T31" fmla="*/ 545 h 3736"/>
                  <a:gd name="T32" fmla="*/ 1957 w 3737"/>
                  <a:gd name="T33" fmla="*/ 0 h 3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7" h="3736">
                    <a:moveTo>
                      <a:pt x="1957" y="0"/>
                    </a:moveTo>
                    <a:cubicBezTo>
                      <a:pt x="1959" y="5"/>
                      <a:pt x="1959" y="10"/>
                      <a:pt x="1959" y="16"/>
                    </a:cubicBezTo>
                    <a:cubicBezTo>
                      <a:pt x="1959" y="17"/>
                      <a:pt x="1959" y="18"/>
                      <a:pt x="1959" y="18"/>
                    </a:cubicBezTo>
                    <a:cubicBezTo>
                      <a:pt x="2419" y="41"/>
                      <a:pt x="2849" y="230"/>
                      <a:pt x="3177" y="558"/>
                    </a:cubicBezTo>
                    <a:cubicBezTo>
                      <a:pt x="3526" y="908"/>
                      <a:pt x="3718" y="1372"/>
                      <a:pt x="3718" y="1867"/>
                    </a:cubicBezTo>
                    <a:cubicBezTo>
                      <a:pt x="3718" y="2361"/>
                      <a:pt x="3526" y="2826"/>
                      <a:pt x="3177" y="3175"/>
                    </a:cubicBezTo>
                    <a:cubicBezTo>
                      <a:pt x="2827" y="3525"/>
                      <a:pt x="2363" y="3717"/>
                      <a:pt x="1868" y="3717"/>
                    </a:cubicBezTo>
                    <a:cubicBezTo>
                      <a:pt x="1374" y="3717"/>
                      <a:pt x="909" y="3525"/>
                      <a:pt x="560" y="3175"/>
                    </a:cubicBezTo>
                    <a:cubicBezTo>
                      <a:pt x="228" y="2844"/>
                      <a:pt x="38" y="2408"/>
                      <a:pt x="19" y="1942"/>
                    </a:cubicBezTo>
                    <a:cubicBezTo>
                      <a:pt x="18" y="1942"/>
                      <a:pt x="17" y="1942"/>
                      <a:pt x="16" y="1942"/>
                    </a:cubicBezTo>
                    <a:cubicBezTo>
                      <a:pt x="11" y="1942"/>
                      <a:pt x="5" y="1941"/>
                      <a:pt x="0" y="1940"/>
                    </a:cubicBezTo>
                    <a:cubicBezTo>
                      <a:pt x="18" y="2412"/>
                      <a:pt x="211" y="2853"/>
                      <a:pt x="546" y="3188"/>
                    </a:cubicBezTo>
                    <a:cubicBezTo>
                      <a:pt x="899" y="3541"/>
                      <a:pt x="1369" y="3736"/>
                      <a:pt x="1868" y="3736"/>
                    </a:cubicBezTo>
                    <a:cubicBezTo>
                      <a:pt x="2368" y="3736"/>
                      <a:pt x="2837" y="3541"/>
                      <a:pt x="3190" y="3188"/>
                    </a:cubicBezTo>
                    <a:cubicBezTo>
                      <a:pt x="3543" y="2835"/>
                      <a:pt x="3737" y="2366"/>
                      <a:pt x="3737" y="1867"/>
                    </a:cubicBezTo>
                    <a:cubicBezTo>
                      <a:pt x="3737" y="1367"/>
                      <a:pt x="3543" y="898"/>
                      <a:pt x="3190" y="545"/>
                    </a:cubicBezTo>
                    <a:cubicBezTo>
                      <a:pt x="2858" y="213"/>
                      <a:pt x="2424" y="21"/>
                      <a:pt x="19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5"/>
              <p:cNvSpPr/>
              <p:nvPr/>
            </p:nvSpPr>
            <p:spPr bwMode="auto">
              <a:xfrm>
                <a:off x="2446" y="698"/>
                <a:ext cx="2753" cy="2296"/>
              </a:xfrm>
              <a:custGeom>
                <a:avLst/>
                <a:gdLst>
                  <a:gd name="T0" fmla="*/ 1540 w 3080"/>
                  <a:gd name="T1" fmla="*/ 0 h 2568"/>
                  <a:gd name="T2" fmla="*/ 451 w 3080"/>
                  <a:gd name="T3" fmla="*/ 451 h 2568"/>
                  <a:gd name="T4" fmla="*/ 0 w 3080"/>
                  <a:gd name="T5" fmla="*/ 1540 h 2568"/>
                  <a:gd name="T6" fmla="*/ 393 w 3080"/>
                  <a:gd name="T7" fmla="*/ 2568 h 2568"/>
                  <a:gd name="T8" fmla="*/ 407 w 3080"/>
                  <a:gd name="T9" fmla="*/ 2555 h 2568"/>
                  <a:gd name="T10" fmla="*/ 18 w 3080"/>
                  <a:gd name="T11" fmla="*/ 1540 h 2568"/>
                  <a:gd name="T12" fmla="*/ 464 w 3080"/>
                  <a:gd name="T13" fmla="*/ 464 h 2568"/>
                  <a:gd name="T14" fmla="*/ 1540 w 3080"/>
                  <a:gd name="T15" fmla="*/ 18 h 2568"/>
                  <a:gd name="T16" fmla="*/ 2616 w 3080"/>
                  <a:gd name="T17" fmla="*/ 464 h 2568"/>
                  <a:gd name="T18" fmla="*/ 3062 w 3080"/>
                  <a:gd name="T19" fmla="*/ 1540 h 2568"/>
                  <a:gd name="T20" fmla="*/ 2680 w 3080"/>
                  <a:gd name="T21" fmla="*/ 2547 h 2568"/>
                  <a:gd name="T22" fmla="*/ 2694 w 3080"/>
                  <a:gd name="T23" fmla="*/ 2560 h 2568"/>
                  <a:gd name="T24" fmla="*/ 3080 w 3080"/>
                  <a:gd name="T25" fmla="*/ 1540 h 2568"/>
                  <a:gd name="T26" fmla="*/ 2629 w 3080"/>
                  <a:gd name="T27" fmla="*/ 451 h 2568"/>
                  <a:gd name="T28" fmla="*/ 1540 w 3080"/>
                  <a:gd name="T29" fmla="*/ 0 h 2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0" h="2568">
                    <a:moveTo>
                      <a:pt x="1540" y="0"/>
                    </a:moveTo>
                    <a:cubicBezTo>
                      <a:pt x="1128" y="0"/>
                      <a:pt x="742" y="160"/>
                      <a:pt x="451" y="451"/>
                    </a:cubicBezTo>
                    <a:cubicBezTo>
                      <a:pt x="160" y="742"/>
                      <a:pt x="0" y="1128"/>
                      <a:pt x="0" y="1540"/>
                    </a:cubicBezTo>
                    <a:cubicBezTo>
                      <a:pt x="0" y="1923"/>
                      <a:pt x="139" y="2285"/>
                      <a:pt x="393" y="2568"/>
                    </a:cubicBezTo>
                    <a:cubicBezTo>
                      <a:pt x="397" y="2563"/>
                      <a:pt x="402" y="2559"/>
                      <a:pt x="407" y="2555"/>
                    </a:cubicBezTo>
                    <a:cubicBezTo>
                      <a:pt x="156" y="2275"/>
                      <a:pt x="18" y="1918"/>
                      <a:pt x="18" y="1540"/>
                    </a:cubicBezTo>
                    <a:cubicBezTo>
                      <a:pt x="18" y="1133"/>
                      <a:pt x="177" y="751"/>
                      <a:pt x="464" y="464"/>
                    </a:cubicBezTo>
                    <a:cubicBezTo>
                      <a:pt x="751" y="176"/>
                      <a:pt x="1133" y="18"/>
                      <a:pt x="1540" y="18"/>
                    </a:cubicBezTo>
                    <a:cubicBezTo>
                      <a:pt x="1947" y="18"/>
                      <a:pt x="2329" y="176"/>
                      <a:pt x="2616" y="464"/>
                    </a:cubicBezTo>
                    <a:cubicBezTo>
                      <a:pt x="2903" y="751"/>
                      <a:pt x="3062" y="1133"/>
                      <a:pt x="3062" y="1540"/>
                    </a:cubicBezTo>
                    <a:cubicBezTo>
                      <a:pt x="3062" y="1915"/>
                      <a:pt x="2927" y="2269"/>
                      <a:pt x="2680" y="2547"/>
                    </a:cubicBezTo>
                    <a:cubicBezTo>
                      <a:pt x="2685" y="2551"/>
                      <a:pt x="2690" y="2555"/>
                      <a:pt x="2694" y="2560"/>
                    </a:cubicBezTo>
                    <a:cubicBezTo>
                      <a:pt x="2944" y="2278"/>
                      <a:pt x="3080" y="1919"/>
                      <a:pt x="3080" y="1540"/>
                    </a:cubicBezTo>
                    <a:cubicBezTo>
                      <a:pt x="3080" y="1128"/>
                      <a:pt x="2920" y="742"/>
                      <a:pt x="2629" y="451"/>
                    </a:cubicBezTo>
                    <a:cubicBezTo>
                      <a:pt x="2338" y="160"/>
                      <a:pt x="1951" y="0"/>
                      <a:pt x="15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6"/>
              <p:cNvSpPr/>
              <p:nvPr/>
            </p:nvSpPr>
            <p:spPr bwMode="auto">
              <a:xfrm>
                <a:off x="2696" y="1321"/>
                <a:ext cx="2254" cy="1880"/>
              </a:xfrm>
              <a:custGeom>
                <a:avLst/>
                <a:gdLst>
                  <a:gd name="T0" fmla="*/ 2198 w 2521"/>
                  <a:gd name="T1" fmla="*/ 0 h 2103"/>
                  <a:gd name="T2" fmla="*/ 2185 w 2521"/>
                  <a:gd name="T3" fmla="*/ 15 h 2103"/>
                  <a:gd name="T4" fmla="*/ 2502 w 2521"/>
                  <a:gd name="T5" fmla="*/ 843 h 2103"/>
                  <a:gd name="T6" fmla="*/ 2138 w 2521"/>
                  <a:gd name="T7" fmla="*/ 1721 h 2103"/>
                  <a:gd name="T8" fmla="*/ 1260 w 2521"/>
                  <a:gd name="T9" fmla="*/ 2084 h 2103"/>
                  <a:gd name="T10" fmla="*/ 382 w 2521"/>
                  <a:gd name="T11" fmla="*/ 1721 h 2103"/>
                  <a:gd name="T12" fmla="*/ 18 w 2521"/>
                  <a:gd name="T13" fmla="*/ 843 h 2103"/>
                  <a:gd name="T14" fmla="*/ 323 w 2521"/>
                  <a:gd name="T15" fmla="*/ 28 h 2103"/>
                  <a:gd name="T16" fmla="*/ 309 w 2521"/>
                  <a:gd name="T17" fmla="*/ 15 h 2103"/>
                  <a:gd name="T18" fmla="*/ 0 w 2521"/>
                  <a:gd name="T19" fmla="*/ 843 h 2103"/>
                  <a:gd name="T20" fmla="*/ 368 w 2521"/>
                  <a:gd name="T21" fmla="*/ 1734 h 2103"/>
                  <a:gd name="T22" fmla="*/ 1260 w 2521"/>
                  <a:gd name="T23" fmla="*/ 2103 h 2103"/>
                  <a:gd name="T24" fmla="*/ 2152 w 2521"/>
                  <a:gd name="T25" fmla="*/ 1734 h 2103"/>
                  <a:gd name="T26" fmla="*/ 2521 w 2521"/>
                  <a:gd name="T27" fmla="*/ 843 h 2103"/>
                  <a:gd name="T28" fmla="*/ 2198 w 2521"/>
                  <a:gd name="T29" fmla="*/ 0 h 2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21" h="2103">
                    <a:moveTo>
                      <a:pt x="2198" y="0"/>
                    </a:moveTo>
                    <a:cubicBezTo>
                      <a:pt x="2194" y="5"/>
                      <a:pt x="2190" y="10"/>
                      <a:pt x="2185" y="15"/>
                    </a:cubicBezTo>
                    <a:cubicBezTo>
                      <a:pt x="2390" y="243"/>
                      <a:pt x="2502" y="534"/>
                      <a:pt x="2502" y="843"/>
                    </a:cubicBezTo>
                    <a:cubicBezTo>
                      <a:pt x="2502" y="1174"/>
                      <a:pt x="2373" y="1486"/>
                      <a:pt x="2138" y="1721"/>
                    </a:cubicBezTo>
                    <a:cubicBezTo>
                      <a:pt x="1904" y="1955"/>
                      <a:pt x="1592" y="2084"/>
                      <a:pt x="1260" y="2084"/>
                    </a:cubicBezTo>
                    <a:cubicBezTo>
                      <a:pt x="929" y="2084"/>
                      <a:pt x="616" y="1955"/>
                      <a:pt x="382" y="1721"/>
                    </a:cubicBezTo>
                    <a:cubicBezTo>
                      <a:pt x="147" y="1486"/>
                      <a:pt x="18" y="1174"/>
                      <a:pt x="18" y="843"/>
                    </a:cubicBezTo>
                    <a:cubicBezTo>
                      <a:pt x="18" y="539"/>
                      <a:pt x="126" y="254"/>
                      <a:pt x="323" y="28"/>
                    </a:cubicBezTo>
                    <a:cubicBezTo>
                      <a:pt x="318" y="24"/>
                      <a:pt x="313" y="20"/>
                      <a:pt x="309" y="15"/>
                    </a:cubicBezTo>
                    <a:cubicBezTo>
                      <a:pt x="109" y="244"/>
                      <a:pt x="0" y="535"/>
                      <a:pt x="0" y="843"/>
                    </a:cubicBezTo>
                    <a:cubicBezTo>
                      <a:pt x="0" y="1179"/>
                      <a:pt x="131" y="1496"/>
                      <a:pt x="368" y="1734"/>
                    </a:cubicBezTo>
                    <a:cubicBezTo>
                      <a:pt x="607" y="1973"/>
                      <a:pt x="924" y="2103"/>
                      <a:pt x="1260" y="2103"/>
                    </a:cubicBezTo>
                    <a:cubicBezTo>
                      <a:pt x="1597" y="2103"/>
                      <a:pt x="1913" y="1973"/>
                      <a:pt x="2152" y="1734"/>
                    </a:cubicBezTo>
                    <a:cubicBezTo>
                      <a:pt x="2390" y="1496"/>
                      <a:pt x="2521" y="1179"/>
                      <a:pt x="2521" y="843"/>
                    </a:cubicBezTo>
                    <a:cubicBezTo>
                      <a:pt x="2521" y="528"/>
                      <a:pt x="2407" y="231"/>
                      <a:pt x="219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67"/>
              <p:cNvSpPr/>
              <p:nvPr/>
            </p:nvSpPr>
            <p:spPr bwMode="auto">
              <a:xfrm>
                <a:off x="2979" y="1231"/>
                <a:ext cx="1390" cy="1687"/>
              </a:xfrm>
              <a:custGeom>
                <a:avLst/>
                <a:gdLst>
                  <a:gd name="T0" fmla="*/ 943 w 1554"/>
                  <a:gd name="T1" fmla="*/ 0 h 1887"/>
                  <a:gd name="T2" fmla="*/ 276 w 1554"/>
                  <a:gd name="T3" fmla="*/ 277 h 1887"/>
                  <a:gd name="T4" fmla="*/ 0 w 1554"/>
                  <a:gd name="T5" fmla="*/ 944 h 1887"/>
                  <a:gd name="T6" fmla="*/ 276 w 1554"/>
                  <a:gd name="T7" fmla="*/ 1610 h 1887"/>
                  <a:gd name="T8" fmla="*/ 943 w 1554"/>
                  <a:gd name="T9" fmla="*/ 1887 h 1887"/>
                  <a:gd name="T10" fmla="*/ 1545 w 1554"/>
                  <a:gd name="T11" fmla="*/ 1670 h 1887"/>
                  <a:gd name="T12" fmla="*/ 1533 w 1554"/>
                  <a:gd name="T13" fmla="*/ 1656 h 1887"/>
                  <a:gd name="T14" fmla="*/ 943 w 1554"/>
                  <a:gd name="T15" fmla="*/ 1868 h 1887"/>
                  <a:gd name="T16" fmla="*/ 289 w 1554"/>
                  <a:gd name="T17" fmla="*/ 1597 h 1887"/>
                  <a:gd name="T18" fmla="*/ 19 w 1554"/>
                  <a:gd name="T19" fmla="*/ 944 h 1887"/>
                  <a:gd name="T20" fmla="*/ 289 w 1554"/>
                  <a:gd name="T21" fmla="*/ 290 h 1887"/>
                  <a:gd name="T22" fmla="*/ 943 w 1554"/>
                  <a:gd name="T23" fmla="*/ 19 h 1887"/>
                  <a:gd name="T24" fmla="*/ 1542 w 1554"/>
                  <a:gd name="T25" fmla="*/ 239 h 1887"/>
                  <a:gd name="T26" fmla="*/ 1554 w 1554"/>
                  <a:gd name="T27" fmla="*/ 224 h 1887"/>
                  <a:gd name="T28" fmla="*/ 943 w 1554"/>
                  <a:gd name="T29" fmla="*/ 0 h 1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54" h="1887">
                    <a:moveTo>
                      <a:pt x="943" y="0"/>
                    </a:moveTo>
                    <a:cubicBezTo>
                      <a:pt x="691" y="0"/>
                      <a:pt x="455" y="98"/>
                      <a:pt x="276" y="277"/>
                    </a:cubicBezTo>
                    <a:cubicBezTo>
                      <a:pt x="98" y="455"/>
                      <a:pt x="0" y="692"/>
                      <a:pt x="0" y="944"/>
                    </a:cubicBezTo>
                    <a:cubicBezTo>
                      <a:pt x="0" y="1196"/>
                      <a:pt x="98" y="1432"/>
                      <a:pt x="276" y="1610"/>
                    </a:cubicBezTo>
                    <a:cubicBezTo>
                      <a:pt x="455" y="1789"/>
                      <a:pt x="691" y="1887"/>
                      <a:pt x="943" y="1887"/>
                    </a:cubicBezTo>
                    <a:cubicBezTo>
                      <a:pt x="1166" y="1887"/>
                      <a:pt x="1376" y="1810"/>
                      <a:pt x="1545" y="1670"/>
                    </a:cubicBezTo>
                    <a:cubicBezTo>
                      <a:pt x="1541" y="1665"/>
                      <a:pt x="1537" y="1661"/>
                      <a:pt x="1533" y="1656"/>
                    </a:cubicBezTo>
                    <a:cubicBezTo>
                      <a:pt x="1368" y="1794"/>
                      <a:pt x="1161" y="1868"/>
                      <a:pt x="943" y="1868"/>
                    </a:cubicBezTo>
                    <a:cubicBezTo>
                      <a:pt x="696" y="1868"/>
                      <a:pt x="464" y="1772"/>
                      <a:pt x="289" y="1597"/>
                    </a:cubicBezTo>
                    <a:cubicBezTo>
                      <a:pt x="115" y="1423"/>
                      <a:pt x="19" y="1191"/>
                      <a:pt x="19" y="944"/>
                    </a:cubicBezTo>
                    <a:cubicBezTo>
                      <a:pt x="19" y="697"/>
                      <a:pt x="115" y="465"/>
                      <a:pt x="289" y="290"/>
                    </a:cubicBezTo>
                    <a:cubicBezTo>
                      <a:pt x="464" y="115"/>
                      <a:pt x="696" y="19"/>
                      <a:pt x="943" y="19"/>
                    </a:cubicBezTo>
                    <a:cubicBezTo>
                      <a:pt x="1165" y="19"/>
                      <a:pt x="1375" y="97"/>
                      <a:pt x="1542" y="239"/>
                    </a:cubicBezTo>
                    <a:cubicBezTo>
                      <a:pt x="1545" y="234"/>
                      <a:pt x="1549" y="229"/>
                      <a:pt x="1554" y="224"/>
                    </a:cubicBezTo>
                    <a:cubicBezTo>
                      <a:pt x="1383" y="79"/>
                      <a:pt x="1169" y="0"/>
                      <a:pt x="9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68"/>
              <p:cNvSpPr/>
              <p:nvPr/>
            </p:nvSpPr>
            <p:spPr bwMode="auto">
              <a:xfrm>
                <a:off x="2376" y="627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23 w 150"/>
                  <a:gd name="T5" fmla="*/ 129 h 150"/>
                  <a:gd name="T6" fmla="*/ 38 w 150"/>
                  <a:gd name="T7" fmla="*/ 140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97"/>
                      <a:pt x="9" y="116"/>
                      <a:pt x="23" y="129"/>
                    </a:cubicBezTo>
                    <a:cubicBezTo>
                      <a:pt x="27" y="134"/>
                      <a:pt x="32" y="137"/>
                      <a:pt x="38" y="140"/>
                    </a:cubicBezTo>
                    <a:cubicBezTo>
                      <a:pt x="49" y="147"/>
                      <a:pt x="61" y="150"/>
                      <a:pt x="75" y="150"/>
                    </a:cubicBezTo>
                    <a:cubicBezTo>
                      <a:pt x="116" y="150"/>
                      <a:pt x="150" y="117"/>
                      <a:pt x="150" y="76"/>
                    </a:cubicBezTo>
                    <a:cubicBezTo>
                      <a:pt x="150" y="34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9"/>
              <p:cNvSpPr/>
              <p:nvPr/>
            </p:nvSpPr>
            <p:spPr bwMode="auto">
              <a:xfrm>
                <a:off x="2101" y="2008"/>
                <a:ext cx="133" cy="134"/>
              </a:xfrm>
              <a:custGeom>
                <a:avLst/>
                <a:gdLst>
                  <a:gd name="T0" fmla="*/ 74 w 149"/>
                  <a:gd name="T1" fmla="*/ 0 h 150"/>
                  <a:gd name="T2" fmla="*/ 0 w 149"/>
                  <a:gd name="T3" fmla="*/ 75 h 150"/>
                  <a:gd name="T4" fmla="*/ 58 w 149"/>
                  <a:gd name="T5" fmla="*/ 148 h 150"/>
                  <a:gd name="T6" fmla="*/ 74 w 149"/>
                  <a:gd name="T7" fmla="*/ 150 h 150"/>
                  <a:gd name="T8" fmla="*/ 77 w 149"/>
                  <a:gd name="T9" fmla="*/ 150 h 150"/>
                  <a:gd name="T10" fmla="*/ 149 w 149"/>
                  <a:gd name="T11" fmla="*/ 75 h 150"/>
                  <a:gd name="T12" fmla="*/ 74 w 149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50">
                    <a:moveTo>
                      <a:pt x="74" y="0"/>
                    </a:moveTo>
                    <a:cubicBezTo>
                      <a:pt x="33" y="0"/>
                      <a:pt x="0" y="33"/>
                      <a:pt x="0" y="75"/>
                    </a:cubicBezTo>
                    <a:cubicBezTo>
                      <a:pt x="0" y="110"/>
                      <a:pt x="25" y="140"/>
                      <a:pt x="58" y="148"/>
                    </a:cubicBezTo>
                    <a:cubicBezTo>
                      <a:pt x="63" y="149"/>
                      <a:pt x="69" y="150"/>
                      <a:pt x="74" y="150"/>
                    </a:cubicBezTo>
                    <a:cubicBezTo>
                      <a:pt x="75" y="150"/>
                      <a:pt x="76" y="150"/>
                      <a:pt x="77" y="150"/>
                    </a:cubicBezTo>
                    <a:cubicBezTo>
                      <a:pt x="117" y="148"/>
                      <a:pt x="149" y="115"/>
                      <a:pt x="149" y="75"/>
                    </a:cubicBezTo>
                    <a:cubicBezTo>
                      <a:pt x="149" y="33"/>
                      <a:pt x="116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70"/>
              <p:cNvSpPr/>
              <p:nvPr/>
            </p:nvSpPr>
            <p:spPr bwMode="auto">
              <a:xfrm>
                <a:off x="2783" y="2968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30 w 150"/>
                  <a:gd name="T3" fmla="*/ 16 h 150"/>
                  <a:gd name="T4" fmla="*/ 16 w 150"/>
                  <a:gd name="T5" fmla="*/ 29 h 150"/>
                  <a:gd name="T6" fmla="*/ 0 w 150"/>
                  <a:gd name="T7" fmla="*/ 76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58" y="0"/>
                      <a:pt x="42" y="6"/>
                      <a:pt x="30" y="16"/>
                    </a:cubicBezTo>
                    <a:cubicBezTo>
                      <a:pt x="25" y="20"/>
                      <a:pt x="20" y="24"/>
                      <a:pt x="16" y="29"/>
                    </a:cubicBezTo>
                    <a:cubicBezTo>
                      <a:pt x="6" y="42"/>
                      <a:pt x="0" y="58"/>
                      <a:pt x="0" y="76"/>
                    </a:cubicBezTo>
                    <a:cubicBezTo>
                      <a:pt x="0" y="117"/>
                      <a:pt x="34" y="150"/>
                      <a:pt x="75" y="150"/>
                    </a:cubicBezTo>
                    <a:cubicBezTo>
                      <a:pt x="116" y="150"/>
                      <a:pt x="150" y="117"/>
                      <a:pt x="150" y="76"/>
                    </a:cubicBezTo>
                    <a:cubicBezTo>
                      <a:pt x="150" y="34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71"/>
              <p:cNvSpPr/>
              <p:nvPr/>
            </p:nvSpPr>
            <p:spPr bwMode="auto">
              <a:xfrm>
                <a:off x="4736" y="2962"/>
                <a:ext cx="134" cy="135"/>
              </a:xfrm>
              <a:custGeom>
                <a:avLst/>
                <a:gdLst>
                  <a:gd name="T0" fmla="*/ 75 w 150"/>
                  <a:gd name="T1" fmla="*/ 0 h 151"/>
                  <a:gd name="T2" fmla="*/ 0 w 150"/>
                  <a:gd name="T3" fmla="*/ 76 h 151"/>
                  <a:gd name="T4" fmla="*/ 75 w 150"/>
                  <a:gd name="T5" fmla="*/ 151 h 151"/>
                  <a:gd name="T6" fmla="*/ 150 w 150"/>
                  <a:gd name="T7" fmla="*/ 76 h 151"/>
                  <a:gd name="T8" fmla="*/ 132 w 150"/>
                  <a:gd name="T9" fmla="*/ 27 h 151"/>
                  <a:gd name="T10" fmla="*/ 118 w 150"/>
                  <a:gd name="T11" fmla="*/ 14 h 151"/>
                  <a:gd name="T12" fmla="*/ 75 w 150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1">
                    <a:moveTo>
                      <a:pt x="75" y="0"/>
                    </a:moveTo>
                    <a:cubicBezTo>
                      <a:pt x="33" y="0"/>
                      <a:pt x="0" y="35"/>
                      <a:pt x="0" y="76"/>
                    </a:cubicBezTo>
                    <a:cubicBezTo>
                      <a:pt x="0" y="117"/>
                      <a:pt x="33" y="151"/>
                      <a:pt x="75" y="151"/>
                    </a:cubicBezTo>
                    <a:cubicBezTo>
                      <a:pt x="116" y="151"/>
                      <a:pt x="150" y="117"/>
                      <a:pt x="150" y="76"/>
                    </a:cubicBezTo>
                    <a:cubicBezTo>
                      <a:pt x="150" y="57"/>
                      <a:pt x="143" y="40"/>
                      <a:pt x="132" y="27"/>
                    </a:cubicBezTo>
                    <a:cubicBezTo>
                      <a:pt x="128" y="22"/>
                      <a:pt x="123" y="18"/>
                      <a:pt x="118" y="14"/>
                    </a:cubicBezTo>
                    <a:cubicBezTo>
                      <a:pt x="106" y="6"/>
                      <a:pt x="91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72"/>
              <p:cNvSpPr/>
              <p:nvPr/>
            </p:nvSpPr>
            <p:spPr bwMode="auto">
              <a:xfrm>
                <a:off x="4338" y="2606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13 w 150"/>
                  <a:gd name="T5" fmla="*/ 118 h 150"/>
                  <a:gd name="T6" fmla="*/ 25 w 150"/>
                  <a:gd name="T7" fmla="*/ 132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3" y="0"/>
                      <a:pt x="0" y="34"/>
                      <a:pt x="0" y="76"/>
                    </a:cubicBezTo>
                    <a:cubicBezTo>
                      <a:pt x="0" y="91"/>
                      <a:pt x="5" y="106"/>
                      <a:pt x="13" y="118"/>
                    </a:cubicBezTo>
                    <a:cubicBezTo>
                      <a:pt x="17" y="123"/>
                      <a:pt x="21" y="127"/>
                      <a:pt x="25" y="132"/>
                    </a:cubicBezTo>
                    <a:cubicBezTo>
                      <a:pt x="39" y="143"/>
                      <a:pt x="56" y="150"/>
                      <a:pt x="75" y="150"/>
                    </a:cubicBezTo>
                    <a:cubicBezTo>
                      <a:pt x="117" y="150"/>
                      <a:pt x="150" y="117"/>
                      <a:pt x="150" y="76"/>
                    </a:cubicBezTo>
                    <a:cubicBezTo>
                      <a:pt x="150" y="34"/>
                      <a:pt x="117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73"/>
              <p:cNvSpPr/>
              <p:nvPr/>
            </p:nvSpPr>
            <p:spPr bwMode="auto">
              <a:xfrm>
                <a:off x="2958" y="1225"/>
                <a:ext cx="133" cy="134"/>
              </a:xfrm>
              <a:custGeom>
                <a:avLst/>
                <a:gdLst>
                  <a:gd name="T0" fmla="*/ 74 w 149"/>
                  <a:gd name="T1" fmla="*/ 0 h 149"/>
                  <a:gd name="T2" fmla="*/ 0 w 149"/>
                  <a:gd name="T3" fmla="*/ 74 h 149"/>
                  <a:gd name="T4" fmla="*/ 16 w 149"/>
                  <a:gd name="T5" fmla="*/ 122 h 149"/>
                  <a:gd name="T6" fmla="*/ 30 w 149"/>
                  <a:gd name="T7" fmla="*/ 135 h 149"/>
                  <a:gd name="T8" fmla="*/ 74 w 149"/>
                  <a:gd name="T9" fmla="*/ 149 h 149"/>
                  <a:gd name="T10" fmla="*/ 149 w 149"/>
                  <a:gd name="T11" fmla="*/ 74 h 149"/>
                  <a:gd name="T12" fmla="*/ 74 w 149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33" y="0"/>
                      <a:pt x="0" y="34"/>
                      <a:pt x="0" y="74"/>
                    </a:cubicBezTo>
                    <a:cubicBezTo>
                      <a:pt x="0" y="92"/>
                      <a:pt x="6" y="109"/>
                      <a:pt x="16" y="122"/>
                    </a:cubicBezTo>
                    <a:cubicBezTo>
                      <a:pt x="20" y="127"/>
                      <a:pt x="25" y="131"/>
                      <a:pt x="30" y="135"/>
                    </a:cubicBezTo>
                    <a:cubicBezTo>
                      <a:pt x="42" y="144"/>
                      <a:pt x="58" y="149"/>
                      <a:pt x="74" y="149"/>
                    </a:cubicBezTo>
                    <a:cubicBezTo>
                      <a:pt x="116" y="149"/>
                      <a:pt x="149" y="116"/>
                      <a:pt x="149" y="74"/>
                    </a:cubicBezTo>
                    <a:cubicBezTo>
                      <a:pt x="149" y="34"/>
                      <a:pt x="116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4"/>
              <p:cNvSpPr/>
              <p:nvPr/>
            </p:nvSpPr>
            <p:spPr bwMode="auto">
              <a:xfrm>
                <a:off x="3771" y="352"/>
                <a:ext cx="133" cy="134"/>
              </a:xfrm>
              <a:custGeom>
                <a:avLst/>
                <a:gdLst>
                  <a:gd name="T0" fmla="*/ 75 w 149"/>
                  <a:gd name="T1" fmla="*/ 0 h 150"/>
                  <a:gd name="T2" fmla="*/ 0 w 149"/>
                  <a:gd name="T3" fmla="*/ 76 h 150"/>
                  <a:gd name="T4" fmla="*/ 75 w 149"/>
                  <a:gd name="T5" fmla="*/ 150 h 150"/>
                  <a:gd name="T6" fmla="*/ 149 w 149"/>
                  <a:gd name="T7" fmla="*/ 78 h 150"/>
                  <a:gd name="T8" fmla="*/ 149 w 149"/>
                  <a:gd name="T9" fmla="*/ 76 h 150"/>
                  <a:gd name="T10" fmla="*/ 147 w 149"/>
                  <a:gd name="T11" fmla="*/ 60 h 150"/>
                  <a:gd name="T12" fmla="*/ 75 w 149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50">
                    <a:moveTo>
                      <a:pt x="75" y="0"/>
                    </a:moveTo>
                    <a:cubicBezTo>
                      <a:pt x="33" y="0"/>
                      <a:pt x="0" y="34"/>
                      <a:pt x="0" y="76"/>
                    </a:cubicBezTo>
                    <a:cubicBezTo>
                      <a:pt x="0" y="117"/>
                      <a:pt x="33" y="150"/>
                      <a:pt x="75" y="150"/>
                    </a:cubicBezTo>
                    <a:cubicBezTo>
                      <a:pt x="115" y="150"/>
                      <a:pt x="148" y="118"/>
                      <a:pt x="149" y="78"/>
                    </a:cubicBezTo>
                    <a:cubicBezTo>
                      <a:pt x="149" y="78"/>
                      <a:pt x="149" y="77"/>
                      <a:pt x="149" y="76"/>
                    </a:cubicBezTo>
                    <a:cubicBezTo>
                      <a:pt x="149" y="70"/>
                      <a:pt x="149" y="65"/>
                      <a:pt x="147" y="60"/>
                    </a:cubicBezTo>
                    <a:cubicBezTo>
                      <a:pt x="140" y="26"/>
                      <a:pt x="110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5120" y="636"/>
                <a:ext cx="134" cy="133"/>
              </a:xfrm>
              <a:custGeom>
                <a:avLst/>
                <a:gdLst>
                  <a:gd name="T0" fmla="*/ 75 w 150"/>
                  <a:gd name="T1" fmla="*/ 0 h 149"/>
                  <a:gd name="T2" fmla="*/ 0 w 150"/>
                  <a:gd name="T3" fmla="*/ 75 h 149"/>
                  <a:gd name="T4" fmla="*/ 75 w 150"/>
                  <a:gd name="T5" fmla="*/ 149 h 149"/>
                  <a:gd name="T6" fmla="*/ 127 w 150"/>
                  <a:gd name="T7" fmla="*/ 128 h 149"/>
                  <a:gd name="T8" fmla="*/ 139 w 150"/>
                  <a:gd name="T9" fmla="*/ 113 h 149"/>
                  <a:gd name="T10" fmla="*/ 150 w 150"/>
                  <a:gd name="T11" fmla="*/ 75 h 149"/>
                  <a:gd name="T12" fmla="*/ 75 w 150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49">
                    <a:moveTo>
                      <a:pt x="75" y="0"/>
                    </a:moveTo>
                    <a:cubicBezTo>
                      <a:pt x="33" y="0"/>
                      <a:pt x="0" y="33"/>
                      <a:pt x="0" y="75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95" y="149"/>
                      <a:pt x="113" y="141"/>
                      <a:pt x="127" y="128"/>
                    </a:cubicBezTo>
                    <a:cubicBezTo>
                      <a:pt x="131" y="124"/>
                      <a:pt x="135" y="119"/>
                      <a:pt x="139" y="113"/>
                    </a:cubicBezTo>
                    <a:cubicBezTo>
                      <a:pt x="146" y="102"/>
                      <a:pt x="150" y="89"/>
                      <a:pt x="150" y="75"/>
                    </a:cubicBezTo>
                    <a:cubicBezTo>
                      <a:pt x="150" y="33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4537" y="1218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75 w 150"/>
                  <a:gd name="T5" fmla="*/ 150 h 150"/>
                  <a:gd name="T6" fmla="*/ 126 w 150"/>
                  <a:gd name="T7" fmla="*/ 130 h 150"/>
                  <a:gd name="T8" fmla="*/ 139 w 150"/>
                  <a:gd name="T9" fmla="*/ 115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3" y="0"/>
                      <a:pt x="0" y="33"/>
                      <a:pt x="0" y="76"/>
                    </a:cubicBezTo>
                    <a:cubicBezTo>
                      <a:pt x="0" y="117"/>
                      <a:pt x="33" y="150"/>
                      <a:pt x="75" y="150"/>
                    </a:cubicBezTo>
                    <a:cubicBezTo>
                      <a:pt x="95" y="150"/>
                      <a:pt x="113" y="142"/>
                      <a:pt x="126" y="130"/>
                    </a:cubicBezTo>
                    <a:cubicBezTo>
                      <a:pt x="131" y="125"/>
                      <a:pt x="135" y="120"/>
                      <a:pt x="139" y="115"/>
                    </a:cubicBezTo>
                    <a:cubicBezTo>
                      <a:pt x="146" y="103"/>
                      <a:pt x="150" y="90"/>
                      <a:pt x="150" y="76"/>
                    </a:cubicBezTo>
                    <a:cubicBezTo>
                      <a:pt x="150" y="33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4347" y="1413"/>
                <a:ext cx="134" cy="134"/>
              </a:xfrm>
              <a:custGeom>
                <a:avLst/>
                <a:gdLst>
                  <a:gd name="T0" fmla="*/ 76 w 150"/>
                  <a:gd name="T1" fmla="*/ 0 h 150"/>
                  <a:gd name="T2" fmla="*/ 24 w 150"/>
                  <a:gd name="T3" fmla="*/ 20 h 150"/>
                  <a:gd name="T4" fmla="*/ 12 w 150"/>
                  <a:gd name="T5" fmla="*/ 35 h 150"/>
                  <a:gd name="T6" fmla="*/ 0 w 150"/>
                  <a:gd name="T7" fmla="*/ 74 h 150"/>
                  <a:gd name="T8" fmla="*/ 76 w 150"/>
                  <a:gd name="T9" fmla="*/ 150 h 150"/>
                  <a:gd name="T10" fmla="*/ 150 w 150"/>
                  <a:gd name="T11" fmla="*/ 74 h 150"/>
                  <a:gd name="T12" fmla="*/ 76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6" y="0"/>
                    </a:moveTo>
                    <a:cubicBezTo>
                      <a:pt x="55" y="0"/>
                      <a:pt x="37" y="8"/>
                      <a:pt x="24" y="20"/>
                    </a:cubicBezTo>
                    <a:cubicBezTo>
                      <a:pt x="19" y="25"/>
                      <a:pt x="15" y="30"/>
                      <a:pt x="12" y="35"/>
                    </a:cubicBezTo>
                    <a:cubicBezTo>
                      <a:pt x="4" y="47"/>
                      <a:pt x="0" y="60"/>
                      <a:pt x="0" y="74"/>
                    </a:cubicBezTo>
                    <a:cubicBezTo>
                      <a:pt x="0" y="116"/>
                      <a:pt x="34" y="150"/>
                      <a:pt x="76" y="150"/>
                    </a:cubicBezTo>
                    <a:cubicBezTo>
                      <a:pt x="117" y="150"/>
                      <a:pt x="150" y="116"/>
                      <a:pt x="150" y="74"/>
                    </a:cubicBezTo>
                    <a:cubicBezTo>
                      <a:pt x="150" y="33"/>
                      <a:pt x="117" y="0"/>
                      <a:pt x="7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Rounded Rectangle 35"/>
            <p:cNvSpPr/>
            <p:nvPr/>
          </p:nvSpPr>
          <p:spPr>
            <a:xfrm flipH="1">
              <a:off x="3751870" y="1041930"/>
              <a:ext cx="4685656" cy="4423375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333D86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98095" y="3063534"/>
            <a:ext cx="3993592" cy="1433651"/>
          </a:xfrm>
        </p:spPr>
        <p:txBody>
          <a:bodyPr anchor="t">
            <a:no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TextBox 76"/>
          <p:cNvSpPr txBox="1"/>
          <p:nvPr/>
        </p:nvSpPr>
        <p:spPr>
          <a:xfrm>
            <a:off x="4688212" y="1626627"/>
            <a:ext cx="2826412" cy="1190151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normAutofit lnSpcReduction="10000"/>
          </a:bodyPr>
          <a:lstStyle/>
          <a:p>
            <a:pPr algn="ctr"/>
            <a:r>
              <a:rPr lang="en-US" altLang="zh-CN" sz="7200" dirty="0">
                <a:latin typeface="+mj-lt"/>
                <a:ea typeface="微软雅黑" panose="020B0503020204020204" charset="-122"/>
              </a:rPr>
              <a:t>ONE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2017/12/6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7008" y="0"/>
            <a:ext cx="5614992" cy="32901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681359"/>
            <a:ext cx="3669684" cy="31766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58219"/>
            <a:ext cx="1051560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2017/12/6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0" y="3721100"/>
            <a:ext cx="10515600" cy="11938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2017/12/6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2017/12/6 Wednesday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2017/12/6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ovie.mtime.com/108737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动态网站抓取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334" y="197077"/>
            <a:ext cx="10205521" cy="6044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6350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这三种格式的区别只是多了或者少了一些字段，需要在异常处理时加一些判断。</a:t>
            </a:r>
            <a:r>
              <a:rPr lang="en-US" altLang="zh-CN" dirty="0" smtClean="0"/>
              <a:t>"="</a:t>
            </a:r>
            <a:r>
              <a:rPr lang="zh-CN" altLang="en-US" dirty="0" smtClean="0"/>
              <a:t>和</a:t>
            </a:r>
            <a:r>
              <a:rPr lang="en-US" altLang="zh-CN" dirty="0" smtClean="0"/>
              <a:t>";"</a:t>
            </a:r>
            <a:r>
              <a:rPr lang="zh-CN" altLang="en-US" dirty="0" smtClean="0"/>
              <a:t>之间的内容是一个标准的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格式，我们要提取的字段含义如表</a:t>
            </a:r>
            <a:r>
              <a:rPr lang="en-US" altLang="zh-CN" dirty="0" smtClean="0"/>
              <a:t>9-1</a:t>
            </a:r>
            <a:r>
              <a:rPr lang="zh-CN" altLang="en-US" dirty="0" smtClean="0"/>
              <a:t>所</a:t>
            </a:r>
            <a:r>
              <a:rPr lang="zh-CN" altLang="en-US" dirty="0" smtClean="0"/>
              <a:t>示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确定了连接和提取字段，接下来写一个动态爬虫来爬取电影的评分和票房信息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881" y="1126218"/>
            <a:ext cx="8008937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网页下载器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170" y="1382485"/>
            <a:ext cx="1206658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网页解析器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6571"/>
            <a:ext cx="10515600" cy="4580392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网页解析器中主要包括两个部分，一个是从当前网页中提取所有正在上映的电影链接</a:t>
            </a:r>
            <a:r>
              <a:rPr lang="zh-CN" altLang="en-US" dirty="0" smtClean="0"/>
              <a:t>，另</a:t>
            </a:r>
            <a:r>
              <a:rPr lang="zh-CN" altLang="en-US" dirty="0" smtClean="0"/>
              <a:t>一个是从动态加载的链接中提取我们所需的字段。</a:t>
            </a:r>
            <a:br>
              <a:rPr lang="zh-CN" altLang="en-US" dirty="0" smtClean="0"/>
            </a:br>
            <a:r>
              <a:rPr lang="zh-CN" altLang="en-US" dirty="0" smtClean="0"/>
              <a:t>提取当前正在上映的电影链接，使用正则表达式，电影页面链接类似</a:t>
            </a:r>
            <a:r>
              <a:rPr lang="en-US" altLang="zh-CN" dirty="0" smtClean="0"/>
              <a:t>http://</a:t>
            </a:r>
            <a:r>
              <a:rPr lang="en-US" altLang="zh-CN" dirty="0" smtClean="0"/>
              <a:t>movie.mtime.com/17681</a:t>
            </a:r>
            <a:r>
              <a:rPr lang="en-US" altLang="zh-CN" dirty="0" smtClean="0"/>
              <a:t>/</a:t>
            </a:r>
            <a:r>
              <a:rPr lang="zh-CN" altLang="en-US" dirty="0" smtClean="0"/>
              <a:t>这个样子，正则表达式可以写成如下的样子进行匹配</a:t>
            </a:r>
            <a:r>
              <a:rPr lang="en-US" altLang="zh-CN" dirty="0" smtClean="0"/>
              <a:t>:http</a:t>
            </a:r>
            <a:r>
              <a:rPr lang="en-US" altLang="zh-CN" dirty="0" smtClean="0"/>
              <a:t>://</a:t>
            </a:r>
            <a:r>
              <a:rPr lang="en-US" altLang="zh-CN" dirty="0" err="1" smtClean="0"/>
              <a:t>movie.mtime.com</a:t>
            </a:r>
            <a:r>
              <a:rPr lang="en-US" altLang="zh-CN" dirty="0" smtClean="0"/>
              <a:t>/d+/</a:t>
            </a:r>
            <a:r>
              <a:rPr lang="zh-CN" altLang="en-US" dirty="0" smtClean="0"/>
              <a:t>。在</a:t>
            </a:r>
            <a:r>
              <a:rPr lang="en-US" altLang="zh-CN" dirty="0" err="1" smtClean="0"/>
              <a:t>HtmlParser</a:t>
            </a:r>
            <a:r>
              <a:rPr lang="en-US" altLang="zh-CN" dirty="0" smtClean="0"/>
              <a:t> </a:t>
            </a:r>
            <a:r>
              <a:rPr lang="zh-CN" altLang="en-US" dirty="0" smtClean="0"/>
              <a:t>类定义一个</a:t>
            </a:r>
            <a:r>
              <a:rPr lang="en-US" altLang="zh-CN" dirty="0" err="1" smtClean="0"/>
              <a:t>parser_url</a:t>
            </a:r>
            <a:r>
              <a:rPr lang="en-US" altLang="zh-CN" dirty="0" smtClean="0"/>
              <a:t> </a:t>
            </a:r>
            <a:r>
              <a:rPr lang="zh-CN" altLang="en-US" dirty="0" smtClean="0"/>
              <a:t>方法，代码如下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6460" y="3760334"/>
            <a:ext cx="9085263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接着从动态加载的链接中提取我们所需的字段，首先使用正则表达式取出“</a:t>
            </a:r>
            <a:r>
              <a:rPr lang="en-US" altLang="zh-CN" dirty="0" smtClean="0"/>
              <a:t>=”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;</a:t>
            </a:r>
            <a:r>
              <a:rPr lang="zh-CN" altLang="en-US" dirty="0" smtClean="0"/>
              <a:t>”之</a:t>
            </a:r>
            <a:r>
              <a:rPr lang="zh-CN" altLang="en-US" dirty="0" smtClean="0"/>
              <a:t>间的内容，接着就可以使用</a:t>
            </a:r>
            <a:r>
              <a:rPr lang="en-US" altLang="zh-CN" dirty="0" smtClean="0"/>
              <a:t>JSON </a:t>
            </a:r>
            <a:r>
              <a:rPr lang="zh-CN" altLang="en-US" dirty="0" smtClean="0"/>
              <a:t>模块进行处理了。下面只需要提取不同格式的信息，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parser_json</a:t>
            </a:r>
            <a:r>
              <a:rPr lang="en-US" altLang="zh-CN" dirty="0" smtClean="0"/>
              <a:t> </a:t>
            </a:r>
            <a:r>
              <a:rPr lang="zh-CN" altLang="en-US" dirty="0" smtClean="0"/>
              <a:t>为主方法，负责解析响应，同时又使用了两个辅助方</a:t>
            </a:r>
            <a:r>
              <a:rPr lang="zh-CN" altLang="en-US" dirty="0" smtClean="0"/>
              <a:t>法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parser_no_release</a:t>
            </a:r>
            <a:r>
              <a:rPr lang="en-US" altLang="zh-CN" dirty="0" smtClean="0"/>
              <a:t> 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parser_release</a:t>
            </a:r>
            <a:r>
              <a:rPr lang="zh-CN" altLang="en-US" dirty="0" smtClean="0"/>
              <a:t>。代码如下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1257" y="2171094"/>
          <a:ext cx="11205029" cy="3273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0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#coding:utf-8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 </a:t>
                      </a:r>
                      <a:r>
                        <a:rPr lang="en-US" altLang="zh-CN" dirty="0" smtClean="0"/>
                        <a:t>re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json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zh-CN" dirty="0" err="1" smtClean="0"/>
                        <a:t>HtmlParser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parser_url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page_url</a:t>
                      </a:r>
                      <a:r>
                        <a:rPr lang="en-US" altLang="zh-CN" dirty="0" err="1" smtClean="0"/>
                        <a:t>,response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pattern=</a:t>
                      </a:r>
                      <a:r>
                        <a:rPr lang="en-US" altLang="zh-CN" dirty="0" err="1" smtClean="0"/>
                        <a:t>re.compile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r'(http://movie.mtime.com/([0-9]+)/)'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urls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pattern.findall</a:t>
                      </a:r>
                      <a:r>
                        <a:rPr lang="en-US" altLang="zh-CN" dirty="0" smtClean="0"/>
                        <a:t>(response)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err="1" smtClean="0"/>
                        <a:t>urls</a:t>
                      </a:r>
                      <a:r>
                        <a:rPr lang="en-US" altLang="zh-CN" dirty="0" smtClean="0"/>
                        <a:t>!=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list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urls</a:t>
                      </a:r>
                      <a:r>
                        <a:rPr lang="en-US" altLang="zh-CN" dirty="0" smtClean="0"/>
                        <a:t>))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def </a:t>
                      </a:r>
                      <a:r>
                        <a:rPr lang="en-US" altLang="zh-CN" dirty="0" err="1" smtClean="0"/>
                        <a:t>parser_json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,page_url,response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解析响应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self: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page_url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response: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"="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";"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之间的内容提取出来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smtClean="0"/>
                        <a:t>pattern=</a:t>
                      </a:r>
                      <a:r>
                        <a:rPr lang="en-US" altLang="zh-CN" dirty="0" err="1" smtClean="0"/>
                        <a:t>re.compile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r'=(.*?);'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result=</a:t>
                      </a:r>
                      <a:r>
                        <a:rPr lang="en-US" altLang="zh-CN" dirty="0" err="1" smtClean="0"/>
                        <a:t>pattern.findall</a:t>
                      </a:r>
                      <a:r>
                        <a:rPr lang="en-US" altLang="zh-CN" dirty="0" smtClean="0"/>
                        <a:t>(response)[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]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smtClean="0"/>
                        <a:t>result!=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模块加载字符串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dirty="0" smtClean="0"/>
                        <a:t>value=</a:t>
                      </a:r>
                      <a:r>
                        <a:rPr lang="en-US" altLang="zh-CN" dirty="0" err="1" smtClean="0"/>
                        <a:t>json.loads</a:t>
                      </a:r>
                      <a:r>
                        <a:rPr lang="en-US" altLang="zh-CN" dirty="0" smtClean="0"/>
                        <a:t>(result)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isRelease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value.get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'value'</a:t>
                      </a:r>
                      <a:r>
                        <a:rPr lang="en-US" altLang="zh-CN" dirty="0" smtClean="0"/>
                        <a:t>).get(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isRelease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en-US" altLang="zh-CN" dirty="0" err="1" smtClean="0"/>
                        <a:t>,e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smtClean="0"/>
                        <a:t>e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None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</a:t>
                      </a:r>
                      <a:r>
                        <a:rPr lang="en-US" altLang="zh-CN" dirty="0" err="1" smtClean="0"/>
                        <a:t>isRelease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err="1" smtClean="0"/>
                        <a:t>value.get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"value"</a:t>
                      </a:r>
                      <a:r>
                        <a:rPr lang="en-US" altLang="zh-CN" dirty="0" smtClean="0"/>
                        <a:t>).get(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hovValue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)==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解析已经上映的影片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._parser_release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page_url,value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解析没有上映的影片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._parser_no_release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page_url,value,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isRelease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解析没有上映的影片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._parser_no_release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page_url</a:t>
                      </a:r>
                      <a:r>
                        <a:rPr lang="en-US" altLang="zh-CN" dirty="0" smtClean="0"/>
                        <a:t>, value)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parser_release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,page_url,value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解析已经上映的影片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self: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page_url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电影链接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value:json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isRelease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dirty="0" err="1" smtClean="0"/>
                        <a:t>movieRating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value.get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'value'</a:t>
                      </a:r>
                      <a:r>
                        <a:rPr lang="en-US" altLang="zh-CN" dirty="0" smtClean="0"/>
                        <a:t>).get(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movieRating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boxOffice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value.get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'value'</a:t>
                      </a:r>
                      <a:r>
                        <a:rPr lang="en-US" altLang="zh-CN" dirty="0" smtClean="0"/>
                        <a:t>).get(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boxOffice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movieTitle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value.get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'value'</a:t>
                      </a:r>
                      <a:r>
                        <a:rPr lang="en-US" altLang="zh-CN" dirty="0" smtClean="0"/>
                        <a:t>).get(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movieTitle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RPictureFinal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err="1" smtClean="0"/>
                        <a:t>movieRating.get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RPictureFinal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RStoryFinal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movieRating.get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RStoryFinal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RDirectorFinal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movieRating.get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RDirectorFinal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ROtherFinal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movieRating.get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ROtherFinal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RatingFinal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movieRating.get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RatingFinal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MovieId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movieRating.get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MovieId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Usercount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movieRating.get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Usercount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AttitudeCount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movieRating.get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AttitudeCount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TotalBoxOffice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err="1" smtClean="0"/>
                        <a:t>boxOffice.get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TotalBoxoffice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TotalBoxOfficeUnit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boxOffice.get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TotalBoxofficeUnit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TodayBoxOffice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boxOffice.get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TodayBoxOffice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TodayBoxOfficeUnit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boxOffice.get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TodayBoxOfficeUnit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ShowDays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boxOffice.get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showDays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Rank= </a:t>
                      </a:r>
                      <a:r>
                        <a:rPr lang="en-US" altLang="zh-CN" dirty="0" err="1" smtClean="0"/>
                        <a:t>boxOffice.get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'Rank'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Rank=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返回所提取的内容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MovieId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movieTitle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RatingFinal</a:t>
                      </a:r>
                      <a:r>
                        <a:rPr lang="en-US" altLang="zh-CN" dirty="0" smtClean="0"/>
                        <a:t>,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dirty="0" err="1" smtClean="0"/>
                        <a:t>ROtherFinal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RPictureFinal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RDirectorFinal</a:t>
                      </a:r>
                      <a:r>
                        <a:rPr lang="en-US" altLang="zh-CN" dirty="0" smtClean="0"/>
                        <a:t>,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dirty="0" err="1" smtClean="0"/>
                        <a:t>RStoryFinal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Usercount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AttitudeCount</a:t>
                      </a:r>
                      <a:r>
                        <a:rPr lang="en-US" altLang="zh-CN" dirty="0" smtClean="0"/>
                        <a:t>,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dirty="0" err="1" smtClean="0"/>
                        <a:t>TotalBoxOffice</a:t>
                      </a:r>
                      <a:r>
                        <a:rPr lang="en-US" altLang="zh-CN" dirty="0" smtClean="0"/>
                        <a:t> + </a:t>
                      </a:r>
                      <a:r>
                        <a:rPr lang="en-US" altLang="zh-CN" dirty="0" err="1" smtClean="0"/>
                        <a:t>TotalBoxOfficeUnit</a:t>
                      </a:r>
                      <a:r>
                        <a:rPr lang="en-US" altLang="zh-CN" dirty="0" smtClean="0"/>
                        <a:t>,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dirty="0" err="1" smtClean="0"/>
                        <a:t>TodayBoxOffice</a:t>
                      </a:r>
                      <a:r>
                        <a:rPr lang="en-US" altLang="zh-CN" dirty="0" smtClean="0"/>
                        <a:t> + </a:t>
                      </a:r>
                      <a:r>
                        <a:rPr lang="en-US" altLang="zh-CN" dirty="0" err="1" smtClean="0"/>
                        <a:t>TodayBoxOfficeUnit</a:t>
                      </a:r>
                      <a:r>
                        <a:rPr lang="en-US" altLang="zh-CN" dirty="0" smtClean="0"/>
                        <a:t>,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Rank, </a:t>
                      </a:r>
                      <a:r>
                        <a:rPr lang="en-US" altLang="zh-CN" dirty="0" err="1" smtClean="0"/>
                        <a:t>ShowDays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isRelease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 Exception</a:t>
                      </a:r>
                      <a:r>
                        <a:rPr lang="en-US" altLang="zh-CN" dirty="0" smtClean="0"/>
                        <a:t>, e: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smtClean="0"/>
                        <a:t>e, </a:t>
                      </a:r>
                      <a:r>
                        <a:rPr lang="en-US" altLang="zh-CN" dirty="0" err="1" smtClean="0"/>
                        <a:t>page_url</a:t>
                      </a:r>
                      <a:r>
                        <a:rPr lang="en-US" altLang="zh-CN" dirty="0" smtClean="0"/>
                        <a:t>, value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None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def </a:t>
                      </a:r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parser_no_release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page_url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value,isRelease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解析未上映的电影信息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self: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page_url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value: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isRelease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movieRating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value.get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'value'</a:t>
                      </a:r>
                      <a:r>
                        <a:rPr lang="en-US" altLang="zh-CN" dirty="0" smtClean="0"/>
                        <a:t>).get(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movieRating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movieTitle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err="1" smtClean="0"/>
                        <a:t>value.get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'value'</a:t>
                      </a:r>
                      <a:r>
                        <a:rPr lang="en-US" altLang="zh-CN" dirty="0" smtClean="0"/>
                        <a:t>).get 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movieTitle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RPictureFinal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movieRating.get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RPictureFinal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RStoryFinal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movieRating.get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RStoryFinal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RDirectorFinal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err="1" smtClean="0"/>
                        <a:t>movieRating.get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RDirectorFinal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ROtherFinal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err="1" smtClean="0"/>
                        <a:t>movieRating.get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ROtherFinal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RatingFinal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movieRating.get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RatingFinal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MovieId</a:t>
                      </a:r>
                      <a:r>
                        <a:rPr lang="en-US" altLang="zh-CN" dirty="0" smtClean="0"/>
                        <a:t> =</a:t>
                      </a:r>
                      <a:r>
                        <a:rPr lang="en-US" altLang="zh-CN" dirty="0" err="1" smtClean="0"/>
                        <a:t>movieRating.get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MovieId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Usercount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err="1" smtClean="0"/>
                        <a:t>movieRating.get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Usercount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AttitudeCount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movieRating.get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AttitudeCount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Rank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value.get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'value'</a:t>
                      </a:r>
                      <a:r>
                        <a:rPr lang="en-US" altLang="zh-CN" dirty="0" smtClean="0"/>
                        <a:t>).get(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hotvalue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).get(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'Ranking'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Rank 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return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MovieId,movieTitle,RatingFinal</a:t>
                      </a:r>
                      <a:r>
                        <a:rPr lang="en-US" altLang="zh-CN" dirty="0" smtClean="0"/>
                        <a:t>,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        </a:t>
                      </a:r>
                      <a:r>
                        <a:rPr lang="en-US" altLang="zh-CN" dirty="0" err="1" smtClean="0"/>
                        <a:t>ROtherFinal,RPictureFinal,RDirectorFinal</a:t>
                      </a:r>
                      <a:r>
                        <a:rPr lang="en-US" altLang="zh-CN" dirty="0" smtClean="0"/>
                        <a:t>,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        </a:t>
                      </a:r>
                      <a:r>
                        <a:rPr lang="en-US" altLang="zh-CN" dirty="0" err="1" smtClean="0"/>
                        <a:t>RStoryFinal,Usercount,AttitudeCount,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,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u'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,Rank,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,isRelease)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en-US" altLang="zh-CN" dirty="0" err="1" smtClean="0"/>
                        <a:t>,e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err="1" smtClean="0"/>
                        <a:t>e,page_url,value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None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</a:t>
            </a:r>
            <a:r>
              <a:rPr lang="zh-CN" altLang="en-US" dirty="0" smtClean="0"/>
              <a:t>据存储器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数据存储器将返回的数据插入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数据库中，主要包括建表，插入和关闭数据库等操作，表中设置了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个字段，用来存储电影信息。代码如下：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62857" y="3012923"/>
          <a:ext cx="11146972" cy="2039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69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#coding:utf-8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smtClean="0"/>
                        <a:t>sqlite3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zh-CN" dirty="0" err="1" smtClean="0"/>
                        <a:t>DataOutput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__init__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.cx</a:t>
                      </a:r>
                      <a:r>
                        <a:rPr lang="en-US" altLang="zh-CN" dirty="0" smtClean="0"/>
                        <a:t> = sqlite3.connect(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MTime.db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.create_table</a:t>
                      </a:r>
                      <a:r>
                        <a:rPr lang="en-US" altLang="zh-CN" dirty="0" smtClean="0"/>
                        <a:t>(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MTime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.datas</a:t>
                      </a:r>
                      <a:r>
                        <a:rPr lang="en-US" altLang="zh-CN" dirty="0" smtClean="0"/>
                        <a:t>= []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create_table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,table_name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创建数据表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表名称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smtClean="0"/>
                        <a:t>values =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id integer primary key,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MovieId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integer,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MovieTitle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(40) NOT NULL,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RatingFinal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RBAL NOT NULL DEFAULT 0.0,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ROtherFinal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REAL NOT NULL DEFAULT 0.0,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RPictureFinal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REAL NOT NULL DEFAULT 0.0,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RDirectorFinal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RBAL NOT NULL DEFAULT 0.0,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RStoryFinal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REAL NOT NULL DEFAULT 0.0,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Usercount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integer NOT NULL DEFAULT 0,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AttitudeCount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integer NOT NULL DEFAULT 0 ,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TotalBoxOffice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(20) NOT NULL,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TodayBoxOffice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(20) NOT NULL,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Rank integer NOT NULL DEFAULT 0,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showDays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integer NOT NULL DEFAULT 0,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isRelease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integer NOT NULL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.cx.execute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'CREATE TABLE IF NOT EXISTS %s(%s)'</a:t>
                      </a:r>
                      <a:r>
                        <a:rPr lang="en-US" altLang="zh-CN" dirty="0" smtClean="0"/>
                        <a:t>%(</a:t>
                      </a:r>
                      <a:r>
                        <a:rPr lang="en-US" altLang="zh-CN" dirty="0" err="1" smtClean="0"/>
                        <a:t>table_name,values</a:t>
                      </a:r>
                      <a:r>
                        <a:rPr lang="en-US" altLang="zh-CN" dirty="0" smtClean="0"/>
                        <a:t>))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store_data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, data):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数据存储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data: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smtClean="0"/>
                        <a:t>data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 None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.datas.append</a:t>
                      </a:r>
                      <a:r>
                        <a:rPr lang="en-US" altLang="zh-CN" dirty="0" smtClean="0"/>
                        <a:t>(data)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.datas</a:t>
                      </a:r>
                      <a:r>
                        <a:rPr lang="en-US" altLang="zh-CN" dirty="0" smtClean="0"/>
                        <a:t>) &gt;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.output_db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MTime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output_db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table_name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将数据存储到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sqlite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dirty="0" smtClean="0"/>
                        <a:t>data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.datas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sql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"INSERT INTO %s 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MovieId,MovieTitle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,"</a:t>
                      </a:r>
                      <a:r>
                        <a:rPr lang="en-US" altLang="zh-CN" dirty="0" smtClean="0"/>
                        <a:t>\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RatingFinal,ROtherFinal,RPictureFinal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,"</a:t>
                      </a:r>
                      <a:r>
                        <a:rPr lang="en-US" altLang="zh-CN" dirty="0" smtClean="0"/>
                        <a:t>\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RDirectorFinal,RStoryFinal,Usercount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,"</a:t>
                      </a:r>
                      <a:r>
                        <a:rPr lang="en-US" altLang="zh-CN" dirty="0" smtClean="0"/>
                        <a:t>\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AttitudeCount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TotalBoxOffice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TodayBoxOffice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,"</a:t>
                      </a:r>
                      <a:r>
                        <a:rPr lang="en-US" altLang="zh-CN" dirty="0" smtClean="0"/>
                        <a:t>\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Rank,ShowDays,isRelease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VALUES (?,?,?,?,?,?,?,?,?,?,?,?,?,?)"</a:t>
                      </a:r>
                      <a:r>
                        <a:rPr lang="en-US" altLang="zh-CN" dirty="0" smtClean="0"/>
                        <a:t>\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""</a:t>
                      </a:r>
                      <a:r>
                        <a:rPr lang="en-US" altLang="zh-CN" dirty="0" smtClean="0"/>
                        <a:t>%</a:t>
                      </a:r>
                      <a:r>
                        <a:rPr lang="en-US" altLang="zh-CN" dirty="0" err="1" smtClean="0"/>
                        <a:t>table_name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err="1" smtClean="0"/>
                        <a:t>sql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.cx.execute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sql,data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.datas.remove</a:t>
                      </a:r>
                      <a:r>
                        <a:rPr lang="en-US" altLang="zh-CN" dirty="0" smtClean="0"/>
                        <a:t>(data)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.cx.commit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output_end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关闭数据库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.datas</a:t>
                      </a:r>
                      <a:r>
                        <a:rPr lang="en-US" altLang="zh-CN" dirty="0" smtClean="0"/>
                        <a:t>) &gt;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.output_db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MTime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.cx.close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爬虫调度器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爬虫调度器的工作主要是协调以上模块，同时还负责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动态链接的构造。代码如下：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3829" y="2693609"/>
          <a:ext cx="11263085" cy="1161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30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#coding:utf-8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HTMLDownloder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HtmlDownloder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HTMLParser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HtmlParser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DataOutput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DataOutput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smtClean="0"/>
                        <a:t>time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zh-CN" dirty="0" err="1" smtClean="0"/>
                        <a:t>SpiderMan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zh-CN" dirty="0" smtClean="0"/>
                        <a:t>) 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__init__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 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.downloader</a:t>
                      </a:r>
                      <a:r>
                        <a:rPr lang="en-US" altLang="zh-CN" dirty="0" smtClean="0"/>
                        <a:t> =</a:t>
                      </a:r>
                      <a:r>
                        <a:rPr lang="en-US" altLang="zh-CN" dirty="0" err="1" smtClean="0"/>
                        <a:t>HtmlDownloder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.parser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HtmlParser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.output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err="1" smtClean="0"/>
                        <a:t>DataOutput</a:t>
                      </a:r>
                      <a:r>
                        <a:rPr lang="en-US" altLang="zh-CN" dirty="0" smtClean="0"/>
                        <a:t> 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smtClean="0"/>
                        <a:t>crawl(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,root_url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content =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.downloader.download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root_url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urls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.parser.parser_url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root_url</a:t>
                      </a:r>
                      <a:r>
                        <a:rPr lang="en-US" altLang="zh-CN" dirty="0" smtClean="0"/>
                        <a:t>, content)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构造一个获取评分和票房链接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dirty="0" err="1" smtClean="0"/>
                        <a:t>urls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t = </a:t>
                      </a:r>
                      <a:r>
                        <a:rPr lang="en-US" altLang="zh-CN" dirty="0" err="1" smtClean="0"/>
                        <a:t>time.strftime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"%Y%m%d%H%M%S3282"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time.localtime</a:t>
                      </a:r>
                      <a:r>
                        <a:rPr lang="en-US" altLang="zh-CN" dirty="0" smtClean="0"/>
                        <a:t>())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rank_url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'http://service.library.mtime.com/Movie.api'</a:t>
                      </a:r>
                      <a:r>
                        <a:rPr lang="en-US" altLang="zh-CN" dirty="0" smtClean="0"/>
                        <a:t>\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'?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Ajax_CallBack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=true'</a:t>
                      </a:r>
                      <a:r>
                        <a:rPr lang="en-US" altLang="zh-CN" dirty="0" smtClean="0"/>
                        <a:t>\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'&amp;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Ajax_CallBackType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Mtime.Library.Services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\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'&amp;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Ajax_CallBackMethod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GetMovieOverviewRating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\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'&amp;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Ajax_CrossDomain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=1'</a:t>
                      </a:r>
                      <a:r>
                        <a:rPr lang="en-US" altLang="zh-CN" dirty="0" smtClean="0"/>
                        <a:t>\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'&amp;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Ajax_RequestUrl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=%s'</a:t>
                      </a:r>
                      <a:r>
                        <a:rPr lang="en-US" altLang="zh-CN" dirty="0" smtClean="0"/>
                        <a:t>\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'&amp;t=%s'</a:t>
                      </a:r>
                      <a:r>
                        <a:rPr lang="en-US" altLang="zh-CN" dirty="0" smtClean="0"/>
                        <a:t>\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'&amp;Ajax_CallBackArgument0=%s'</a:t>
                      </a:r>
                      <a:r>
                        <a:rPr lang="en-US" altLang="zh-CN" dirty="0" smtClean="0"/>
                        <a:t>%(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],</a:t>
                      </a:r>
                      <a:r>
                        <a:rPr lang="en-US" altLang="zh-CN" dirty="0" err="1" smtClean="0"/>
                        <a:t>t,url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dirty="0" smtClean="0"/>
                        <a:t>])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rank_content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.downloader.download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rank_url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err="1" smtClean="0"/>
                        <a:t>rank_content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data =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.parser.parser_json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rank_url,rank_content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smtClean="0"/>
                        <a:t>data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.output.store_data</a:t>
                      </a:r>
                      <a:r>
                        <a:rPr lang="en-US" altLang="zh-CN" dirty="0" smtClean="0"/>
                        <a:t>(data)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Crawlfailed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.output.output_end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"Crawl finish"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smtClean="0"/>
                        <a:t>__name__ ==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'__main__'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spider = </a:t>
                      </a:r>
                      <a:r>
                        <a:rPr lang="en-US" altLang="zh-CN" dirty="0" err="1" smtClean="0"/>
                        <a:t>SpiderMan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spider.crawl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'http://theater.mtime.com/China_Beijing/'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492" y="966106"/>
            <a:ext cx="6916737" cy="491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Lorem ipsum dolor sit amet, consectetur adipisicing elit.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和</a:t>
            </a:r>
            <a:r>
              <a:rPr lang="zh-CN" altLang="en-US" dirty="0" smtClean="0"/>
              <a:t>动</a:t>
            </a:r>
            <a:r>
              <a:rPr lang="zh-CN" altLang="en-US" dirty="0" smtClean="0"/>
              <a:t>态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对于传统的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应用，当我们提交一个表单请求给服务器，服务器接收到请求之后，返回一个新的页面给浏览器，这种方式不仅浪费网络带宽，还会极大地影响用户体验，因为原网页和发送请求后获得的新页面两者中大部分的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内容是相同的，而且每次用户的交互都需要向服务器发送请求，同时需要对整个网页进行刷新。这种问题的存在催生出了</a:t>
            </a:r>
            <a:r>
              <a:rPr lang="en-US" altLang="zh-CN" dirty="0" smtClean="0"/>
              <a:t>Ajax </a:t>
            </a:r>
            <a:r>
              <a:rPr lang="zh-CN" altLang="en-US" dirty="0" smtClean="0"/>
              <a:t>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Ajax </a:t>
            </a:r>
            <a:r>
              <a:rPr lang="zh-CN" altLang="en-US" dirty="0" smtClean="0"/>
              <a:t>的全称是</a:t>
            </a:r>
            <a:r>
              <a:rPr lang="en-US" altLang="zh-CN" dirty="0" smtClean="0"/>
              <a:t>Asynchronous JavaScript and XML,</a:t>
            </a:r>
            <a:r>
              <a:rPr lang="zh-CN" altLang="en-US" dirty="0" smtClean="0"/>
              <a:t>中文名称定义为异步的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XML,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异步加载技术、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Dom,</a:t>
            </a:r>
            <a:r>
              <a:rPr lang="zh-CN" altLang="en-US" dirty="0" smtClean="0"/>
              <a:t>还有表现技术</a:t>
            </a:r>
            <a:r>
              <a:rPr lang="en-US" altLang="zh-CN" dirty="0" smtClean="0"/>
              <a:t>XHTML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等技术的组合。 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技术不必刷新整个页面， 只需对页面的局部进行更新， 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只取回一些必需的数据，它使用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或者支持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 Service </a:t>
            </a:r>
            <a:r>
              <a:rPr lang="zh-CN" altLang="en-US" dirty="0" smtClean="0"/>
              <a:t>接口，我们在客户端利用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处理来自服务器的响应，这样客户端和服务器之间的数据交互就减少了，访问速度和用户体验都得到了提升。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9469"/>
            <a:ext cx="10515600" cy="53674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DHTML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Dynamic HTML</a:t>
            </a:r>
            <a:r>
              <a:rPr lang="zh-CN" altLang="en-US" dirty="0" smtClean="0"/>
              <a:t>的简称，就是动态的</a:t>
            </a:r>
            <a:r>
              <a:rPr lang="en-US" altLang="zh-CN" dirty="0" smtClean="0"/>
              <a:t>HTML,</a:t>
            </a:r>
            <a:r>
              <a:rPr lang="zh-CN" altLang="en-US" dirty="0" smtClean="0"/>
              <a:t>是相对传统的静态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而言的一种制作网页的概念。所谓动态</a:t>
            </a:r>
            <a:r>
              <a:rPr lang="en-US" altLang="zh-CN" dirty="0" smtClean="0"/>
              <a:t>HTML (Dynamic HTML,</a:t>
            </a:r>
            <a:r>
              <a:rPr lang="zh-CN" altLang="en-US" dirty="0" smtClean="0"/>
              <a:t>简称</a:t>
            </a:r>
            <a:r>
              <a:rPr lang="en-US" altLang="zh-CN" dirty="0" smtClean="0"/>
              <a:t>DHTML ),</a:t>
            </a:r>
            <a:r>
              <a:rPr lang="zh-CN" altLang="en-US" dirty="0" smtClean="0"/>
              <a:t>其实并不是一 门新的语言，它只是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和客户端脚本的一种集成，即一个页面中包括</a:t>
            </a:r>
            <a:r>
              <a:rPr lang="en-US" altLang="zh-CN" dirty="0" err="1" smtClean="0"/>
              <a:t>HTML+CSS+JavaSeript</a:t>
            </a:r>
            <a:r>
              <a:rPr lang="en-US" altLang="zh-CN" dirty="0" smtClean="0"/>
              <a:t> (</a:t>
            </a:r>
            <a:r>
              <a:rPr lang="zh-CN" altLang="en-US" dirty="0" smtClean="0"/>
              <a:t>或其他客户端脚本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DHTML </a:t>
            </a:r>
            <a:r>
              <a:rPr lang="zh-CN" altLang="en-US" dirty="0" smtClean="0"/>
              <a:t>不是一种技术、标准或规范，只是一种将目前已有的网页技术、语言标准整合运用，制作出能实时变换页面元素效果的网页设</a:t>
            </a:r>
            <a:r>
              <a:rPr lang="zh-CN" altLang="en-US" dirty="0" smtClean="0"/>
              <a:t>计概</a:t>
            </a:r>
            <a:r>
              <a:rPr lang="zh-CN" altLang="en-US" dirty="0" smtClean="0"/>
              <a:t>念。比如，当鼠标移至文章段落中，段落能够变成蓝色，或者当你点击一个超链后会自</a:t>
            </a:r>
            <a:r>
              <a:rPr lang="zh-CN" altLang="en-US" dirty="0" smtClean="0"/>
              <a:t>动生</a:t>
            </a:r>
            <a:r>
              <a:rPr lang="zh-CN" altLang="en-US" dirty="0" smtClean="0"/>
              <a:t>成一个下拉式的子超链目录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如何判断要爬取的网站是动态网站还是静态网站呢</a:t>
            </a:r>
            <a:r>
              <a:rPr lang="en-US" altLang="zh-CN" dirty="0" smtClean="0"/>
              <a:t>?</a:t>
            </a:r>
            <a:r>
              <a:rPr lang="zh-CN" altLang="en-US" dirty="0" smtClean="0"/>
              <a:t>一个比较简单做法，是看看有没</a:t>
            </a:r>
            <a:r>
              <a:rPr lang="zh-CN" altLang="en-US" dirty="0" smtClean="0"/>
              <a:t>有“</a:t>
            </a:r>
            <a:r>
              <a:rPr lang="zh-CN" altLang="en-US" dirty="0" smtClean="0"/>
              <a:t>查看更多”这样的字样，一般有这样的字样差不多是动态网站。当然，这种做法太经验</a:t>
            </a:r>
            <a:r>
              <a:rPr lang="zh-CN" altLang="en-US" dirty="0" smtClean="0"/>
              <a:t>化了</a:t>
            </a:r>
            <a:r>
              <a:rPr lang="zh-CN" altLang="en-US" dirty="0" smtClean="0"/>
              <a:t>，其实更准确的做法是当你使用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访问一个网页，返回的</a:t>
            </a:r>
            <a:r>
              <a:rPr lang="en-US" altLang="zh-CN" dirty="0" smtClean="0"/>
              <a:t>Response </a:t>
            </a:r>
            <a:r>
              <a:rPr lang="zh-CN" altLang="en-US" dirty="0" smtClean="0"/>
              <a:t>内容和在浏览</a:t>
            </a:r>
            <a:r>
              <a:rPr lang="zh-CN" altLang="en-US" dirty="0" smtClean="0"/>
              <a:t>器上</a:t>
            </a:r>
            <a:r>
              <a:rPr lang="zh-CN" altLang="en-US" dirty="0" smtClean="0"/>
              <a:t>看的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内容不一样时，不要奇怪，这就是用了动态技术，这就是为什么你无法从响</a:t>
            </a:r>
            <a:r>
              <a:rPr lang="zh-CN" altLang="en-US" dirty="0" smtClean="0"/>
              <a:t>应中</a:t>
            </a:r>
            <a:r>
              <a:rPr lang="zh-CN" altLang="en-US" dirty="0" smtClean="0"/>
              <a:t>抽取出有效的数据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1543"/>
            <a:ext cx="10515600" cy="562542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那怎么解决这个问题呢</a:t>
            </a:r>
            <a:r>
              <a:rPr lang="en-US" altLang="zh-CN" dirty="0" smtClean="0"/>
              <a:t>?</a:t>
            </a:r>
            <a:r>
              <a:rPr lang="zh-CN" altLang="en-US" dirty="0" smtClean="0"/>
              <a:t>一般有两种做法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一种是直接从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中采集加载的数据，另一种方式是直接采集浏览器中已经加载好的数据。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动态爬虫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：爬取影评信息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接下来就以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 </a:t>
            </a:r>
            <a:r>
              <a:rPr lang="zh-CN" altLang="en-US" dirty="0" smtClean="0"/>
              <a:t>电影网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www.mtime.com</a:t>
            </a:r>
            <a:r>
              <a:rPr lang="en-US" altLang="zh-CN" dirty="0" smtClean="0"/>
              <a:t> 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为例进行分析。首先先判断一下是不是</a:t>
            </a:r>
            <a:r>
              <a:rPr lang="zh-CN" altLang="en-US" dirty="0" smtClean="0"/>
              <a:t>动态</a:t>
            </a:r>
            <a:r>
              <a:rPr lang="zh-CN" altLang="en-US" dirty="0" smtClean="0"/>
              <a:t>网站，使用</a:t>
            </a:r>
            <a:r>
              <a:rPr lang="en-US" altLang="zh-CN" dirty="0" smtClean="0"/>
              <a:t>Firefox </a:t>
            </a:r>
            <a:r>
              <a:rPr lang="zh-CN" altLang="en-US" dirty="0" smtClean="0"/>
              <a:t>浏览器访问</a:t>
            </a:r>
            <a:r>
              <a:rPr lang="en-US" altLang="zh-CN" dirty="0" smtClean="0"/>
              <a:t>http://</a:t>
            </a:r>
            <a:r>
              <a:rPr lang="en-US" altLang="zh-CN" dirty="0" smtClean="0"/>
              <a:t>movie.mtime.com/217130/</a:t>
            </a:r>
            <a:r>
              <a:rPr lang="zh-CN" altLang="en-US" dirty="0" smtClean="0"/>
              <a:t>其中一部电影，打开</a:t>
            </a:r>
            <a:r>
              <a:rPr lang="en-US" altLang="zh-CN" dirty="0" smtClean="0"/>
              <a:t>Firebug</a:t>
            </a:r>
            <a:r>
              <a:rPr lang="en-US" altLang="zh-CN" dirty="0" smtClean="0"/>
              <a:t>,</a:t>
            </a:r>
            <a:r>
              <a:rPr lang="zh-CN" altLang="en-US" dirty="0" smtClean="0"/>
              <a:t>监</a:t>
            </a:r>
            <a:r>
              <a:rPr lang="zh-CN" altLang="en-US" dirty="0" smtClean="0"/>
              <a:t>听网络，如图</a:t>
            </a:r>
            <a:r>
              <a:rPr lang="en-US" altLang="zh-CN" dirty="0" smtClean="0"/>
              <a:t>9-1</a:t>
            </a:r>
            <a:r>
              <a:rPr lang="zh-CN" altLang="en-US" dirty="0" smtClean="0"/>
              <a:t>所示。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6152" y="2919185"/>
            <a:ext cx="762793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714" y="606425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在网络响应中搜索“票房”是搜索不到的，但是在网页中确实显示了票房是多少，这基</a:t>
            </a:r>
            <a:r>
              <a:rPr lang="zh-CN" altLang="en-US" dirty="0" smtClean="0"/>
              <a:t>本上</a:t>
            </a:r>
            <a:r>
              <a:rPr lang="zh-CN" altLang="en-US" dirty="0" smtClean="0"/>
              <a:t>可以确定使用了动态加载技术。这个时候我们需要做的是找出哪个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文件进行了</a:t>
            </a:r>
            <a:r>
              <a:rPr lang="zh-CN" altLang="en-US" dirty="0" smtClean="0"/>
              <a:t>加载</a:t>
            </a:r>
            <a:r>
              <a:rPr lang="zh-CN" altLang="en-US" dirty="0" smtClean="0"/>
              <a:t>请求。将</a:t>
            </a:r>
            <a:r>
              <a:rPr lang="en-US" altLang="zh-CN" dirty="0" smtClean="0"/>
              <a:t>Firebug </a:t>
            </a:r>
            <a:r>
              <a:rPr lang="zh-CN" altLang="en-US" dirty="0" smtClean="0"/>
              <a:t>中网络选项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分类选中，然后查看一下包含敏感内容的链接，</a:t>
            </a:r>
            <a:r>
              <a:rPr lang="zh-CN" altLang="en-US" dirty="0" smtClean="0"/>
              <a:t>比如含有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字符串。如图</a:t>
            </a:r>
            <a:r>
              <a:rPr lang="en-US" altLang="zh-CN" dirty="0" smtClean="0"/>
              <a:t>9-2</a:t>
            </a:r>
            <a:r>
              <a:rPr lang="zh-CN" altLang="en-US" dirty="0" smtClean="0"/>
              <a:t>所示，在一个链接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http://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service.library.mtime.com/Movie.api?Ajax_CallBack=true&amp;Ajax_CallBackType=Mtime.Library.Services&amp;Ajax_CallBackMethod=GetMovieOverviewRating&amp;Ajax_CrossDomain=1&amp;Ajax_RequestUrl=http%3A%2F%2Fmovie.mtime.com%2F217130%2F&amp;t=201712615331597991&amp;Ajax_CallBackArgument0=217130 </a:t>
            </a:r>
            <a:r>
              <a:rPr lang="zh-CN" altLang="en-US" dirty="0" smtClean="0"/>
              <a:t>中</a:t>
            </a:r>
            <a:r>
              <a:rPr lang="zh-CN" altLang="en-US" dirty="0" smtClean="0"/>
              <a:t>，找到了评分、票房的信息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018" y="3956957"/>
            <a:ext cx="68754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96457"/>
            <a:ext cx="10515600" cy="368050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dirty="0" smtClean="0"/>
              <a:t>找到了我们所需要的链接和响应内容，接下来需要做两件事情，第一件事是如何构造</a:t>
            </a:r>
            <a:r>
              <a:rPr lang="zh-CN" altLang="en-US" dirty="0" smtClean="0"/>
              <a:t>这样</a:t>
            </a:r>
            <a:r>
              <a:rPr lang="zh-CN" altLang="en-US" dirty="0" smtClean="0"/>
              <a:t>的链接，链接中的参数有什么特征，第二件事是如何提取响应信息的内容，为我所用</a:t>
            </a:r>
            <a:r>
              <a:rPr lang="zh-CN" altLang="en-US" dirty="0" smtClean="0"/>
              <a:t>。在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http://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service.library.mtime.com/Movie.api?Ajax_CallBack=true&amp;Ajax_CallBackType=Mtime.Library.Services&amp;Ajax_CallBackMethod=GetMovieOverviewRating&amp;Ajax_CrossDomain=1&amp;Ajax_RequestUrl=http%3A%2F%2Fmovie.mtime.com%2F217130%2F&amp;t=201712615331597991&amp;Ajax_CallBackArgument0=217130 </a:t>
            </a:r>
          </a:p>
          <a:p>
            <a:pPr>
              <a:buNone/>
            </a:pPr>
            <a:r>
              <a:rPr lang="zh-CN" altLang="en-US" dirty="0" smtClean="0"/>
              <a:t>这个</a:t>
            </a:r>
            <a:r>
              <a:rPr lang="en-US" altLang="zh-CN" dirty="0" smtClean="0"/>
              <a:t>GET </a:t>
            </a:r>
            <a:r>
              <a:rPr lang="zh-CN" altLang="en-US" dirty="0" smtClean="0"/>
              <a:t>请求中，总共有</a:t>
            </a:r>
            <a:r>
              <a:rPr lang="en-US" altLang="zh-CN" dirty="0" smtClean="0"/>
              <a:t>7 </a:t>
            </a:r>
            <a:r>
              <a:rPr lang="zh-CN" altLang="en-US" dirty="0" smtClean="0"/>
              <a:t>个参数，这些参数中哪些是</a:t>
            </a:r>
            <a:r>
              <a:rPr lang="zh-CN" altLang="en-US" dirty="0" smtClean="0"/>
              <a:t>变化</a:t>
            </a:r>
            <a:r>
              <a:rPr lang="zh-CN" altLang="en-US" dirty="0" smtClean="0"/>
              <a:t>的</a:t>
            </a:r>
            <a:r>
              <a:rPr lang="en-US" altLang="zh-CN" dirty="0" smtClean="0"/>
              <a:t>? </a:t>
            </a:r>
            <a:r>
              <a:rPr lang="zh-CN" altLang="en-US" dirty="0" smtClean="0"/>
              <a:t>哪些是不变化的</a:t>
            </a:r>
            <a:r>
              <a:rPr lang="en-US" altLang="zh-CN" dirty="0" smtClean="0"/>
              <a:t>? </a:t>
            </a:r>
            <a:r>
              <a:rPr lang="zh-CN" altLang="en-US" dirty="0" smtClean="0"/>
              <a:t>我们首先要确定一下。最有效的办法就是从另外的一部电影的访问</a:t>
            </a:r>
          </a:p>
          <a:p>
            <a:pPr>
              <a:buNone/>
            </a:pPr>
            <a:r>
              <a:rPr lang="zh-CN" altLang="en-US" dirty="0" smtClean="0"/>
              <a:t>请求中找到加载票房和评分的链接，进行一下对比。比如我访</a:t>
            </a:r>
            <a:r>
              <a:rPr lang="zh-CN" altLang="en-US" dirty="0" smtClean="0"/>
              <a:t>问</a:t>
            </a:r>
            <a:r>
              <a:rPr lang="en-US" altLang="zh-CN" dirty="0" smtClean="0">
                <a:hlinkClick r:id="rId2"/>
              </a:rPr>
              <a:t>http://movie.mtime.com/108737</a:t>
            </a:r>
            <a:r>
              <a:rPr lang="en-US" altLang="zh-CN" dirty="0" smtClean="0">
                <a:hlinkClick r:id="rId2"/>
              </a:rPr>
              <a:t>/</a:t>
            </a:r>
            <a:r>
              <a:rPr lang="zh-CN" altLang="en-US" dirty="0" smtClean="0"/>
              <a:t>这个网页，动态加载票房的链接为：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714" y="667431"/>
            <a:ext cx="129349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95086"/>
            <a:ext cx="10515600" cy="558187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http://service.library.mtime.com/Movie.api?Ajax_CallBack=true&amp;Ajax_CallBackType=Mtime.Library.Services&amp;Ajax_CallBackMethod=GetMovieOverviewRating&amp;Ajax_CrossDomain=1&amp;Ajax_RequestUrl=http://movie.mtime.com/108737/&amp;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t=201712615464234525&amp;Ajax_CallBackArgument0=108737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endParaRPr lang="zh-CN" alt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通过对比，我们可以发现只有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Ajax_RequestUrl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t 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Ajax_CallBackArgument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这三个参数是变化的。通过分析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还会发现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Ajax_RequestUrl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是当前网页的链接，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Ajax_CallBackArgument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() 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http://movie.mtime.com/108737/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链接中的数字，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为当前的时间。知道以上信息，我们就可以构造一个获取票房和评分的链接了。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首先看一下响应内容的格式。响应内容主要分三种，一种是最后要提取响应中的内容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，正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在上映的电影信息，一种是即将上映的电影信息，最后一种是还有较长时间才能上映的电影信息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正在上映的电影信息格式如下：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2457" y="1445380"/>
          <a:ext cx="104648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 result_201712615464234525 = { "value":{"</a:t>
                      </a:r>
                      <a:r>
                        <a:rPr lang="en-US" altLang="zh-CN" dirty="0" err="1" smtClean="0"/>
                        <a:t>isRelease":true,"movieRating</a:t>
                      </a:r>
                      <a:r>
                        <a:rPr lang="en-US" altLang="zh-CN" dirty="0" smtClean="0"/>
                        <a:t>":{"MovieId":108737,"RatingFinal":7.6,"RDirectorFinal":7.6,"ROtherFinal":7.1,"RPictureFinal":8.4,"RShowFinal":10,"RStoryFinal":7.3,"RTotalFinal":10,"Usercount":7109,"AttitudeCount":4381,"UserId":0,"EnterTime":0,"JustTotal":0,"RatingCount":0,"TitleCn":"","TitleEn":"","Year":"","IP":0},"</a:t>
                      </a:r>
                      <a:r>
                        <a:rPr lang="en-US" altLang="zh-CN" dirty="0" err="1" smtClean="0"/>
                        <a:t>movieTitle</a:t>
                      </a:r>
                      <a:r>
                        <a:rPr lang="en-US" altLang="zh-CN" dirty="0" smtClean="0"/>
                        <a:t>":"</a:t>
                      </a:r>
                      <a:r>
                        <a:rPr lang="zh-CN" altLang="en-US" dirty="0" smtClean="0"/>
                        <a:t>奇异博士</a:t>
                      </a:r>
                      <a:r>
                        <a:rPr lang="en-US" altLang="zh-CN" dirty="0" smtClean="0"/>
                        <a:t>","tweetId":0,"userLastComment":"","userLastCommentUrl":"","releaseType":3,"boxOffice":{"Rank":0,"TotalBoxOffice":"7.52","TotalBoxOfficeUnit":"</a:t>
                      </a:r>
                      <a:r>
                        <a:rPr lang="zh-CN" altLang="en-US" dirty="0" smtClean="0"/>
                        <a:t>亿</a:t>
                      </a:r>
                      <a:r>
                        <a:rPr lang="en-US" altLang="zh-CN" dirty="0" smtClean="0"/>
                        <a:t>","TodayBoxOffice":"0.0","TodayBoxOfficeUnit":"</a:t>
                      </a:r>
                      <a:r>
                        <a:rPr lang="zh-CN" altLang="en-US" dirty="0" smtClean="0"/>
                        <a:t>万</a:t>
                      </a:r>
                      <a:r>
                        <a:rPr lang="en-US" altLang="zh-CN" dirty="0" smtClean="0"/>
                        <a:t>","ShowDays":0,"EndDate":"2017-11-03 05:15","FirstDayBoxOffice":"8160.19","FirstDayBoxOfficeUnit":"</a:t>
                      </a:r>
                      <a:r>
                        <a:rPr lang="zh-CN" altLang="en-US" dirty="0" smtClean="0"/>
                        <a:t>万</a:t>
                      </a:r>
                      <a:r>
                        <a:rPr lang="en-US" altLang="zh-CN" dirty="0" smtClean="0"/>
                        <a:t>"}},"</a:t>
                      </a:r>
                      <a:r>
                        <a:rPr lang="en-US" altLang="zh-CN" dirty="0" err="1" smtClean="0"/>
                        <a:t>error":null</a:t>
                      </a:r>
                      <a:r>
                        <a:rPr lang="en-US" altLang="zh-CN" dirty="0" smtClean="0"/>
                        <a:t>};</a:t>
                      </a:r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movieOverviewRatingResult</a:t>
                      </a:r>
                      <a:r>
                        <a:rPr lang="en-US" altLang="zh-CN" dirty="0" smtClean="0"/>
                        <a:t>=result_201712615464234525;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774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774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76915_1"/>
  <p:tag name="KSO_WM_TEMPLATE_CATEGORY" val="custom"/>
  <p:tag name="KSO_WM_TEMPLATE_INDEX" val="20177411"/>
  <p:tag name="KSO_WM_TEMPLATE_SUBCATEGORY" val="combine"/>
  <p:tag name="KSO_WM_TEMPLATE_THUMBS_INDEX" val="1、4、5、6、12、13、18、24、28、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74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76915_11"/>
  <p:tag name="KSO_WM_TEMPLATE_CATEGORY" val="custom"/>
  <p:tag name="KSO_WM_TEMPLATE_INDEX" val="20177411"/>
  <p:tag name="KSO_WM_SLIDE_ID" val="custom20177411_29"/>
  <p:tag name="KSO_WM_SLIDE_INDEX" val="29"/>
  <p:tag name="KSO_WM_TEMPLATE_SUBCATEGORY" val="combine"/>
  <p:tag name="KSO_WM_DIAGRAM_GROUP_CODE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" val="感谢观看"/>
  <p:tag name="KSO_WM_TEMPLATE_CATEGORY" val="custom"/>
  <p:tag name="KSO_WM_TEMPLATE_INDEX" val="20177411"/>
  <p:tag name="KSO_WM_UNIT_ID" val="custom20177411_29*a*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f"/>
  <p:tag name="KSO_WM_UNIT_INDEX" val="1"/>
  <p:tag name="KSO_WM_UNIT_LAYERLEVEL" val="1"/>
  <p:tag name="KSO_WM_UNIT_VALUE" val="99"/>
  <p:tag name="KSO_WM_UNIT_HIGHLIGHT" val="0"/>
  <p:tag name="KSO_WM_UNIT_COMPATIBLE" val="0"/>
  <p:tag name="KSO_WM_UNIT_CLEAR" val="0"/>
  <p:tag name="KSO_WM_UNIT_PRESET_TEXT_INDEX" val="4"/>
  <p:tag name="KSO_WM_UNIT_PRESET_TEXT_LEN" val="57"/>
  <p:tag name="KSO_WM_TEMPLATE_CATEGORY" val="custom"/>
  <p:tag name="KSO_WM_TEMPLATE_INDEX" val="20177411"/>
  <p:tag name="KSO_WM_UNIT_ID" val="custom20177411_29*f*1"/>
</p:tagLst>
</file>

<file path=ppt/theme/theme1.xml><?xml version="1.0" encoding="utf-8"?>
<a:theme xmlns:a="http://schemas.openxmlformats.org/drawingml/2006/main" name="Office 主题​​">
  <a:themeElements>
    <a:clrScheme name="81004">
      <a:dk1>
        <a:srgbClr val="333333"/>
      </a:dk1>
      <a:lt1>
        <a:sysClr val="window" lastClr="FFFFFF"/>
      </a:lt1>
      <a:dk2>
        <a:srgbClr val="D5D2CF"/>
      </a:dk2>
      <a:lt2>
        <a:srgbClr val="F2F2F1"/>
      </a:lt2>
      <a:accent1>
        <a:srgbClr val="040000"/>
      </a:accent1>
      <a:accent2>
        <a:srgbClr val="E9E7E6"/>
      </a:accent2>
      <a:accent3>
        <a:srgbClr val="333333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8451</TotalTime>
  <Words>1821</Words>
  <Application>Microsoft Office PowerPoint</Application>
  <PresentationFormat>自定义</PresentationFormat>
  <Paragraphs>48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动态网站抓取</vt:lpstr>
      <vt:lpstr>Ajax和动态HTML</vt:lpstr>
      <vt:lpstr>幻灯片 3</vt:lpstr>
      <vt:lpstr>幻灯片 4</vt:lpstr>
      <vt:lpstr>动态爬虫1：爬取影评信息</vt:lpstr>
      <vt:lpstr>幻灯片 6</vt:lpstr>
      <vt:lpstr>幻灯片 7</vt:lpstr>
      <vt:lpstr>幻灯片 8</vt:lpstr>
      <vt:lpstr>幻灯片 9</vt:lpstr>
      <vt:lpstr>幻灯片 10</vt:lpstr>
      <vt:lpstr>幻灯片 11</vt:lpstr>
      <vt:lpstr>网页下载器</vt:lpstr>
      <vt:lpstr>网页解析器</vt:lpstr>
      <vt:lpstr>幻灯片 14</vt:lpstr>
      <vt:lpstr>数据存储器</vt:lpstr>
      <vt:lpstr>爬虫调度器</vt:lpstr>
      <vt:lpstr>幻灯片 17</vt:lpstr>
      <vt:lpstr>感谢观看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821</cp:revision>
  <dcterms:created xsi:type="dcterms:W3CDTF">2017-08-01T08:36:00Z</dcterms:created>
  <dcterms:modified xsi:type="dcterms:W3CDTF">2017-12-07T00:44:19Z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