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28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15" r:id="rId6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3" d="100"/>
          <a:sy n="63" d="100"/>
        </p:scale>
        <p:origin x="-10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2017/12/8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2017/12/8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front-Thinking/p/432172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动态网站抓取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171" y="1190171"/>
            <a:ext cx="10671629" cy="49867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在命令行输入：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evaluate.js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输出结果为：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page title is 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快速入门 </a:t>
            </a:r>
            <a:r>
              <a:rPr lang="en-US" altLang="zh-CN" dirty="0" smtClean="0"/>
              <a:t>- front-Thinking - </a:t>
            </a:r>
            <a:r>
              <a:rPr lang="zh-CN" altLang="en-US" dirty="0" smtClean="0"/>
              <a:t>博客园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屏幕捕获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上节简单讲解了如何将网页保存为一张图片，下面详细解释一下这个屏幕捕获的功能。由于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使用的是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内核，一个真正的布局和渲染引擎，它可以捕捉一个网页的屏幕截图。另外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可以渲染网页上的元素，所以它不仅可以用于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的内容转换，还可以用于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和画布。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不仅可以将网页保存为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格式，还可以保存为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格式。下面将</a:t>
            </a:r>
            <a:r>
              <a:rPr lang="en-US" altLang="zh-CN" dirty="0" err="1" smtClean="0"/>
              <a:t>pageload.js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代码进行改动，转成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格式，代码如下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4" y="3904343"/>
            <a:ext cx="9885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4114"/>
            <a:ext cx="10515600" cy="555284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最后生成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文件效果如下图：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3831"/>
            <a:ext cx="12866688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不仅可以将页面转化为不同的文件格式，还可以对视图进行缩放和裁剪，主要用到</a:t>
            </a:r>
            <a:r>
              <a:rPr lang="en-US" altLang="zh-CN" dirty="0" smtClean="0"/>
              <a:t>page </a:t>
            </a:r>
            <a:r>
              <a:rPr lang="zh-CN" altLang="en-US" dirty="0" smtClean="0"/>
              <a:t>对象中两个非常重要的属性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viewportSize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clipRect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viewportSize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是视区的大小，其作用可以看做是将打开的浏览器窗口进行缩放。</a:t>
            </a:r>
            <a:r>
              <a:rPr lang="en-US" altLang="zh-CN" dirty="0" err="1" smtClean="0"/>
              <a:t>clipRect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是在这个视区中裁剪矩形的大小，需要四个参数，前两个是基准点，后两个参数是宽高。下面将</a:t>
            </a:r>
            <a:r>
              <a:rPr lang="en-US" altLang="zh-CN" dirty="0" err="1" smtClean="0"/>
              <a:t>pageload.js</a:t>
            </a:r>
            <a:r>
              <a:rPr lang="zh-CN" altLang="en-US" dirty="0" smtClean="0"/>
              <a:t>进行改动，代码如下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385" y="2945946"/>
            <a:ext cx="97043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741" y="2017713"/>
            <a:ext cx="5210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效果图如下：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允许检验网络流量，因此它适合分析网络行为和性能，实现对网络的监听。当向远程服务器发送请求时，可以使用</a:t>
            </a:r>
            <a:r>
              <a:rPr lang="en-US" altLang="zh-CN" dirty="0" err="1" smtClean="0"/>
              <a:t>onResourceRequested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onResourceReceived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两个方法嗅探所有的资源请求和响应。示例</a:t>
            </a:r>
            <a:r>
              <a:rPr lang="en-US" altLang="zh-CN" dirty="0" err="1" smtClean="0"/>
              <a:t>netmonitor.js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420" y="3303361"/>
            <a:ext cx="73040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53206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在命令行中输入：</a:t>
            </a:r>
            <a:r>
              <a:rPr lang="en-US" altLang="zh-CN" dirty="0" err="1" smtClean="0"/>
              <a:t>phantom.js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netmonitor.js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请求和响应的信息会以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的格式进行显示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457" y="1851763"/>
            <a:ext cx="9684884" cy="552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页面自动化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2" y="136116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可以加载和处理一个网页，非常适用于自动化处理，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中标准</a:t>
            </a:r>
            <a:br>
              <a:rPr lang="zh-CN" altLang="en-US" dirty="0" smtClean="0"/>
            </a:br>
            <a:r>
              <a:rPr lang="en-US" altLang="zh-CN" dirty="0" smtClean="0"/>
              <a:t>JavaScript 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 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选择器都是生效的。下面使用一个小例子讲解一下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操作，获取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 </a:t>
            </a:r>
            <a:r>
              <a:rPr lang="zh-CN" altLang="en-US" dirty="0" smtClean="0"/>
              <a:t>时光网的影评信息，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标记位置如图</a:t>
            </a:r>
            <a:r>
              <a:rPr lang="en-US" altLang="zh-CN" dirty="0" smtClean="0"/>
              <a:t>9-10 </a:t>
            </a:r>
            <a:r>
              <a:rPr lang="zh-CN" altLang="en-US" dirty="0" smtClean="0"/>
              <a:t>所示。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063" y="2522538"/>
            <a:ext cx="63150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" y="950686"/>
            <a:ext cx="113141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输出结果如下：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13" y="1440316"/>
            <a:ext cx="114569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/>
              <a:t>前面讲了直接从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中采集加载的数据的方法，本节进行讲解第二种方法，即直接从浏览器中提取谊染好的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文档。如果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请求很多，有时请求参数还进行了加密，我们手动分析每一个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请求，将成为一项繁重的工作，而且没有一定的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分析功底，很难做到。这个时候第二种方法的好处就体现出来了，直接提取浏览器渲染好的结果，不进行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请求分析，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就是这样的一个浏览器。</a:t>
            </a:r>
          </a:p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是一个基于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的服务器端</a:t>
            </a:r>
            <a:r>
              <a:rPr lang="en-US" altLang="zh-CN" dirty="0" smtClean="0"/>
              <a:t>JavaScript API</a:t>
            </a:r>
            <a:r>
              <a:rPr lang="zh-CN" altLang="en-US" dirty="0" smtClean="0"/>
              <a:t>。它全面支持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而无需浏览器支持，不仅运行快，原生支持各种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: DOM </a:t>
            </a:r>
            <a:r>
              <a:rPr lang="zh-CN" altLang="en-US" dirty="0" smtClean="0"/>
              <a:t>处理、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选择器、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Canvas,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SVG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可以用于页面自动化、网络监测、网页截屏，以及无界面测试等。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可以看做一个没有界面的浏览器，它既有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浏览器、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浏览器的功能，又因为没有界面而更加快速，占更小的内存，在爬虫开发中非常受欢迎。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2857"/>
            <a:ext cx="10515600" cy="581410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代码解释</a:t>
            </a:r>
            <a:r>
              <a:rPr lang="en-US" altLang="zh-CN" dirty="0" smtClean="0"/>
              <a:t>: </a:t>
            </a:r>
            <a:r>
              <a:rPr lang="zh-CN" altLang="en-US" dirty="0" smtClean="0"/>
              <a:t>首先创建</a:t>
            </a:r>
            <a:r>
              <a:rPr lang="en-US" altLang="zh-CN" dirty="0" smtClean="0"/>
              <a:t>page </a:t>
            </a:r>
            <a:r>
              <a:rPr lang="zh-CN" altLang="en-US" dirty="0" smtClean="0"/>
              <a:t>对象，接着将默认的</a:t>
            </a:r>
            <a:r>
              <a:rPr lang="en-US" altLang="zh-CN" dirty="0" smtClean="0"/>
              <a:t>User-Agent </a:t>
            </a:r>
            <a:r>
              <a:rPr lang="zh-CN" altLang="en-US" dirty="0" smtClean="0"/>
              <a:t>进行了修改，打开指定网页，当加载完成之后，执行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操作，获取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ratingRegion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元素下的内容，并打印出来。</a:t>
            </a:r>
          </a:p>
          <a:p>
            <a:pPr>
              <a:buNone/>
            </a:pPr>
            <a:r>
              <a:rPr lang="zh-CN" altLang="en-US" dirty="0" smtClean="0"/>
              <a:t>大家可以看一下默认</a:t>
            </a:r>
            <a:r>
              <a:rPr lang="en-US" altLang="zh-CN" dirty="0" err="1" smtClean="0"/>
              <a:t>UserAgent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的内容，会发现里面包含了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关键字，一些网站就是通过这个关键字来识别是否正在使用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爬取数据。</a:t>
            </a:r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1.6 </a:t>
            </a:r>
            <a:r>
              <a:rPr lang="zh-CN" altLang="en-US" dirty="0" smtClean="0"/>
              <a:t>版本之后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允许添加外部的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库，比如下面的例子添加了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然后执行了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常用模块和方法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上面的例子中使用到了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模块，在这三个模块基础上在讲一个</a:t>
            </a:r>
            <a:r>
              <a:rPr lang="en-US" altLang="zh-CN" dirty="0" err="1" smtClean="0"/>
              <a:t>fs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1.Phantom</a:t>
            </a:r>
          </a:p>
          <a:p>
            <a:pPr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，主要讲解其中的五个方法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3430814"/>
            <a:ext cx="807561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webpage,</a:t>
            </a:r>
            <a:r>
              <a:rPr lang="zh-CN" altLang="en-US" dirty="0" smtClean="0"/>
              <a:t>主要说一下</a:t>
            </a:r>
            <a:r>
              <a:rPr lang="en-US" altLang="zh-CN" dirty="0" err="1" smtClean="0"/>
              <a:t>includeJs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 </a:t>
            </a:r>
            <a:r>
              <a:rPr lang="zh-CN" altLang="en-US" dirty="0" smtClean="0"/>
              <a:t>两个普通方法，</a:t>
            </a:r>
            <a:r>
              <a:rPr lang="en-US" altLang="zh-CN" dirty="0" err="1" smtClean="0"/>
              <a:t>onInitialized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onLoadFinished</a:t>
            </a:r>
            <a:r>
              <a:rPr lang="zh-CN" altLang="en-US" dirty="0" smtClean="0"/>
              <a:t>两个回调方法。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includeJs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方法原型为</a:t>
            </a:r>
            <a:r>
              <a:rPr lang="en-US" altLang="zh-CN" dirty="0" err="1" smtClean="0"/>
              <a:t>includeJs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url,callback</a:t>
            </a:r>
            <a:r>
              <a:rPr lang="en-US" altLang="zh-CN" dirty="0" smtClean="0"/>
              <a:t>) {void},</a:t>
            </a:r>
            <a:r>
              <a:rPr lang="zh-CN" altLang="en-US" dirty="0" smtClean="0"/>
              <a:t>功能是包含从指定的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获取远程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并执行回调方法。示例代码如下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3856264"/>
            <a:ext cx="1176178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45124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open </a:t>
            </a:r>
            <a:r>
              <a:rPr lang="zh-CN" altLang="en-US" dirty="0" smtClean="0"/>
              <a:t>方法比较复杂，有四种函数重载方式，分别为</a:t>
            </a:r>
            <a:r>
              <a:rPr lang="en-US" altLang="zh-CN" dirty="0" smtClean="0"/>
              <a:t>open(</a:t>
            </a:r>
            <a:r>
              <a:rPr lang="en-US" altLang="zh-CN" dirty="0" err="1" smtClean="0"/>
              <a:t>url,callback</a:t>
            </a:r>
            <a:r>
              <a:rPr lang="en-US" altLang="zh-CN" dirty="0" smtClean="0"/>
              <a:t>) {void}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</a:t>
            </a:r>
            <a:r>
              <a:rPr lang="en-US" altLang="zh-CN" dirty="0" err="1" smtClean="0"/>
              <a:t>url,method,calback</a:t>
            </a:r>
            <a:r>
              <a:rPr lang="en-US" altLang="zh-CN" dirty="0" smtClean="0"/>
              <a:t>) {void}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</a:t>
            </a:r>
            <a:r>
              <a:rPr lang="en-US" altLang="zh-CN" dirty="0" err="1" smtClean="0"/>
              <a:t>url,method,data,callback</a:t>
            </a:r>
            <a:r>
              <a:rPr lang="en-US" altLang="zh-CN" dirty="0" smtClean="0"/>
              <a:t>) {void}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</a:t>
            </a:r>
            <a:r>
              <a:rPr lang="en-US" altLang="zh-CN" dirty="0" err="1" smtClean="0"/>
              <a:t>url,settings,callback</a:t>
            </a:r>
            <a:r>
              <a:rPr lang="en-US" altLang="zh-CN" dirty="0" smtClean="0"/>
              <a:t>){void}</a:t>
            </a:r>
            <a:r>
              <a:rPr lang="zh-CN" altLang="en-US" dirty="0" smtClean="0"/>
              <a:t>。</a:t>
            </a:r>
            <a:r>
              <a:rPr lang="en-US" altLang="zh-CN" dirty="0" smtClean="0"/>
              <a:t>open(</a:t>
            </a:r>
            <a:r>
              <a:rPr lang="en-US" altLang="zh-CN" dirty="0" err="1" smtClean="0"/>
              <a:t>url,callback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方法之前已经用过，第二种和第三种方式类似，所以下面主要说一下后两种形式。</a:t>
            </a:r>
          </a:p>
          <a:p>
            <a:pPr>
              <a:buNone/>
            </a:pPr>
            <a:r>
              <a:rPr lang="en-US" altLang="zh-CN" dirty="0" smtClean="0"/>
              <a:t>open(</a:t>
            </a:r>
            <a:r>
              <a:rPr lang="en-US" altLang="zh-CN" dirty="0" err="1" smtClean="0"/>
              <a:t>url,method,data,callback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为链接，</a:t>
            </a:r>
            <a:r>
              <a:rPr lang="en-US" altLang="zh-CN" dirty="0" smtClean="0"/>
              <a:t>method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请求，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为附加的数据，</a:t>
            </a:r>
            <a:r>
              <a:rPr lang="en-US" altLang="zh-CN" dirty="0" smtClean="0"/>
              <a:t>callback </a:t>
            </a:r>
            <a:r>
              <a:rPr lang="zh-CN" altLang="en-US" dirty="0" smtClean="0"/>
              <a:t>为回调函数。示例如下，用于发送一个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请求。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868" y="3413125"/>
            <a:ext cx="12267314" cy="230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4457"/>
            <a:ext cx="10515600" cy="571250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open(</a:t>
            </a:r>
            <a:r>
              <a:rPr lang="en-US" altLang="zh-CN" dirty="0" err="1" smtClean="0"/>
              <a:t>url,settings,callback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为连接，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为对请求头和内容的设置，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为回调函数。示例如下：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071" y="1506537"/>
            <a:ext cx="8332787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onInitialized</a:t>
            </a:r>
            <a:r>
              <a:rPr lang="zh-CN" altLang="en-US" dirty="0" smtClean="0"/>
              <a:t>是回调方法，在</a:t>
            </a:r>
            <a:r>
              <a:rPr lang="en-US" altLang="zh-CN" dirty="0" smtClean="0"/>
              <a:t>webpage</a:t>
            </a:r>
            <a:r>
              <a:rPr lang="zh-CN" altLang="en-US" dirty="0" smtClean="0"/>
              <a:t>对象被创建之后，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被加载之前被调用，主要是用来操作一些全局变量。示例代码如下：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303" y="1690235"/>
            <a:ext cx="11124846" cy="28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4743"/>
            <a:ext cx="10515600" cy="5422220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onLoadFinished</a:t>
            </a:r>
            <a:r>
              <a:rPr lang="en-US" altLang="zh-CN" dirty="0" smtClean="0"/>
              <a:t> </a:t>
            </a:r>
            <a:r>
              <a:rPr lang="zh-CN" altLang="en-US" dirty="0" smtClean="0"/>
              <a:t>是回调方法，在页面加载完成之后调用，方法还有一个参数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。如果加载成功</a:t>
            </a:r>
            <a:r>
              <a:rPr lang="en-US" altLang="zh-CN" dirty="0" smtClean="0"/>
              <a:t>status 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success,</a:t>
            </a:r>
            <a:r>
              <a:rPr lang="zh-CN" altLang="en-US" dirty="0" smtClean="0"/>
              <a:t>否则为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webpage 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open </a:t>
            </a:r>
            <a:r>
              <a:rPr lang="zh-CN" altLang="en-US" dirty="0" smtClean="0"/>
              <a:t>方法就是用这个方法作为回调函数。示例代码如下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56" y="1995489"/>
            <a:ext cx="8462059" cy="246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System</a:t>
            </a:r>
            <a:r>
              <a:rPr lang="zh-CN" altLang="en-US" dirty="0" smtClean="0"/>
              <a:t>模块只有属性，没有方法。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167" y="2239282"/>
            <a:ext cx="9560604" cy="488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fs</a:t>
            </a:r>
            <a:r>
              <a:rPr lang="zh-CN" altLang="en-US" dirty="0" smtClean="0"/>
              <a:t>模块全称为</a:t>
            </a:r>
            <a:r>
              <a:rPr lang="en-US" altLang="zh-CN" dirty="0" smtClean="0"/>
              <a:t>File System,</a:t>
            </a:r>
            <a:r>
              <a:rPr lang="zh-CN" altLang="en-US" dirty="0" smtClean="0"/>
              <a:t>主要是对文件系统进行操作。该模块方法很多，这里主要讲创建文件、判断文件是否存在、读写文件的方法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953" y="416061"/>
            <a:ext cx="9955893" cy="47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上一节我们讲解了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的用法，它只是一个没有界面的浏览器，运行的还是</a:t>
            </a:r>
            <a:r>
              <a:rPr lang="en-US" altLang="zh-CN" dirty="0" err="1" smtClean="0"/>
              <a:t>JavaSeript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脚本，这和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爬虫开发有什么联系呢</a:t>
            </a:r>
            <a:r>
              <a:rPr lang="en-US" altLang="zh-CN" dirty="0" smtClean="0"/>
              <a:t>? </a:t>
            </a:r>
            <a:r>
              <a:rPr lang="zh-CN" altLang="en-US" dirty="0" smtClean="0"/>
              <a:t>本节介绍的</a:t>
            </a:r>
            <a:r>
              <a:rPr lang="en-US" altLang="zh-CN" dirty="0" smtClean="0"/>
              <a:t>Selenium </a:t>
            </a:r>
            <a:r>
              <a:rPr lang="zh-CN" altLang="en-US" dirty="0" smtClean="0"/>
              <a:t>能将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紧密地联系起来，从而实现爬虫的开发。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Selenium </a:t>
            </a:r>
            <a:r>
              <a:rPr lang="zh-CN" altLang="en-US" dirty="0" smtClean="0"/>
              <a:t>是一个自动化测试工具，支持各种浏览器，包括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等主流界面式浏览器，也包括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等无界面浏览器，通俗来说</a:t>
            </a:r>
            <a:r>
              <a:rPr lang="en-US" altLang="zh-CN" dirty="0" smtClean="0"/>
              <a:t>Selenium </a:t>
            </a:r>
            <a:r>
              <a:rPr lang="zh-CN" altLang="en-US" dirty="0" smtClean="0"/>
              <a:t>支持浏览器驱动，可以对浏览器进行控制。而且</a:t>
            </a:r>
            <a:r>
              <a:rPr lang="en-US" altLang="zh-CN" dirty="0" smtClean="0"/>
              <a:t>Selenium </a:t>
            </a:r>
            <a:r>
              <a:rPr lang="zh-CN" altLang="en-US" dirty="0" smtClean="0"/>
              <a:t>支持多种语言开发，比如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Ruby,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Python,</a:t>
            </a:r>
            <a:r>
              <a:rPr lang="zh-CN" altLang="en-US" dirty="0" smtClean="0"/>
              <a:t>因此</a:t>
            </a:r>
            <a:r>
              <a:rPr lang="en-US" altLang="zh-CN" dirty="0" err="1" smtClean="0"/>
              <a:t>Python+Selenium+PhantomJS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的组合就诞生了。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负责渲染解析</a:t>
            </a:r>
            <a:r>
              <a:rPr lang="en-US" altLang="zh-CN" dirty="0" err="1" smtClean="0"/>
              <a:t>JavaScript,Selenium</a:t>
            </a:r>
            <a:r>
              <a:rPr lang="en-US" altLang="zh-CN" dirty="0" smtClean="0"/>
              <a:t> </a:t>
            </a:r>
            <a:r>
              <a:rPr lang="zh-CN" altLang="en-US" dirty="0" smtClean="0"/>
              <a:t>负责驱动浏览器和与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对接，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负责做后期处理，三者构成了一个完整的爬虫结构。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PhantomJS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29" y="1085396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安装方法有两种，一种是下载源码之后自行编译，另一种是直接下载编译好的二进制文件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官方推荐直接使用编译好的二进制文件。安装下载地址为</a:t>
            </a:r>
            <a:r>
              <a:rPr lang="en-US" altLang="zh-CN" dirty="0" smtClean="0"/>
              <a:t>:http://</a:t>
            </a:r>
            <a:r>
              <a:rPr lang="en-US" altLang="zh-CN" dirty="0" err="1" smtClean="0"/>
              <a:t>phantomjs.org/download.html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 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 </a:t>
            </a:r>
            <a:r>
              <a:rPr lang="zh-CN" altLang="en-US" dirty="0" smtClean="0"/>
              <a:t>版本，自行选择对应版本下载解压即可，建议为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设置环境变量。在下载的安装包中，其中有一个</a:t>
            </a:r>
            <a:r>
              <a:rPr lang="en-US" altLang="zh-CN" dirty="0" smtClean="0"/>
              <a:t>example </a:t>
            </a:r>
            <a:r>
              <a:rPr lang="zh-CN" altLang="en-US" dirty="0" smtClean="0"/>
              <a:t>文件夹，里面有很</a:t>
            </a:r>
            <a:br>
              <a:rPr lang="zh-CN" altLang="en-US" dirty="0" smtClean="0"/>
            </a:br>
            <a:r>
              <a:rPr lang="zh-CN" altLang="en-US" dirty="0" smtClean="0"/>
              <a:t>多官方的例子可供学习和参考。</a:t>
            </a:r>
            <a:br>
              <a:rPr lang="zh-CN" altLang="en-US" dirty="0" smtClean="0"/>
            </a:br>
            <a:r>
              <a:rPr lang="zh-CN" altLang="en-US" dirty="0" smtClean="0"/>
              <a:t>安装完成后在命令行中输人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-v</a:t>
            </a:r>
            <a:r>
              <a:rPr lang="zh-CN" altLang="en-US" dirty="0" smtClean="0"/>
              <a:t>。如果正常显示版本号，则证明安装配置成功。</a:t>
            </a:r>
            <a:br>
              <a:rPr lang="zh-CN" altLang="en-US" dirty="0" smtClean="0"/>
            </a:br>
            <a:r>
              <a:rPr lang="zh-CN" altLang="en-US" dirty="0" smtClean="0"/>
              <a:t>图</a:t>
            </a:r>
            <a:r>
              <a:rPr lang="en-US" altLang="zh-CN" dirty="0" smtClean="0"/>
              <a:t>9-5 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Windows </a:t>
            </a:r>
            <a:r>
              <a:rPr lang="zh-CN" altLang="en-US" dirty="0" smtClean="0"/>
              <a:t>下的显示结果。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0299" y="3437063"/>
            <a:ext cx="7261225" cy="495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Selenium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Selenium </a:t>
            </a:r>
            <a:r>
              <a:rPr lang="zh-CN" altLang="en-US" dirty="0" smtClean="0"/>
              <a:t>官方地址为</a:t>
            </a:r>
            <a:r>
              <a:rPr lang="en-US" altLang="zh-CN" dirty="0" smtClean="0"/>
              <a:t>:http://</a:t>
            </a:r>
            <a:r>
              <a:rPr lang="en-US" altLang="zh-CN" dirty="0" err="1" smtClean="0"/>
              <a:t>www.seleniumhq.org</a:t>
            </a:r>
            <a:r>
              <a:rPr lang="en-US" altLang="zh-CN" dirty="0" smtClean="0"/>
              <a:t>/,</a:t>
            </a:r>
            <a:r>
              <a:rPr lang="zh-CN" altLang="en-US" dirty="0" smtClean="0"/>
              <a:t>其安装主要有两种方式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pip install Selenium==3.0.1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从</a:t>
            </a:r>
            <a:r>
              <a:rPr lang="en-US" altLang="zh-CN" dirty="0" smtClean="0"/>
              <a:t>https://pypi.python.org/pypi/seleniu </a:t>
            </a:r>
            <a:r>
              <a:rPr lang="zh-CN" altLang="en-US" dirty="0" smtClean="0"/>
              <a:t>下载源代码解压后，运行</a:t>
            </a:r>
            <a:r>
              <a:rPr lang="en-US" altLang="zh-CN" dirty="0" smtClean="0"/>
              <a:t>python </a:t>
            </a:r>
            <a:r>
              <a:rPr lang="en-US" altLang="zh-CN" dirty="0" err="1" smtClean="0"/>
              <a:t>setup.py</a:t>
            </a:r>
            <a:r>
              <a:rPr lang="en-US" altLang="zh-CN" dirty="0" smtClean="0"/>
              <a:t> install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Selenium3.x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Selenium2.x </a:t>
            </a:r>
            <a:r>
              <a:rPr lang="zh-CN" altLang="en-US" dirty="0" smtClean="0"/>
              <a:t>版本有以下区别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Selenium2.x </a:t>
            </a:r>
            <a:r>
              <a:rPr lang="zh-CN" altLang="en-US" dirty="0" smtClean="0"/>
              <a:t>调用高版本浏览器会出现不兼容问题，调用低版本浏览器正常</a:t>
            </a:r>
            <a:r>
              <a:rPr lang="en-US" altLang="zh-CN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Selenium3.x </a:t>
            </a:r>
            <a:r>
              <a:rPr lang="zh-CN" altLang="en-US" dirty="0" smtClean="0"/>
              <a:t>调用浏览器必须下载一个类似补丁的文件，比如</a:t>
            </a:r>
            <a:r>
              <a:rPr lang="en-US" altLang="zh-CN" dirty="0" smtClean="0"/>
              <a:t>Firefox </a:t>
            </a:r>
            <a:r>
              <a:rPr lang="zh-CN" altLang="en-US" dirty="0" smtClean="0"/>
              <a:t>的为</a:t>
            </a:r>
            <a:r>
              <a:rPr lang="en-US" altLang="zh-CN" dirty="0" err="1" smtClean="0"/>
              <a:t>geckodriver,Chrome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的为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各种版本浏览器的补丁下载地址为</a:t>
            </a:r>
            <a:r>
              <a:rPr lang="en-US" altLang="zh-CN" dirty="0" smtClean="0"/>
              <a:t>:http://</a:t>
            </a:r>
            <a:r>
              <a:rPr lang="en-US" altLang="zh-CN" dirty="0" err="1" smtClean="0"/>
              <a:t>www.seleniumhq.org</a:t>
            </a:r>
            <a:r>
              <a:rPr lang="en-US" altLang="zh-CN" dirty="0" smtClean="0"/>
              <a:t>/download/,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9-11</a:t>
            </a:r>
            <a:r>
              <a:rPr lang="zh-CN" altLang="en-US" dirty="0" smtClean="0"/>
              <a:t>所示。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699" y="379638"/>
            <a:ext cx="8830129" cy="60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根据自己的操作系统，下载指定的</a:t>
            </a:r>
            <a:r>
              <a:rPr lang="en-US" altLang="zh-CN" dirty="0" err="1" smtClean="0"/>
              <a:t>geckodriver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文件。下面以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为例，对</a:t>
            </a:r>
            <a:r>
              <a:rPr lang="en-US" altLang="zh-CN" dirty="0" err="1" smtClean="0"/>
              <a:t>geckodriver</a:t>
            </a:r>
            <a:r>
              <a:rPr lang="zh-CN" altLang="en-US" dirty="0" smtClean="0"/>
              <a:t>进行配置。在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下，将文件下载下来之后解压到指定目录下，我把它解压到</a:t>
            </a:r>
            <a:r>
              <a:rPr lang="en-US" altLang="zh-CN" dirty="0" err="1" smtClean="0"/>
              <a:t>firefoxDriver</a:t>
            </a:r>
            <a:r>
              <a:rPr lang="zh-CN" altLang="en-US" dirty="0" smtClean="0"/>
              <a:t>目录下，如图</a:t>
            </a:r>
            <a:r>
              <a:rPr lang="en-US" altLang="zh-CN" dirty="0" smtClean="0"/>
              <a:t>9-12 </a:t>
            </a:r>
            <a:r>
              <a:rPr lang="zh-CN" altLang="en-US" dirty="0" smtClean="0"/>
              <a:t>所示。</a:t>
            </a:r>
          </a:p>
          <a:p>
            <a:pPr>
              <a:buNone/>
            </a:pPr>
            <a:r>
              <a:rPr lang="zh-CN" altLang="en-US" dirty="0" smtClean="0"/>
              <a:t>接着配置环境变量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:export PATH=$PATH:/home/</a:t>
            </a:r>
            <a:r>
              <a:rPr lang="en-US" altLang="zh-CN" dirty="0" err="1" smtClean="0"/>
              <a:t>ubuntu/firefoxDriver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geckodriver</a:t>
            </a:r>
            <a:r>
              <a:rPr lang="zh-CN" altLang="en-US" dirty="0" smtClean="0"/>
              <a:t>所在的目录配置到环境变量中，其他操作系统配置方式类似。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340" y="2797856"/>
            <a:ext cx="5565774" cy="46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228" y="157888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安装和配置完成后，现在开始使用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写一个小例子，功能是打开百度主页，在搜索框中输入网络爬虫，进行搜索。代码如下：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2114" y="2377440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smtClean="0"/>
                        <a:t>selenium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webdriver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selenium.webdriver.common.keys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Keys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time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driver=</a:t>
                      </a:r>
                      <a:r>
                        <a:rPr lang="en-US" altLang="zh-CN" dirty="0" err="1" smtClean="0"/>
                        <a:t>webdriver.Firefox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driver.get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"http://www.baidu.com"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 u"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in </a:t>
                      </a:r>
                      <a:r>
                        <a:rPr lang="en-US" altLang="zh-CN" dirty="0" err="1" smtClean="0"/>
                        <a:t>driver.title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elem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driver.find_element_by_name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"wd"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elem.clear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elem.send_keys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u"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网络爬虫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elem.send_keys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Keys.RETURN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time.sleep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 u'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网络爬虫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not in </a:t>
                      </a:r>
                      <a:r>
                        <a:rPr lang="en-US" altLang="zh-CN" dirty="0" err="1" smtClean="0"/>
                        <a:t>driver.page_source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driver.close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441" y="1000509"/>
            <a:ext cx="8227559" cy="567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代码分析</a:t>
            </a:r>
            <a:r>
              <a:rPr lang="en-US" altLang="zh-CN" dirty="0" smtClean="0"/>
              <a:t>: </a:t>
            </a:r>
            <a:r>
              <a:rPr lang="zh-CN" altLang="en-US" dirty="0" smtClean="0"/>
              <a:t>首先使用</a:t>
            </a:r>
            <a:r>
              <a:rPr lang="en-US" altLang="zh-CN" dirty="0" err="1" smtClean="0"/>
              <a:t>webdriver.Firefox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浏览器的驱动，调用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方法，打开百度首页，判断标题中是否包含百度字样，接着通过元素名称</a:t>
            </a:r>
            <a:r>
              <a:rPr lang="en-US" altLang="zh-CN" dirty="0" smtClean="0"/>
              <a:t>wd </a:t>
            </a:r>
            <a:r>
              <a:rPr lang="zh-CN" altLang="en-US" dirty="0" smtClean="0"/>
              <a:t>获取输人框，通过</a:t>
            </a:r>
            <a:r>
              <a:rPr lang="en-US" altLang="zh-CN" dirty="0" err="1" smtClean="0"/>
              <a:t>send_keys</a:t>
            </a:r>
            <a:r>
              <a:rPr lang="zh-CN" altLang="en-US" dirty="0" smtClean="0"/>
              <a:t>方法将网络爬虫填写其中，然后回车。延时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秒后，判断搜索页面是否有网络爬虫字样，最后关闭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我相信即使是同样的代码，大家也会遇到各种各样的问题。下面将大家可能遇到的问题</a:t>
            </a:r>
          </a:p>
          <a:p>
            <a:pPr>
              <a:buNone/>
            </a:pPr>
            <a:r>
              <a:rPr lang="zh-CN" altLang="en-US" dirty="0" smtClean="0"/>
              <a:t>进行一下总结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1) </a:t>
            </a:r>
            <a:r>
              <a:rPr lang="zh-CN" altLang="en-US" dirty="0" smtClean="0"/>
              <a:t>错误信息为</a:t>
            </a:r>
            <a:r>
              <a:rPr lang="en-US" altLang="zh-CN" dirty="0" smtClean="0"/>
              <a:t>:Exception </a:t>
            </a:r>
            <a:r>
              <a:rPr lang="en-US" altLang="zh-CN" dirty="0" err="1" smtClean="0"/>
              <a:t>AttributeError:"Service</a:t>
            </a:r>
            <a:r>
              <a:rPr lang="en-US" altLang="zh-CN" dirty="0" smtClean="0"/>
              <a:t>' object has no attribute '</a:t>
            </a:r>
            <a:r>
              <a:rPr lang="en-US" altLang="zh-CN" dirty="0" err="1" smtClean="0"/>
              <a:t>process’in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zh-CN" altLang="en-US" dirty="0" smtClean="0"/>
              <a:t>可能是</a:t>
            </a:r>
            <a:r>
              <a:rPr lang="en-US" altLang="zh-CN" dirty="0" err="1" smtClean="0"/>
              <a:t>geckodriver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环境变量有问题，重新将</a:t>
            </a:r>
            <a:r>
              <a:rPr lang="en-US" altLang="zh-CN" dirty="0" err="1" smtClean="0"/>
              <a:t>geckodriver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所在目录配置到环境变量中。或者直接在代码中指定路径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err="1" smtClean="0"/>
              <a:t>webdriver.Firefox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executable_path</a:t>
            </a:r>
            <a:r>
              <a:rPr lang="en-US" altLang="zh-CN" dirty="0" smtClean="0"/>
              <a:t>=‘ home/</a:t>
            </a:r>
            <a:r>
              <a:rPr lang="en-US" altLang="zh-CN" dirty="0" err="1" smtClean="0"/>
              <a:t>ubuntu/firefoxDriver/geckodriver</a:t>
            </a:r>
            <a:r>
              <a:rPr lang="en-US" altLang="zh-CN" dirty="0" smtClean="0"/>
              <a:t>' )</a:t>
            </a:r>
          </a:p>
          <a:p>
            <a:pPr>
              <a:buNone/>
            </a:pPr>
            <a:r>
              <a:rPr lang="en-US" altLang="zh-CN" dirty="0" smtClean="0"/>
              <a:t>2) </a:t>
            </a:r>
            <a:r>
              <a:rPr lang="zh-CN" altLang="en-US" dirty="0" smtClean="0"/>
              <a:t>错误信息为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selenium.common.exceptions.WebDriverException</a:t>
            </a:r>
            <a:r>
              <a:rPr lang="en-US" altLang="zh-CN" dirty="0" smtClean="0"/>
              <a:t>: Message: Unsupported Marionette protocol version 2,required 3,</a:t>
            </a:r>
            <a:r>
              <a:rPr lang="zh-CN" altLang="en-US" dirty="0" smtClean="0"/>
              <a:t>可能是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版本太低，使用</a:t>
            </a:r>
            <a:r>
              <a:rPr lang="en-US" altLang="zh-CN" dirty="0" smtClean="0"/>
              <a:t>Selenium3.x 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Firefox&gt;=v47 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530610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3) </a:t>
            </a:r>
            <a:r>
              <a:rPr lang="zh-CN" altLang="en-US" dirty="0" smtClean="0"/>
              <a:t>错误信息为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selenium.common.exceptions.WebDriverException</a:t>
            </a:r>
            <a:r>
              <a:rPr lang="en-US" altLang="zh-CN" dirty="0" smtClean="0"/>
              <a:t>: Message: Failed to start browser </a:t>
            </a:r>
            <a:r>
              <a:rPr lang="zh-CN" altLang="en-US" dirty="0" smtClean="0"/>
              <a:t>，可能是没找到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浏览器，可以在代码中指定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binary = </a:t>
            </a:r>
            <a:r>
              <a:rPr lang="en-US" altLang="zh-CN" dirty="0" err="1" smtClean="0"/>
              <a:t>FirefoxBinary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r'E</a:t>
            </a:r>
            <a:r>
              <a:rPr lang="en-US" altLang="zh-CN" dirty="0" smtClean="0"/>
              <a:t>: \Mozilla Firefox\</a:t>
            </a:r>
            <a:r>
              <a:rPr lang="en-US" altLang="zh-CN" dirty="0" err="1" smtClean="0"/>
              <a:t>firefox.exe</a:t>
            </a:r>
            <a:r>
              <a:rPr lang="en-US" altLang="zh-CN" dirty="0" smtClean="0"/>
              <a:t>' )</a:t>
            </a:r>
          </a:p>
          <a:p>
            <a:pPr>
              <a:buNone/>
            </a:pPr>
            <a:r>
              <a:rPr lang="en-US" altLang="zh-CN" dirty="0" smtClean="0"/>
              <a:t>driver = </a:t>
            </a:r>
            <a:r>
              <a:rPr lang="en-US" altLang="zh-CN" dirty="0" err="1" smtClean="0"/>
              <a:t>webdriver.Firefox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firefox_binary</a:t>
            </a:r>
            <a:r>
              <a:rPr lang="en-US" altLang="zh-CN" dirty="0" smtClean="0"/>
              <a:t>=binary)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要想对页面进行操作，首先要做的是选中页面元素。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636" y="2363335"/>
            <a:ext cx="10656975" cy="379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45124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除了上面具有确定功能的方法，还有两个通用方法</a:t>
            </a:r>
            <a:r>
              <a:rPr lang="en-US" altLang="zh-CN" dirty="0" err="1" smtClean="0"/>
              <a:t>find_element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find_elements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可以通过传入参数来指定功能。示例如下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580" y="1846489"/>
            <a:ext cx="928222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这一个例子是通过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 </a:t>
            </a:r>
            <a:r>
              <a:rPr lang="zh-CN" altLang="en-US" dirty="0" smtClean="0"/>
              <a:t>表达式来查找，方法中第一个参数是指定选取元素的方式，第二个参数是选取元素需要传人的值或表达式。第一个参数还可以传人</a:t>
            </a:r>
            <a:r>
              <a:rPr lang="en-US" altLang="zh-CN" dirty="0" smtClean="0"/>
              <a:t>By </a:t>
            </a:r>
            <a:r>
              <a:rPr lang="zh-CN" altLang="en-US" dirty="0" smtClean="0"/>
              <a:t>类中的以下值</a:t>
            </a:r>
            <a:r>
              <a:rPr lang="en-US" altLang="zh-CN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By.ID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By.XPATH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By.LINK</a:t>
            </a:r>
            <a:r>
              <a:rPr lang="en-US" altLang="zh-CN" dirty="0" smtClean="0"/>
              <a:t>_ 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By.PARTIAL_LINK_TEXT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By.NAME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By.TAG_NAME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By.CLASS_NAME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By.CSS_SELECTOR</a:t>
            </a:r>
            <a:r>
              <a:rPr lang="en-US" altLang="zh-CN" dirty="0" smtClean="0"/>
              <a:t> </a:t>
            </a:r>
          </a:p>
          <a:p>
            <a:pPr marL="457200" indent="-45720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配置完成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下面使用它输出“</a:t>
            </a:r>
            <a:r>
              <a:rPr lang="en-US" altLang="zh-CN" dirty="0" smtClean="0"/>
              <a:t>hello world"</a:t>
            </a:r>
            <a:r>
              <a:rPr lang="zh-CN" altLang="en-US" dirty="0" smtClean="0"/>
              <a:t>。新建一个</a:t>
            </a:r>
            <a:r>
              <a:rPr lang="en-US" altLang="zh-CN" dirty="0" smtClean="0"/>
              <a:t>JavaScript 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hello.js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代码内容为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console.log</a:t>
            </a:r>
            <a:r>
              <a:rPr lang="en-US" altLang="zh-CN" dirty="0" smtClean="0"/>
              <a:t>( '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! ' );</a:t>
            </a:r>
            <a:br>
              <a:rPr lang="en-US" altLang="zh-CN" dirty="0" smtClean="0"/>
            </a:br>
            <a:r>
              <a:rPr lang="en-US" altLang="zh-CN" dirty="0" err="1" smtClean="0"/>
              <a:t>phantom.exit</a:t>
            </a:r>
            <a:r>
              <a:rPr lang="en-US" altLang="zh-CN" dirty="0" smtClean="0"/>
              <a:t> () ;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这时候在命令行中输人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hello.js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输出内容为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!</a:t>
            </a:r>
            <a:r>
              <a:rPr lang="zh-CN" altLang="en-US" dirty="0" smtClean="0"/>
              <a:t>。代码中的第一句是在控制台输出“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!”,</a:t>
            </a:r>
            <a:r>
              <a:rPr lang="zh-CN" altLang="en-US" dirty="0" smtClean="0"/>
              <a:t>第二句是终止</a:t>
            </a:r>
            <a:r>
              <a:rPr lang="en-US" altLang="zh-CN" dirty="0" smtClean="0"/>
              <a:t>phantom </a:t>
            </a:r>
            <a:r>
              <a:rPr lang="zh-CN" altLang="en-US" dirty="0" smtClean="0"/>
              <a:t>的运行，不然程序会一直运行，不会停止。</a:t>
            </a:r>
            <a:br>
              <a:rPr lang="zh-CN" altLang="en-US" dirty="0" smtClean="0"/>
            </a:br>
            <a:r>
              <a:rPr lang="zh-CN" altLang="en-US" dirty="0" smtClean="0"/>
              <a:t>通过上面的小例子我们已经了解了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的基本操作，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还有一些有趣而且强大功能。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下面通过一个</a:t>
            </a:r>
            <a:r>
              <a:rPr lang="en-US" altLang="zh-CN" sz="2400" dirty="0" smtClean="0"/>
              <a:t>HTML </a:t>
            </a:r>
            <a:r>
              <a:rPr lang="zh-CN" altLang="en-US" sz="2400" dirty="0" smtClean="0"/>
              <a:t>文档来讲解一下如何使用以上方法提取内容，</a:t>
            </a:r>
            <a:r>
              <a:rPr lang="en-US" altLang="zh-CN" sz="2400" dirty="0" smtClean="0"/>
              <a:t>HTML </a:t>
            </a:r>
            <a:r>
              <a:rPr lang="zh-CN" altLang="en-US" sz="2400" dirty="0" smtClean="0"/>
              <a:t>文档如下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9257" y="1320800"/>
            <a:ext cx="9956800" cy="521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&lt;</a:t>
            </a:r>
            <a:r>
              <a:rPr lang="en-US" altLang="zh-CN" b="1" dirty="0" smtClean="0"/>
              <a:t>html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b="1" dirty="0" smtClean="0"/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b="1" dirty="0" smtClean="0"/>
              <a:t>h1</a:t>
            </a:r>
            <a:r>
              <a:rPr lang="en-US" altLang="zh-CN" dirty="0" smtClean="0"/>
              <a:t>&gt;Welcome&lt;/</a:t>
            </a:r>
            <a:r>
              <a:rPr lang="en-US" altLang="zh-CN" b="1" dirty="0" smtClean="0"/>
              <a:t>h1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&lt;</a:t>
            </a:r>
            <a:r>
              <a:rPr lang="en-US" altLang="zh-CN" b="1" dirty="0" smtClean="0"/>
              <a:t>p class="content"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&lt;/</a:t>
            </a:r>
            <a:r>
              <a:rPr lang="en-US" altLang="zh-CN" b="1" dirty="0" smtClean="0"/>
              <a:t>p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b="1" dirty="0" smtClean="0"/>
              <a:t>form id = "</a:t>
            </a:r>
            <a:r>
              <a:rPr lang="en-US" altLang="zh-CN" b="1" dirty="0" err="1" smtClean="0"/>
              <a:t>loginForm</a:t>
            </a:r>
            <a:r>
              <a:rPr lang="en-US" altLang="zh-CN" b="1" dirty="0" smtClean="0"/>
              <a:t>"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b="1" dirty="0" smtClean="0"/>
              <a:t>input name="username" type="text" </a:t>
            </a:r>
            <a:r>
              <a:rPr lang="en-US" altLang="zh-CN" dirty="0" smtClean="0"/>
              <a:t>/&gt;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b="1" dirty="0" smtClean="0"/>
              <a:t>input name="password" type="password"</a:t>
            </a:r>
            <a:r>
              <a:rPr lang="en-US" altLang="zh-CN" dirty="0" smtClean="0"/>
              <a:t>/&gt;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b="1" dirty="0" smtClean="0"/>
              <a:t>input name="continue" type="submit" value="Login"</a:t>
            </a:r>
            <a:r>
              <a:rPr lang="en-US" altLang="zh-CN" dirty="0" smtClean="0"/>
              <a:t>/&gt;</a:t>
            </a:r>
            <a:br>
              <a:rPr lang="en-US" altLang="zh-CN" dirty="0" smtClean="0"/>
            </a:br>
            <a:r>
              <a:rPr lang="en-US" altLang="zh-CN" dirty="0" smtClean="0"/>
              <a:t>            &lt;</a:t>
            </a:r>
            <a:r>
              <a:rPr lang="en-US" altLang="zh-CN" b="1" dirty="0" smtClean="0"/>
              <a:t>input name="continue" type="button" value="Clear"</a:t>
            </a:r>
            <a:r>
              <a:rPr lang="en-US" altLang="zh-CN" dirty="0" smtClean="0"/>
              <a:t>/&gt;</a:t>
            </a:r>
            <a:br>
              <a:rPr lang="en-US" altLang="zh-CN" dirty="0" smtClean="0"/>
            </a:br>
            <a:r>
              <a:rPr lang="en-US" altLang="zh-CN" dirty="0" smtClean="0"/>
              <a:t>            &lt;/</a:t>
            </a:r>
            <a:r>
              <a:rPr lang="en-US" altLang="zh-CN" b="1" dirty="0" smtClean="0"/>
              <a:t>form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</a:t>
            </a:r>
            <a:r>
              <a:rPr lang="en-US" altLang="zh-CN" b="1" dirty="0" smtClean="0"/>
              <a:t>a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="</a:t>
            </a:r>
            <a:r>
              <a:rPr lang="en-US" altLang="zh-CN" b="1" dirty="0" err="1" smtClean="0"/>
              <a:t>register.html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&gt;Register&lt;/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&lt;/</a:t>
            </a:r>
            <a:r>
              <a:rPr lang="en-US" altLang="zh-CN" b="1" dirty="0" smtClean="0"/>
              <a:t>body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b="1" dirty="0" smtClean="0"/>
              <a:t>html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定位方法使用如表：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410" y="1817915"/>
            <a:ext cx="10816670" cy="40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1885" y="1407885"/>
            <a:ext cx="10827658" cy="738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&lt;!DOCTYPE html&gt;</a:t>
            </a:r>
            <a:br>
              <a:rPr lang="en-US" altLang="zh-CN" b="1" dirty="0" smtClean="0"/>
            </a:br>
            <a:r>
              <a:rPr lang="en-US" altLang="zh-CN" b="1" dirty="0" smtClean="0"/>
              <a:t>&lt;html </a:t>
            </a:r>
            <a:r>
              <a:rPr lang="en-US" altLang="zh-CN" b="1" dirty="0" err="1" smtClean="0"/>
              <a:t>lang</a:t>
            </a:r>
            <a:r>
              <a:rPr lang="en-US" altLang="zh-CN" b="1" dirty="0" smtClean="0"/>
              <a:t>="en"&gt;</a:t>
            </a:r>
            <a:br>
              <a:rPr lang="en-US" altLang="zh-CN" b="1" dirty="0" smtClean="0"/>
            </a:br>
            <a:r>
              <a:rPr lang="en-US" altLang="zh-CN" b="1" dirty="0" smtClean="0"/>
              <a:t>&lt;head&gt;</a:t>
            </a:r>
            <a:br>
              <a:rPr lang="en-US" altLang="zh-CN" b="1" dirty="0" smtClean="0"/>
            </a:br>
            <a:r>
              <a:rPr lang="en-US" altLang="zh-CN" b="1" dirty="0" smtClean="0"/>
              <a:t>    &lt;meta http-equiv="content-type" content="text/</a:t>
            </a:r>
            <a:r>
              <a:rPr lang="en-US" altLang="zh-CN" b="1" dirty="0" err="1" smtClean="0"/>
              <a:t>html;charset</a:t>
            </a:r>
            <a:r>
              <a:rPr lang="en-US" altLang="zh-CN" b="1" dirty="0" smtClean="0"/>
              <a:t>=utf-8"&gt;</a:t>
            </a:r>
            <a:br>
              <a:rPr lang="en-US" altLang="zh-CN" b="1" dirty="0" smtClean="0"/>
            </a:br>
            <a:r>
              <a:rPr lang="en-US" altLang="zh-CN" b="1" dirty="0" smtClean="0"/>
              <a:t>&lt;/head&gt;</a:t>
            </a:r>
            <a:br>
              <a:rPr lang="en-US" altLang="zh-CN" b="1" dirty="0" smtClean="0"/>
            </a:br>
            <a:r>
              <a:rPr lang="en-US" altLang="zh-CN" b="1" dirty="0" smtClean="0"/>
              <a:t>&lt;body&gt;</a:t>
            </a:r>
            <a:br>
              <a:rPr lang="en-US" altLang="zh-CN" b="1" dirty="0" smtClean="0"/>
            </a:br>
            <a:r>
              <a:rPr lang="en-US" altLang="zh-CN" b="1" dirty="0" smtClean="0"/>
              <a:t>&lt;h1&gt;Welcome&lt;/h1&gt;</a:t>
            </a:r>
            <a:br>
              <a:rPr lang="en-US" altLang="zh-CN" b="1" dirty="0" smtClean="0"/>
            </a:br>
            <a:r>
              <a:rPr lang="en-US" altLang="zh-CN" b="1" dirty="0" smtClean="0"/>
              <a:t>&lt;p class="content"&gt;</a:t>
            </a:r>
            <a:r>
              <a:rPr lang="zh-CN" altLang="en-US" b="1" dirty="0" smtClean="0"/>
              <a:t>用户登录</a:t>
            </a:r>
            <a:r>
              <a:rPr lang="en-US" altLang="zh-CN" b="1" dirty="0" smtClean="0"/>
              <a:t>&lt;/p&gt;</a:t>
            </a:r>
            <a:br>
              <a:rPr lang="en-US" altLang="zh-CN" b="1" dirty="0" smtClean="0"/>
            </a:br>
            <a:r>
              <a:rPr lang="en-US" altLang="zh-CN" b="1" dirty="0" smtClean="0"/>
              <a:t>&lt;form id="</a:t>
            </a:r>
            <a:r>
              <a:rPr lang="en-US" altLang="zh-CN" b="1" dirty="0" err="1" smtClean="0"/>
              <a:t>loginForm</a:t>
            </a:r>
            <a:r>
              <a:rPr lang="en-US" altLang="zh-CN" b="1" dirty="0" smtClean="0"/>
              <a:t>"&gt;</a:t>
            </a:r>
            <a:br>
              <a:rPr lang="en-US" altLang="zh-CN" b="1" dirty="0" smtClean="0"/>
            </a:br>
            <a:r>
              <a:rPr lang="en-US" altLang="zh-CN" b="1" dirty="0" smtClean="0"/>
              <a:t>    &lt;select name="</a:t>
            </a:r>
            <a:r>
              <a:rPr lang="en-US" altLang="zh-CN" b="1" dirty="0" err="1" smtClean="0"/>
              <a:t>loginways</a:t>
            </a:r>
            <a:r>
              <a:rPr lang="en-US" altLang="zh-CN" b="1" dirty="0" smtClean="0"/>
              <a:t>"&gt;</a:t>
            </a:r>
            <a:br>
              <a:rPr lang="en-US" altLang="zh-CN" b="1" dirty="0" smtClean="0"/>
            </a:br>
            <a:r>
              <a:rPr lang="en-US" altLang="zh-CN" b="1" dirty="0" smtClean="0"/>
              <a:t>        &lt;option value="email"&gt;</a:t>
            </a:r>
            <a:r>
              <a:rPr lang="zh-CN" altLang="en-US" b="1" dirty="0" smtClean="0"/>
              <a:t>邮箱</a:t>
            </a:r>
            <a:r>
              <a:rPr lang="en-US" altLang="zh-CN" b="1" dirty="0" smtClean="0"/>
              <a:t>&lt;/option&gt;</a:t>
            </a:r>
            <a:br>
              <a:rPr lang="en-US" altLang="zh-CN" b="1" dirty="0" smtClean="0"/>
            </a:br>
            <a:r>
              <a:rPr lang="en-US" altLang="zh-CN" b="1" dirty="0" smtClean="0"/>
              <a:t>        &lt;option value="mobile"&gt;</a:t>
            </a:r>
            <a:r>
              <a:rPr lang="zh-CN" altLang="en-US" b="1" dirty="0" smtClean="0"/>
              <a:t>手机号</a:t>
            </a:r>
            <a:r>
              <a:rPr lang="en-US" altLang="zh-CN" b="1" dirty="0" smtClean="0"/>
              <a:t>&lt;/option&gt;</a:t>
            </a:r>
            <a:br>
              <a:rPr lang="en-US" altLang="zh-CN" b="1" dirty="0" smtClean="0"/>
            </a:br>
            <a:r>
              <a:rPr lang="en-US" altLang="zh-CN" b="1" dirty="0" smtClean="0"/>
              <a:t>        &lt;option value="name"&gt;</a:t>
            </a:r>
            <a:r>
              <a:rPr lang="zh-CN" altLang="en-US" b="1" dirty="0" smtClean="0"/>
              <a:t>用户名</a:t>
            </a:r>
            <a:r>
              <a:rPr lang="en-US" altLang="zh-CN" b="1" dirty="0" smtClean="0"/>
              <a:t>&lt;/option&gt;</a:t>
            </a:r>
            <a:br>
              <a:rPr lang="en-US" altLang="zh-CN" b="1" dirty="0" smtClean="0"/>
            </a:br>
            <a:r>
              <a:rPr lang="en-US" altLang="zh-CN" b="1" dirty="0" smtClean="0"/>
              <a:t>    &lt;/select&gt;</a:t>
            </a:r>
            <a:br>
              <a:rPr lang="en-US" altLang="zh-CN" b="1" dirty="0" smtClean="0"/>
            </a:br>
            <a:r>
              <a:rPr lang="en-US" altLang="zh-CN" b="1" dirty="0" smtClean="0"/>
              <a:t>    &lt;</a:t>
            </a:r>
            <a:r>
              <a:rPr lang="en-US" altLang="zh-CN" b="1" dirty="0" err="1" smtClean="0"/>
              <a:t>br</a:t>
            </a:r>
            <a:r>
              <a:rPr lang="en-US" altLang="zh-CN" b="1" dirty="0" smtClean="0"/>
              <a:t>/&gt;</a:t>
            </a:r>
            <a:br>
              <a:rPr lang="en-US" altLang="zh-CN" b="1" dirty="0" smtClean="0"/>
            </a:br>
            <a:r>
              <a:rPr lang="en-US" altLang="zh-CN" b="1" dirty="0" smtClean="0"/>
              <a:t>    &lt;input name="username" type="text"&gt;</a:t>
            </a:r>
            <a:br>
              <a:rPr lang="en-US" altLang="zh-CN" b="1" dirty="0" smtClean="0"/>
            </a:br>
            <a:r>
              <a:rPr lang="en-US" altLang="zh-CN" b="1" dirty="0" smtClean="0"/>
              <a:t>    &lt;</a:t>
            </a:r>
            <a:r>
              <a:rPr lang="en-US" altLang="zh-CN" b="1" dirty="0" err="1" smtClean="0"/>
              <a:t>br</a:t>
            </a:r>
            <a:r>
              <a:rPr lang="en-US" altLang="zh-CN" b="1" dirty="0" smtClean="0"/>
              <a:t>/&gt;</a:t>
            </a:r>
            <a:br>
              <a:rPr lang="en-US" altLang="zh-CN" b="1" dirty="0" smtClean="0"/>
            </a:br>
            <a:r>
              <a:rPr lang="en-US" altLang="zh-CN" b="1" dirty="0" smtClean="0"/>
              <a:t>    </a:t>
            </a:r>
            <a:r>
              <a:rPr lang="zh-CN" altLang="en-US" b="1" dirty="0" smtClean="0"/>
              <a:t>密码</a:t>
            </a:r>
            <a:br>
              <a:rPr lang="zh-CN" altLang="en-US" b="1" dirty="0" smtClean="0"/>
            </a:br>
            <a:r>
              <a:rPr lang="zh-CN" altLang="en-US" b="1" dirty="0" smtClean="0"/>
              <a:t>    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br</a:t>
            </a:r>
            <a:r>
              <a:rPr lang="en-US" altLang="zh-CN" b="1" dirty="0" smtClean="0"/>
              <a:t>/&gt;</a:t>
            </a:r>
            <a:br>
              <a:rPr lang="en-US" altLang="zh-CN" b="1" dirty="0" smtClean="0"/>
            </a:br>
            <a:r>
              <a:rPr lang="en-US" altLang="zh-CN" b="1" dirty="0" smtClean="0"/>
              <a:t>    &lt;input name="password" type="password"/&gt;</a:t>
            </a:r>
            <a:br>
              <a:rPr lang="en-US" altLang="zh-CN" b="1" dirty="0" smtClean="0"/>
            </a:br>
            <a:r>
              <a:rPr lang="en-US" altLang="zh-CN" b="1" dirty="0" smtClean="0"/>
              <a:t>    &lt;</a:t>
            </a:r>
            <a:r>
              <a:rPr lang="en-US" altLang="zh-CN" b="1" dirty="0" err="1" smtClean="0"/>
              <a:t>br</a:t>
            </a:r>
            <a:r>
              <a:rPr lang="en-US" altLang="zh-CN" b="1" dirty="0" smtClean="0"/>
              <a:t>/&gt;&lt;</a:t>
            </a:r>
            <a:r>
              <a:rPr lang="en-US" altLang="zh-CN" b="1" dirty="0" err="1" smtClean="0"/>
              <a:t>br</a:t>
            </a:r>
            <a:r>
              <a:rPr lang="en-US" altLang="zh-CN" b="1" dirty="0" smtClean="0"/>
              <a:t>/&gt;</a:t>
            </a:r>
            <a:br>
              <a:rPr lang="en-US" altLang="zh-CN" b="1" dirty="0" smtClean="0"/>
            </a:br>
            <a:r>
              <a:rPr lang="en-US" altLang="zh-CN" b="1" dirty="0" smtClean="0"/>
              <a:t>    &lt;input name="continue" type="submit" value="Login"/&gt;</a:t>
            </a:r>
            <a:br>
              <a:rPr lang="en-US" altLang="zh-CN" b="1" dirty="0" smtClean="0"/>
            </a:br>
            <a:r>
              <a:rPr lang="en-US" altLang="zh-CN" b="1" dirty="0" smtClean="0"/>
              <a:t>    &lt;input name="continue" type="button" value="Clear"/&gt;</a:t>
            </a:r>
            <a:br>
              <a:rPr lang="en-US" altLang="zh-CN" b="1" dirty="0" smtClean="0"/>
            </a:br>
            <a:r>
              <a:rPr lang="en-US" altLang="zh-CN" b="1" dirty="0" smtClean="0"/>
              <a:t>&lt;/form&gt;</a:t>
            </a:r>
            <a:br>
              <a:rPr lang="en-US" altLang="zh-CN" b="1" dirty="0" smtClean="0"/>
            </a:br>
            <a:r>
              <a:rPr lang="en-US" altLang="zh-CN" b="1" dirty="0" smtClean="0"/>
              <a:t>&lt;a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="</a:t>
            </a:r>
            <a:r>
              <a:rPr lang="en-US" altLang="zh-CN" b="1" dirty="0" err="1" smtClean="0"/>
              <a:t>register.html</a:t>
            </a:r>
            <a:r>
              <a:rPr lang="en-US" altLang="zh-CN" b="1" dirty="0" smtClean="0"/>
              <a:t>"&gt;Register&lt;/a&gt;</a:t>
            </a:r>
            <a:br>
              <a:rPr lang="en-US" altLang="zh-CN" b="1" dirty="0" smtClean="0"/>
            </a:br>
            <a:r>
              <a:rPr lang="en-US" altLang="zh-CN" b="1" dirty="0" smtClean="0"/>
              <a:t>&lt;/body&gt;</a:t>
            </a:r>
            <a:br>
              <a:rPr lang="en-US" altLang="zh-CN" b="1" dirty="0" smtClean="0"/>
            </a:br>
            <a:r>
              <a:rPr lang="en-US" altLang="zh-CN" b="1" dirty="0" smtClean="0"/>
              <a:t>&lt;/html&gt;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效果图：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899" y="1189491"/>
            <a:ext cx="5899299" cy="409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页面交互与填充表单</a:t>
            </a:r>
          </a:p>
          <a:p>
            <a:pPr>
              <a:buNone/>
            </a:pPr>
            <a:r>
              <a:rPr lang="zh-CN" altLang="en-US" dirty="0" smtClean="0"/>
              <a:t>第一步：初始化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驱动，打开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文件，由于是本地文件，可以使用下面方式打开。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driver=</a:t>
            </a:r>
            <a:r>
              <a:rPr lang="en-US" altLang="zh-CN" dirty="0" err="1" smtClean="0"/>
              <a:t>webdriver.Firefox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err="1" smtClean="0"/>
              <a:t>driver.get</a:t>
            </a:r>
            <a:r>
              <a:rPr lang="en-US" altLang="zh-CN" dirty="0" smtClean="0"/>
              <a:t>("file:///e:/login.html")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第二步：获取用户名和密码的输入框，和登录按钮。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username=</a:t>
            </a:r>
            <a:r>
              <a:rPr lang="en-US" altLang="zh-CN" dirty="0" err="1" smtClean="0"/>
              <a:t>driver.find_element_by_name</a:t>
            </a:r>
            <a:r>
              <a:rPr lang="en-US" altLang="zh-CN" dirty="0" smtClean="0"/>
              <a:t>('username')</a:t>
            </a:r>
          </a:p>
          <a:p>
            <a:pPr>
              <a:buNone/>
            </a:pPr>
            <a:r>
              <a:rPr lang="en-US" altLang="zh-CN" dirty="0" smtClean="0"/>
              <a:t>password=</a:t>
            </a:r>
            <a:r>
              <a:rPr lang="en-US" altLang="zh-CN" dirty="0" err="1" smtClean="0"/>
              <a:t>driver.find_element_by_xpath</a:t>
            </a:r>
            <a:r>
              <a:rPr lang="en-US" altLang="zh-CN" dirty="0" smtClean="0"/>
              <a:t>(".//*[@id='</a:t>
            </a:r>
            <a:r>
              <a:rPr lang="en-US" altLang="zh-CN" dirty="0" err="1" smtClean="0"/>
              <a:t>loginForm</a:t>
            </a:r>
            <a:r>
              <a:rPr lang="en-US" altLang="zh-CN" dirty="0" smtClean="0"/>
              <a:t>']/input[2]")</a:t>
            </a:r>
          </a:p>
          <a:p>
            <a:pPr>
              <a:buNone/>
            </a:pPr>
            <a:r>
              <a:rPr lang="en-US" altLang="zh-CN" dirty="0" err="1" smtClean="0"/>
              <a:t>login_button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driver.find_element_by_xpath</a:t>
            </a:r>
            <a:r>
              <a:rPr lang="en-US" altLang="zh-CN" dirty="0" smtClean="0"/>
              <a:t>("//input[@type='submit']")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第三步：使用</a:t>
            </a:r>
            <a:r>
              <a:rPr lang="en-US" altLang="zh-CN" dirty="0" err="1" smtClean="0"/>
              <a:t>send_keys</a:t>
            </a:r>
            <a:r>
              <a:rPr lang="zh-CN" altLang="en-US" dirty="0" smtClean="0"/>
              <a:t>方法输入用户名和密码，使用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方法模拟点击登录。</a:t>
            </a:r>
          </a:p>
          <a:p>
            <a:pPr>
              <a:buNone/>
            </a:pPr>
            <a:r>
              <a:rPr lang="en-US" altLang="zh-CN" dirty="0" err="1" smtClean="0"/>
              <a:t>username.send_keys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qiye</a:t>
            </a:r>
            <a:r>
              <a:rPr lang="en-US" altLang="zh-CN" dirty="0" smtClean="0"/>
              <a:t>')</a:t>
            </a:r>
          </a:p>
          <a:p>
            <a:pPr>
              <a:buNone/>
            </a:pPr>
            <a:r>
              <a:rPr lang="en-US" altLang="zh-CN" dirty="0" err="1" smtClean="0"/>
              <a:t>password.send_keys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qiye_pass</a:t>
            </a:r>
            <a:r>
              <a:rPr lang="en-US" altLang="zh-CN" dirty="0" smtClean="0"/>
              <a:t>")</a:t>
            </a:r>
          </a:p>
          <a:p>
            <a:pPr>
              <a:buNone/>
            </a:pPr>
            <a:r>
              <a:rPr lang="en-US" altLang="zh-CN" dirty="0" err="1" smtClean="0"/>
              <a:t>login_button.click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如果想清除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输入框的内容，可以使用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方法</a:t>
            </a:r>
          </a:p>
          <a:p>
            <a:pPr>
              <a:buNone/>
            </a:pPr>
            <a:r>
              <a:rPr lang="en-US" altLang="zh-CN" dirty="0" err="1" smtClean="0"/>
              <a:t>username.clear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err="1" smtClean="0"/>
              <a:t>password.clear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457"/>
            <a:ext cx="10515600" cy="520450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上面还有一个问题没解决，如何操作下拉选项卡选择登录方式呢？第一种方法代码如下：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559" y="2168299"/>
            <a:ext cx="12011427" cy="236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654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在代码中首先获取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元素，也就是下拉选项卡。然后轮流设置了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选项卡中的每一个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选项。这并不是一个非常好的办法。官方提供了更好的实现方式，在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中提供了一个叫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方法，也就是第二种操作方式。代码如下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它可以根据索引、文字、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值来选择选项卡中的某一项。</a:t>
            </a:r>
          </a:p>
          <a:p>
            <a:pPr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标记中</a:t>
            </a:r>
            <a:r>
              <a:rPr lang="en-US" altLang="zh-CN" dirty="0" smtClean="0"/>
              <a:t>multiple=“multiple”,</a:t>
            </a:r>
            <a:r>
              <a:rPr lang="zh-CN" altLang="en-US" dirty="0" smtClean="0"/>
              <a:t>也就是说这个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标记支持多选，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对象提供了支持此功能的方法和属性。示例如下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取消所有的选项</a:t>
            </a:r>
            <a:r>
              <a:rPr lang="en-US" altLang="zh-CN" dirty="0" smtClean="0"/>
              <a:t>: select.deselectall0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获取所有的选项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select.options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获取已选中的选项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select.all_selected_options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068" y="1596572"/>
            <a:ext cx="11331932" cy="208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元素拖拽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992" y="2461079"/>
            <a:ext cx="7923893" cy="384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59543" y="1377408"/>
            <a:ext cx="1087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元素的拖拽即将一个元素拖到另一个元素的位置，类似于拼图。首先要找到源元素和目的元素，然后使用</a:t>
            </a:r>
            <a:r>
              <a:rPr lang="en-US" altLang="zh-CN" sz="2400" dirty="0" err="1" smtClean="0"/>
              <a:t>ActionChains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类可以实现。代码如下</a:t>
            </a:r>
            <a:r>
              <a:rPr lang="en-US" altLang="zh-CN" sz="2400" dirty="0" smtClean="0"/>
              <a:t>: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窗口和页面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一个浏览器一般会开多个窗口，我们可以</a:t>
            </a:r>
            <a:r>
              <a:rPr lang="en-US" altLang="zh-CN" dirty="0" err="1" smtClean="0"/>
              <a:t>switch_to_window</a:t>
            </a:r>
            <a:r>
              <a:rPr lang="zh-CN" altLang="en-US" dirty="0" smtClean="0"/>
              <a:t>方法实现指定窗口的切换：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driver.switch_to_window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windowName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也可以通过</a:t>
            </a:r>
            <a:r>
              <a:rPr lang="en-US" altLang="zh-CN" dirty="0" smtClean="0"/>
              <a:t>window handle</a:t>
            </a:r>
            <a:r>
              <a:rPr lang="zh-CN" altLang="en-US" dirty="0" smtClean="0"/>
              <a:t>来获取每个窗口的操作对象。示例如下：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handle in </a:t>
            </a:r>
            <a:r>
              <a:rPr lang="en-US" altLang="zh-CN" dirty="0" err="1" smtClean="0"/>
              <a:t>driver.window_handles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driver.switch_to_window</a:t>
            </a:r>
            <a:r>
              <a:rPr lang="en-US" altLang="zh-CN" dirty="0" smtClean="0"/>
              <a:t>(handle)</a:t>
            </a:r>
          </a:p>
          <a:p>
            <a:pPr>
              <a:buNone/>
            </a:pPr>
            <a:r>
              <a:rPr lang="zh-CN" altLang="en-US" dirty="0" smtClean="0"/>
              <a:t>如需切换页面</a:t>
            </a:r>
            <a:r>
              <a:rPr lang="en-US" altLang="zh-CN" dirty="0" smtClean="0"/>
              <a:t>frame,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switch_to_frame</a:t>
            </a:r>
            <a:r>
              <a:rPr lang="zh-CN" altLang="en-US" dirty="0" smtClean="0"/>
              <a:t>方法，示例如下：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driver.switch_to_frame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frameName</a:t>
            </a:r>
            <a:r>
              <a:rPr lang="en-US" altLang="zh-CN" dirty="0" smtClean="0"/>
              <a:t>”)</a:t>
            </a:r>
          </a:p>
          <a:p>
            <a:pPr>
              <a:buNone/>
            </a:pPr>
            <a:r>
              <a:rPr lang="en-US" altLang="zh-CN" dirty="0" err="1" smtClean="0"/>
              <a:t>drive.switch_to_frame</a:t>
            </a:r>
            <a:r>
              <a:rPr lang="en-US" altLang="zh-CN" dirty="0" smtClean="0"/>
              <a:t>(“frameName.0.child”)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51525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，一个网页可以被加载、分析和通过创建网页对象呈现。下面演示一个简单的页面加载的例子，访问</a:t>
            </a:r>
            <a:r>
              <a:rPr lang="en-US" altLang="zh-CN" dirty="0" smtClean="0"/>
              <a:t>https://www.cnblogs.com/front-Thinking/p/4321720.html,</a:t>
            </a:r>
            <a:r>
              <a:rPr lang="zh-CN" altLang="en-US" dirty="0" smtClean="0"/>
              <a:t>并将当前页面进行截图保存。</a:t>
            </a:r>
            <a:r>
              <a:rPr lang="en-US" altLang="zh-CN" dirty="0" err="1" smtClean="0"/>
              <a:t>pageload.js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代码如下：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在命令行中运行：</a:t>
            </a:r>
          </a:p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pageload.js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146" y="2907393"/>
            <a:ext cx="987583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弹窗处理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如果你在处理页面的过程中，触发了某个事件，跳出弹框。可以使用</a:t>
            </a:r>
            <a:r>
              <a:rPr lang="en-US" altLang="zh-CN" dirty="0" err="1" smtClean="0"/>
              <a:t>switch_to_alert</a:t>
            </a:r>
            <a:r>
              <a:rPr lang="zh-CN" altLang="en-US" dirty="0" smtClean="0"/>
              <a:t>获取弹框对象，从而进行关闭弹框、获取弹框信息等操作。示例如下：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alert=</a:t>
            </a:r>
            <a:r>
              <a:rPr lang="en-US" altLang="zh-CN" dirty="0" err="1" smtClean="0"/>
              <a:t>driver.switch_to_alert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err="1" smtClean="0"/>
              <a:t>alert.dismiss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操作页面的前进后退功能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driver.forward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err="1" smtClean="0"/>
              <a:t>driver.back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可以使用</a:t>
            </a:r>
            <a:r>
              <a:rPr lang="en-US" altLang="zh-CN" dirty="0" err="1" smtClean="0"/>
              <a:t>get_cookies</a:t>
            </a:r>
            <a:r>
              <a:rPr lang="zh-CN" altLang="en-US" dirty="0" smtClean="0"/>
              <a:t>方法获取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，也可以使用</a:t>
            </a:r>
            <a:r>
              <a:rPr lang="en-US" altLang="zh-CN" dirty="0" err="1" smtClean="0"/>
              <a:t>add_cookie</a:t>
            </a:r>
            <a:r>
              <a:rPr lang="zh-CN" altLang="en-US" dirty="0" smtClean="0"/>
              <a:t>方法添加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信息。示例如下：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driver.get</a:t>
            </a:r>
            <a:r>
              <a:rPr lang="en-US" altLang="zh-CN" dirty="0" smtClean="0"/>
              <a:t>("http://www.baidu.com")</a:t>
            </a:r>
          </a:p>
          <a:p>
            <a:pPr>
              <a:buNone/>
            </a:pPr>
            <a:r>
              <a:rPr lang="en-US" altLang="zh-CN" dirty="0" smtClean="0"/>
              <a:t>cookie={'</a:t>
            </a:r>
            <a:r>
              <a:rPr lang="en-US" altLang="zh-CN" dirty="0" err="1" smtClean="0"/>
              <a:t>name':'foo','value','bar</a:t>
            </a:r>
            <a:r>
              <a:rPr lang="en-US" altLang="zh-CN" dirty="0" smtClean="0"/>
              <a:t>'}</a:t>
            </a:r>
          </a:p>
          <a:p>
            <a:pPr>
              <a:buNone/>
            </a:pPr>
            <a:r>
              <a:rPr lang="en-US" altLang="zh-CN" dirty="0" err="1" smtClean="0"/>
              <a:t>driver.add_cookie</a:t>
            </a:r>
            <a:r>
              <a:rPr lang="en-US" altLang="zh-CN" dirty="0" smtClean="0"/>
              <a:t>(cookie)</a:t>
            </a:r>
          </a:p>
          <a:p>
            <a:pPr>
              <a:buNone/>
            </a:pPr>
            <a:r>
              <a:rPr lang="en-US" altLang="zh-CN" dirty="0" err="1" smtClean="0"/>
              <a:t>driver.get_cookies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请求头中</a:t>
            </a:r>
            <a:r>
              <a:rPr lang="en-US" altLang="zh-CN" dirty="0" smtClean="0"/>
              <a:t>User-Agent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这个功能在爬虫中非常有用，一般针对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的反爬虫措施都会检测这个字段，默认的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中含有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内容，可以通过代码进行修改。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63" y="3220584"/>
            <a:ext cx="1143793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由于现在很多网站采用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技术，不确定网页元素什么时候能被完全加载，所以网页元素的选取会比较困难，这时候就需要等待。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有两种等待方式，一</a:t>
            </a:r>
            <a:r>
              <a:rPr lang="zh-CN" altLang="en-US" dirty="0" smtClean="0"/>
              <a:t>种是显示等</a:t>
            </a:r>
            <a:r>
              <a:rPr lang="zh-CN" altLang="en-US" dirty="0" smtClean="0"/>
              <a:t>待，一种是隐式等待。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显示等待</a:t>
            </a:r>
          </a:p>
          <a:p>
            <a:pPr>
              <a:buNone/>
            </a:pPr>
            <a:r>
              <a:rPr lang="zh-CN" altLang="en-US" dirty="0" smtClean="0"/>
              <a:t>显示等待是一种条件触发式的等待方式，指定某一条件直到这个条件成立时才会继续执行，可以设置超时时间，如果超过这个时间元素依然没被加载，就会抛出异常。示例如下：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810" y="4425723"/>
            <a:ext cx="790416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以上代码加载</a:t>
            </a:r>
            <a:r>
              <a:rPr lang="en-US" altLang="zh-CN" dirty="0" smtClean="0"/>
              <a:t>http://somedomain/url_thatdelays_loading </a:t>
            </a:r>
            <a:r>
              <a:rPr lang="zh-CN" altLang="en-US" dirty="0" smtClean="0"/>
              <a:t>页面，并定位</a:t>
            </a:r>
            <a:r>
              <a:rPr lang="en-US" altLang="zh-CN" dirty="0" smtClean="0"/>
              <a:t>id 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myDynamicElement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的元素，设置超时时间为</a:t>
            </a:r>
            <a:r>
              <a:rPr lang="en-US" altLang="zh-CN" dirty="0" smtClean="0"/>
              <a:t>10S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WebDriverWait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默认会</a:t>
            </a:r>
            <a:r>
              <a:rPr lang="en-US" altLang="zh-CN" dirty="0" smtClean="0"/>
              <a:t>500ms </a:t>
            </a:r>
            <a:r>
              <a:rPr lang="zh-CN" altLang="en-US" dirty="0" smtClean="0"/>
              <a:t>检测一下元素是否存在。</a:t>
            </a:r>
            <a:br>
              <a:rPr lang="zh-CN" altLang="en-US" dirty="0" smtClean="0"/>
            </a:br>
            <a:r>
              <a:rPr lang="en-US" altLang="zh-CN" dirty="0" smtClean="0"/>
              <a:t>Selenium </a:t>
            </a:r>
            <a:r>
              <a:rPr lang="zh-CN" altLang="en-US" dirty="0" smtClean="0"/>
              <a:t>提供了一些内置的用于显式等待的方法，位于</a:t>
            </a:r>
            <a:r>
              <a:rPr lang="en-US" altLang="zh-CN" dirty="0" err="1" smtClean="0"/>
              <a:t>expected_conditions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类中，方法名称如表</a:t>
            </a:r>
            <a:r>
              <a:rPr lang="en-US" altLang="zh-CN" dirty="0" smtClean="0"/>
              <a:t>9-7 </a:t>
            </a:r>
            <a:r>
              <a:rPr lang="zh-CN" altLang="en-US" dirty="0" smtClean="0"/>
              <a:t>所示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116" y="-297318"/>
            <a:ext cx="10792506" cy="782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隐式等待是在尝试发现某个元素的时候，如果没能立刻发现，就等待固定长度的时间，类似于</a:t>
            </a:r>
            <a:r>
              <a:rPr lang="en-US" altLang="zh-CN" dirty="0" smtClean="0"/>
              <a:t>socket </a:t>
            </a:r>
            <a:r>
              <a:rPr lang="zh-CN" altLang="en-US" dirty="0" smtClean="0"/>
              <a:t>超时，默认设置是</a:t>
            </a:r>
            <a:r>
              <a:rPr lang="en-US" altLang="zh-CN" dirty="0" smtClean="0"/>
              <a:t>0 </a:t>
            </a:r>
            <a:r>
              <a:rPr lang="zh-CN" altLang="en-US" dirty="0" smtClean="0"/>
              <a:t>秒。一旦设置了隐式等待时间，它的作用范围是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对象实例的整个生命周期，也就是说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执行每条命令的超时时间都是如此。如果大家感觉设置的时间过长，可以进行不断地修改。使用方法示例如下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773" y="3641271"/>
            <a:ext cx="10232251" cy="241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线程休眠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time.sleep</a:t>
            </a:r>
            <a:r>
              <a:rPr lang="en-US" altLang="zh-CN" dirty="0" smtClean="0"/>
              <a:t>(time),</a:t>
            </a:r>
            <a:r>
              <a:rPr lang="zh-CN" altLang="en-US" dirty="0" smtClean="0"/>
              <a:t>这是使用线程休眠延时的办法，也是比较常用的。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动态爬虫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：爬取去哪网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讲解完了</a:t>
            </a:r>
            <a:r>
              <a:rPr lang="en-US" altLang="zh-CN" dirty="0" smtClean="0"/>
              <a:t>Selenium,</a:t>
            </a:r>
            <a:r>
              <a:rPr lang="zh-CN" altLang="en-US" dirty="0" smtClean="0"/>
              <a:t>接下来编写一个爬取去哪网酒店信息的简单动态爬虫。目标是爬取上海今天的酒店信息，并将这些信息存成文本文件。下面将整个目标进行功能分解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1) </a:t>
            </a:r>
            <a:r>
              <a:rPr lang="zh-CN" altLang="en-US" dirty="0" smtClean="0"/>
              <a:t>搜索功能，在搜索框输出地点和人住时间，点击搜索按钮</a:t>
            </a:r>
          </a:p>
          <a:p>
            <a:pPr>
              <a:buNone/>
            </a:pPr>
            <a:r>
              <a:rPr lang="en-US" altLang="zh-CN" dirty="0" smtClean="0"/>
              <a:t>2 )</a:t>
            </a:r>
            <a:r>
              <a:rPr lang="zh-CN" altLang="en-US" dirty="0" smtClean="0"/>
              <a:t>获取一页完整的数据。由于去哪网一个页面数据分为两次加载，第一次加载</a:t>
            </a:r>
            <a:r>
              <a:rPr lang="en-US" altLang="zh-CN" dirty="0" smtClean="0"/>
              <a:t>15 </a:t>
            </a:r>
            <a:r>
              <a:rPr lang="zh-CN" altLang="en-US" dirty="0" smtClean="0"/>
              <a:t>条数据，这时候需要将页面拉到底部，完成第二次数据加载。</a:t>
            </a:r>
          </a:p>
          <a:p>
            <a:pPr>
              <a:buNone/>
            </a:pPr>
            <a:r>
              <a:rPr lang="en-US" altLang="zh-CN" dirty="0" smtClean="0"/>
              <a:t>3) </a:t>
            </a:r>
            <a:r>
              <a:rPr lang="zh-CN" altLang="en-US" dirty="0" smtClean="0"/>
              <a:t>获取一页完整且渲染过的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文档后，使用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将其中的酒店信息提取出来进行存储。点击下一页，继续抽取数据。</a:t>
            </a:r>
          </a:p>
          <a:p>
            <a:pPr>
              <a:buNone/>
            </a:pPr>
            <a:r>
              <a:rPr lang="en-US" altLang="zh-CN" dirty="0" smtClean="0"/>
              <a:t>4 )</a:t>
            </a:r>
            <a:r>
              <a:rPr lang="zh-CN" altLang="en-US" dirty="0" smtClean="0"/>
              <a:t>解析完成，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743" y="928914"/>
            <a:ext cx="96389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7029" y="188463"/>
            <a:ext cx="10377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输出内容为：</a:t>
            </a:r>
            <a:r>
              <a:rPr lang="en-US" altLang="zh-CN" dirty="0" err="1" smtClean="0"/>
              <a:t>Status:success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并在当前目录下生成对网页的截图</a:t>
            </a:r>
            <a:r>
              <a:rPr lang="en-US" altLang="zh-CN" dirty="0" err="1" smtClean="0"/>
              <a:t>hello.png</a:t>
            </a:r>
            <a:r>
              <a:rPr lang="zh-CN" altLang="en-US" dirty="0" smtClean="0"/>
              <a:t>，如图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086" y="940254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找到酒店信息的搜索页面，如图</a:t>
            </a:r>
            <a:r>
              <a:rPr lang="en-US" altLang="zh-CN" dirty="0" smtClean="0"/>
              <a:t>9-15 </a:t>
            </a:r>
            <a:r>
              <a:rPr lang="zh-CN" altLang="en-US" dirty="0" smtClean="0"/>
              <a:t>所示。</a:t>
            </a:r>
          </a:p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Firebug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结果，可以通过</a:t>
            </a:r>
            <a:r>
              <a:rPr lang="en-US" altLang="zh-CN" dirty="0" smtClean="0"/>
              <a:t>selenium </a:t>
            </a:r>
            <a:r>
              <a:rPr lang="zh-CN" altLang="en-US" dirty="0" smtClean="0"/>
              <a:t>获取目的地框、人住日期、离店日期和搜索按钮的元素位置，输人内容，并点击搜索按钮。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047" y="2331357"/>
            <a:ext cx="74850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403" y="952111"/>
            <a:ext cx="9376682" cy="459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95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第二步：</a:t>
            </a:r>
            <a:r>
              <a:rPr lang="zh-CN" altLang="en-US" dirty="0" smtClean="0"/>
              <a:t>分两次获取一页完整的数据，第二次让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脚本，把网页拉到底部。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193" y="1765314"/>
            <a:ext cx="65135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26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第三步：</a:t>
            </a:r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解析酒店信息，并将数据进行清洗和存储。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945" y="2166945"/>
            <a:ext cx="835183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第四步：点击下一页，继续重复这一个过程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17" y="1842860"/>
            <a:ext cx="113712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999" y="1306285"/>
            <a:ext cx="12119429" cy="2100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/>
              <a:t>#</a:t>
            </a:r>
            <a:r>
              <a:rPr lang="en-US" altLang="zh-CN" i="1" dirty="0" smtClean="0"/>
              <a:t>coding:utf-8</a:t>
            </a:r>
            <a:br>
              <a:rPr lang="en-US" altLang="zh-CN" i="1" dirty="0" smtClean="0"/>
            </a:br>
            <a:r>
              <a:rPr lang="en-US" altLang="zh-CN" b="1" dirty="0" smtClean="0"/>
              <a:t>from </a:t>
            </a:r>
            <a:r>
              <a:rPr lang="en-US" altLang="zh-CN" dirty="0" smtClean="0"/>
              <a:t>selenium </a:t>
            </a:r>
            <a:r>
              <a:rPr lang="en-US" altLang="zh-CN" b="1" dirty="0" smtClean="0"/>
              <a:t>import 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from </a:t>
            </a:r>
            <a:r>
              <a:rPr lang="en-US" altLang="zh-CN" dirty="0" err="1" smtClean="0"/>
              <a:t>selenium.webdriver.support.ui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import </a:t>
            </a:r>
            <a:r>
              <a:rPr lang="en-US" altLang="zh-CN" dirty="0" err="1" smtClean="0"/>
              <a:t>WebDriverWait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from </a:t>
            </a:r>
            <a:r>
              <a:rPr lang="en-US" altLang="zh-CN" dirty="0" err="1" smtClean="0"/>
              <a:t>selenium.webdriver.support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import </a:t>
            </a:r>
            <a:r>
              <a:rPr lang="en-US" altLang="zh-CN" dirty="0" err="1" smtClean="0"/>
              <a:t>expected_conditions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as </a:t>
            </a:r>
            <a:r>
              <a:rPr lang="en-US" altLang="zh-CN" dirty="0" smtClean="0"/>
              <a:t>EC</a:t>
            </a:r>
            <a:br>
              <a:rPr lang="en-US" altLang="zh-CN" dirty="0" smtClean="0"/>
            </a:br>
            <a:r>
              <a:rPr lang="en-US" altLang="zh-CN" b="1" dirty="0" smtClean="0"/>
              <a:t>import </a:t>
            </a:r>
            <a:r>
              <a:rPr lang="en-US" altLang="zh-CN" dirty="0" smtClean="0"/>
              <a:t>time</a:t>
            </a:r>
            <a:br>
              <a:rPr lang="en-US" altLang="zh-CN" dirty="0" smtClean="0"/>
            </a:br>
            <a:r>
              <a:rPr lang="en-US" altLang="zh-CN" b="1" dirty="0" smtClean="0"/>
              <a:t>import </a:t>
            </a:r>
            <a:r>
              <a:rPr lang="en-US" altLang="zh-CN" dirty="0" err="1" smtClean="0"/>
              <a:t>codecs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import 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from </a:t>
            </a:r>
            <a:r>
              <a:rPr lang="en-US" altLang="zh-CN" dirty="0" smtClean="0"/>
              <a:t>bs4 </a:t>
            </a:r>
            <a:r>
              <a:rPr lang="en-US" altLang="zh-CN" b="1" dirty="0" smtClean="0"/>
              <a:t>import 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class </a:t>
            </a:r>
            <a:r>
              <a:rPr lang="en-US" altLang="zh-CN" dirty="0" err="1" smtClean="0"/>
              <a:t>QunaSpider</a:t>
            </a:r>
            <a:r>
              <a:rPr lang="en-US" altLang="zh-CN" dirty="0" smtClean="0"/>
              <a:t>(object):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def </a:t>
            </a:r>
            <a:r>
              <a:rPr lang="en-US" altLang="zh-CN" dirty="0" err="1" smtClean="0"/>
              <a:t>get_hotel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self,driver,to_city,fromdata,todate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ele_toCity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driver.find_element_by_name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toCity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ele_fromDate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driver.find_element_by_id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fromDate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ele_toDate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driver.find_element_by_id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toDate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ele_search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driver.find_element_by_class_name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"search-</a:t>
            </a:r>
            <a:r>
              <a:rPr lang="en-US" altLang="zh-CN" b="1" dirty="0" err="1" smtClean="0"/>
              <a:t>btn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ele_toCity.clear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ele_toCity.send_keys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to_city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ele_toCity.click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ele_fromDate.clear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ele_fromDate.send_keys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fromdata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ele_toDate.clear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ele_toDate.send_keys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todate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ele_search.click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page_num</a:t>
            </a:r>
            <a:r>
              <a:rPr lang="en-US" altLang="zh-CN" dirty="0" smtClean="0"/>
              <a:t>=0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while </a:t>
            </a:r>
            <a:r>
              <a:rPr lang="en-US" altLang="zh-CN" dirty="0" smtClean="0"/>
              <a:t>True: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try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WebDriverWait</a:t>
            </a:r>
            <a:r>
              <a:rPr lang="en-US" altLang="zh-CN" dirty="0" smtClean="0"/>
              <a:t>(driver,10).until(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EC.title_contains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to_city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          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except </a:t>
            </a:r>
            <a:r>
              <a:rPr lang="en-US" altLang="zh-CN" dirty="0" err="1" smtClean="0"/>
              <a:t>Exception,e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print </a:t>
            </a:r>
            <a:r>
              <a:rPr lang="en-US" altLang="zh-CN" dirty="0" smtClean="0"/>
              <a:t>e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break</a:t>
            </a:r>
            <a:br>
              <a:rPr lang="en-US" altLang="zh-CN" b="1" dirty="0" smtClean="0"/>
            </a:br>
            <a:r>
              <a:rPr lang="en-US" altLang="zh-CN" b="1" dirty="0" smtClean="0"/>
              <a:t>     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(5)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window.scrollTo</a:t>
            </a:r>
            <a:r>
              <a:rPr lang="en-US" altLang="zh-CN" b="1" dirty="0" smtClean="0"/>
              <a:t>(0,document.body.scrollHeight);"</a:t>
            </a:r>
            <a:br>
              <a:rPr lang="en-US" altLang="zh-CN" b="1" dirty="0" smtClean="0"/>
            </a:br>
            <a:r>
              <a:rPr lang="en-US" altLang="zh-CN" b="1" dirty="0" smtClean="0"/>
              <a:t>            </a:t>
            </a:r>
            <a:r>
              <a:rPr lang="en-US" altLang="zh-CN" dirty="0" err="1" smtClean="0"/>
              <a:t>driver.execute_script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(5)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htm_const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driver.page_source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soup=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htm_const,</a:t>
            </a:r>
            <a:r>
              <a:rPr lang="en-US" altLang="zh-CN" b="1" dirty="0" err="1" smtClean="0"/>
              <a:t>"html.parser"</a:t>
            </a:r>
            <a:r>
              <a:rPr lang="en-US" altLang="zh-CN" dirty="0" err="1" smtClean="0"/>
              <a:t>,from_encoding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'utf-8'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infos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(class_=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item_hotel_info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f=</a:t>
            </a:r>
            <a:r>
              <a:rPr lang="en-US" altLang="zh-CN" dirty="0" err="1" smtClean="0"/>
              <a:t>codecs.open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to_city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unicode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fromdata</a:t>
            </a:r>
            <a:r>
              <a:rPr lang="en-US" altLang="zh-CN" dirty="0" smtClean="0"/>
              <a:t>)+</a:t>
            </a:r>
            <a:r>
              <a:rPr lang="en-US" altLang="zh-CN" b="1" dirty="0" smtClean="0"/>
              <a:t>u".html"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'a'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'utf-8'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for  </a:t>
            </a:r>
            <a:r>
              <a:rPr lang="en-US" altLang="zh-CN" dirty="0" smtClean="0"/>
              <a:t>info </a:t>
            </a:r>
            <a:r>
              <a:rPr lang="en-US" altLang="zh-CN" b="1" dirty="0" smtClean="0"/>
              <a:t>in </a:t>
            </a:r>
            <a:r>
              <a:rPr lang="en-US" altLang="zh-CN" dirty="0" err="1" smtClean="0"/>
              <a:t>infos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page_num</a:t>
            </a:r>
            <a:r>
              <a:rPr lang="en-US" altLang="zh-CN" dirty="0" smtClean="0"/>
              <a:t>)+</a:t>
            </a:r>
            <a:r>
              <a:rPr lang="en-US" altLang="zh-CN" b="1" dirty="0" smtClean="0"/>
              <a:t>'--'</a:t>
            </a:r>
            <a:r>
              <a:rPr lang="en-US" altLang="zh-CN" dirty="0" smtClean="0"/>
              <a:t>*50)</a:t>
            </a:r>
            <a:br>
              <a:rPr lang="en-US" altLang="zh-CN" dirty="0" smtClean="0"/>
            </a:br>
            <a:r>
              <a:rPr lang="en-US" altLang="zh-CN" dirty="0" smtClean="0"/>
              <a:t>                content=</a:t>
            </a:r>
            <a:r>
              <a:rPr lang="en-US" altLang="zh-CN" dirty="0" err="1" smtClean="0"/>
              <a:t>info.get_text</a:t>
            </a:r>
            <a:r>
              <a:rPr lang="en-US" altLang="zh-CN" dirty="0" smtClean="0"/>
              <a:t>().replace(</a:t>
            </a:r>
            <a:r>
              <a:rPr lang="en-US" altLang="zh-CN" b="1" dirty="0" smtClean="0"/>
              <a:t>" "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""</a:t>
            </a:r>
            <a:r>
              <a:rPr lang="en-US" altLang="zh-CN" dirty="0" smtClean="0"/>
              <a:t>).replace(</a:t>
            </a:r>
            <a:r>
              <a:rPr lang="en-US" altLang="zh-CN" b="1" dirty="0" smtClean="0"/>
              <a:t>"\t"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""</a:t>
            </a:r>
            <a:r>
              <a:rPr lang="en-US" altLang="zh-CN" dirty="0" smtClean="0"/>
              <a:t>).strip()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for </a:t>
            </a:r>
            <a:r>
              <a:rPr lang="en-US" altLang="zh-CN" dirty="0" smtClean="0"/>
              <a:t>line </a:t>
            </a:r>
            <a:r>
              <a:rPr lang="en-US" altLang="zh-CN" b="1" dirty="0" smtClean="0"/>
              <a:t>in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for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 </a:t>
            </a:r>
            <a:r>
              <a:rPr lang="en-US" altLang="zh-CN" dirty="0" err="1" smtClean="0"/>
              <a:t>content.splitlines</a:t>
            </a:r>
            <a:r>
              <a:rPr lang="en-US" altLang="zh-CN" dirty="0" smtClean="0"/>
              <a:t>() </a:t>
            </a:r>
            <a:r>
              <a:rPr lang="en-US" altLang="zh-CN" b="1" dirty="0" smtClean="0"/>
              <a:t>if </a:t>
            </a:r>
            <a:r>
              <a:rPr lang="en-US" altLang="zh-CN" dirty="0" err="1" smtClean="0"/>
              <a:t>ln.strip</a:t>
            </a:r>
            <a:r>
              <a:rPr lang="en-US" altLang="zh-CN" dirty="0" smtClean="0"/>
              <a:t>()]: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(line)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'\r\n'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try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next_page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WebDriverWait</a:t>
            </a:r>
            <a:r>
              <a:rPr lang="en-US" altLang="zh-CN" dirty="0" smtClean="0"/>
              <a:t>(driver,10).until(</a:t>
            </a:r>
            <a:r>
              <a:rPr lang="en-US" altLang="zh-CN" dirty="0" err="1" smtClean="0"/>
              <a:t>EC.visibility_of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driver.find_element_by_css_selector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".</a:t>
            </a:r>
            <a:r>
              <a:rPr lang="en-US" altLang="zh-CN" b="1" dirty="0" err="1" smtClean="0"/>
              <a:t>item.next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)))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next_page.click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page_num</a:t>
            </a:r>
            <a:r>
              <a:rPr lang="en-US" altLang="zh-CN" dirty="0" smtClean="0"/>
              <a:t>+=1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(10)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b="1" dirty="0" smtClean="0"/>
              <a:t>except </a:t>
            </a:r>
            <a:r>
              <a:rPr lang="en-US" altLang="zh-CN" dirty="0" err="1" smtClean="0"/>
              <a:t>Exception,e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print </a:t>
            </a:r>
            <a:r>
              <a:rPr lang="en-US" altLang="zh-CN" dirty="0" smtClean="0"/>
              <a:t>e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b="1" dirty="0" smtClean="0"/>
              <a:t>break</a:t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def </a:t>
            </a:r>
            <a:r>
              <a:rPr lang="en-US" altLang="zh-CN" dirty="0" smtClean="0"/>
              <a:t>crawl(</a:t>
            </a:r>
            <a:r>
              <a:rPr lang="en-US" altLang="zh-CN" dirty="0" err="1" smtClean="0"/>
              <a:t>self,root_url,to_city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        today=</a:t>
            </a:r>
            <a:r>
              <a:rPr lang="en-US" altLang="zh-CN" dirty="0" err="1" smtClean="0"/>
              <a:t>datetime.date.today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strftime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'%Y-%m-%d'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tomorrow=</a:t>
            </a:r>
            <a:r>
              <a:rPr lang="en-US" altLang="zh-CN" dirty="0" err="1" smtClean="0"/>
              <a:t>datetime.date.today</a:t>
            </a:r>
            <a:r>
              <a:rPr lang="en-US" altLang="zh-CN" dirty="0" smtClean="0"/>
              <a:t>()+</a:t>
            </a:r>
            <a:r>
              <a:rPr lang="en-US" altLang="zh-CN" dirty="0" err="1" smtClean="0"/>
              <a:t>datetime.timedelta</a:t>
            </a:r>
            <a:r>
              <a:rPr lang="en-US" altLang="zh-CN" dirty="0" smtClean="0"/>
              <a:t>(days=1)</a:t>
            </a:r>
            <a:br>
              <a:rPr lang="en-US" altLang="zh-CN" dirty="0" smtClean="0"/>
            </a:br>
            <a:r>
              <a:rPr lang="en-US" altLang="zh-CN" dirty="0" smtClean="0"/>
              <a:t>        tomorrow=</a:t>
            </a:r>
            <a:r>
              <a:rPr lang="en-US" altLang="zh-CN" dirty="0" err="1" smtClean="0"/>
              <a:t>tomorrow.strftime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'%Y-%m-%d'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driver=</a:t>
            </a:r>
            <a:r>
              <a:rPr lang="en-US" altLang="zh-CN" dirty="0" err="1" smtClean="0"/>
              <a:t>webdriver.Firefox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driver.set_page_load_timeout</a:t>
            </a:r>
            <a:r>
              <a:rPr lang="en-US" altLang="zh-CN" dirty="0" smtClean="0"/>
              <a:t>(50)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driver.get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root_url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driver.maximize_window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driver.implicitly_wait</a:t>
            </a:r>
            <a:r>
              <a:rPr lang="en-US" altLang="zh-CN" dirty="0" smtClean="0"/>
              <a:t>(10)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self.get_hotel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driver,to_city,today,tomorrow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smtClean="0"/>
              <a:t>print </a:t>
            </a:r>
            <a:r>
              <a:rPr lang="en-US" altLang="zh-CN" dirty="0" err="1" smtClean="0"/>
              <a:t>today,tomorrow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if </a:t>
            </a:r>
            <a:r>
              <a:rPr lang="en-US" altLang="zh-CN" dirty="0" smtClean="0"/>
              <a:t>__name__==</a:t>
            </a:r>
            <a:r>
              <a:rPr lang="en-US" altLang="zh-CN" b="1" dirty="0" smtClean="0"/>
              <a:t>"__main__"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spider=</a:t>
            </a:r>
            <a:r>
              <a:rPr lang="en-US" altLang="zh-CN" dirty="0" err="1" smtClean="0"/>
              <a:t>QunaSpider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spider.crawl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"http://hotel.qunar.com/"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u"</a:t>
            </a:r>
            <a:r>
              <a:rPr lang="zh-CN" altLang="en-US" b="1" dirty="0" smtClean="0"/>
              <a:t>上海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6971"/>
            <a:ext cx="10515600" cy="518999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代码解释</a:t>
            </a:r>
            <a:r>
              <a:rPr lang="en-US" altLang="zh-CN" dirty="0" smtClean="0"/>
              <a:t>: </a:t>
            </a:r>
            <a:r>
              <a:rPr lang="zh-CN" altLang="en-US" dirty="0" smtClean="0"/>
              <a:t>首先使用</a:t>
            </a:r>
            <a:r>
              <a:rPr lang="en-US" altLang="zh-CN" dirty="0" smtClean="0"/>
              <a:t>webpage </a:t>
            </a:r>
            <a:r>
              <a:rPr lang="zh-CN" altLang="en-US" dirty="0" smtClean="0"/>
              <a:t>模块创建一个</a:t>
            </a:r>
            <a:r>
              <a:rPr lang="en-US" altLang="zh-CN" dirty="0" smtClean="0"/>
              <a:t>page </a:t>
            </a:r>
            <a:r>
              <a:rPr lang="zh-CN" altLang="en-US" dirty="0" smtClean="0"/>
              <a:t>对象，然后通过</a:t>
            </a:r>
            <a:r>
              <a:rPr lang="en-US" altLang="zh-CN" dirty="0" smtClean="0"/>
              <a:t>page </a:t>
            </a:r>
            <a:r>
              <a:rPr lang="zh-CN" altLang="en-US" dirty="0" smtClean="0"/>
              <a:t>对象打开</a:t>
            </a:r>
            <a:r>
              <a:rPr lang="en-US" altLang="zh-CN" dirty="0" smtClean="0"/>
              <a:t>https://www.cnblogs.com/front-Thinking/p/4321720.html</a:t>
            </a:r>
            <a:r>
              <a:rPr lang="zh-CN" altLang="en-US" dirty="0" smtClean="0"/>
              <a:t>网址，如果请求响应状态为</a:t>
            </a:r>
            <a:r>
              <a:rPr lang="en-US" altLang="zh-CN" dirty="0" smtClean="0"/>
              <a:t>success,</a:t>
            </a:r>
            <a:r>
              <a:rPr lang="zh-CN" altLang="en-US" dirty="0" smtClean="0"/>
              <a:t>则通过</a:t>
            </a:r>
            <a:r>
              <a:rPr lang="en-US" altLang="zh-CN" dirty="0" smtClean="0"/>
              <a:t>render </a:t>
            </a:r>
            <a:r>
              <a:rPr lang="zh-CN" altLang="en-US" dirty="0" smtClean="0"/>
              <a:t>方法将当前页面保存为</a:t>
            </a:r>
            <a:r>
              <a:rPr lang="en-US" altLang="zh-CN" dirty="0" err="1" smtClean="0"/>
              <a:t>hello.png</a:t>
            </a:r>
            <a:r>
              <a:rPr lang="en-US" altLang="zh-CN" dirty="0" smtClean="0"/>
              <a:t> </a:t>
            </a:r>
            <a:r>
              <a:rPr lang="zh-CN" altLang="en-US" dirty="0" smtClean="0"/>
              <a:t>图片。</a:t>
            </a:r>
            <a:br>
              <a:rPr lang="zh-CN" altLang="en-US" dirty="0" smtClean="0"/>
            </a:br>
            <a:r>
              <a:rPr lang="zh-CN" altLang="en-US" dirty="0" smtClean="0"/>
              <a:t>除了打开网页截图之外，还可以对网页的打开进行测速。下面的例子用来计算一个网页的加载速度，同时还用到了给</a:t>
            </a:r>
            <a:r>
              <a:rPr lang="en-US" altLang="zh-CN" dirty="0" smtClean="0"/>
              <a:t>JavaScript </a:t>
            </a:r>
            <a:r>
              <a:rPr lang="zh-CN" altLang="en-US" dirty="0" smtClean="0"/>
              <a:t>脚本传递参数的功能。</a:t>
            </a:r>
            <a:r>
              <a:rPr lang="en-US" altLang="zh-CN" dirty="0" err="1" smtClean="0"/>
              <a:t>loadspeed.js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172" y="2786742"/>
            <a:ext cx="80756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657" y="638630"/>
            <a:ext cx="10515600" cy="57705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在命令行中输入：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loadspeed.js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https://www.cnblogs.com/front-Thinking/p/4321720.html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输出结果为：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加载网址为：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https://www.cnblogs.com/front-Thinking/p/4321720.html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加载时间：</a:t>
            </a:r>
            <a:r>
              <a:rPr lang="en-US" altLang="zh-CN" dirty="0" smtClean="0"/>
              <a:t>793 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代码解释</a:t>
            </a:r>
            <a:r>
              <a:rPr lang="en-US" altLang="zh-CN" dirty="0" smtClean="0"/>
              <a:t>: </a:t>
            </a:r>
            <a:r>
              <a:rPr lang="zh-CN" altLang="en-US" dirty="0" smtClean="0"/>
              <a:t>首先使用</a:t>
            </a:r>
            <a:r>
              <a:rPr lang="en-US" altLang="zh-CN" dirty="0" smtClean="0"/>
              <a:t>webpage </a:t>
            </a:r>
            <a:r>
              <a:rPr lang="zh-CN" altLang="en-US" dirty="0" smtClean="0"/>
              <a:t>模块创建一个</a:t>
            </a:r>
            <a:r>
              <a:rPr lang="en-US" altLang="zh-CN" dirty="0" smtClean="0"/>
              <a:t>page </a:t>
            </a:r>
            <a:r>
              <a:rPr lang="zh-CN" altLang="en-US" dirty="0" smtClean="0"/>
              <a:t>对象，使用</a:t>
            </a:r>
            <a:r>
              <a:rPr lang="en-US" altLang="zh-CN" dirty="0" smtClean="0"/>
              <a:t>system </a:t>
            </a:r>
            <a:r>
              <a:rPr lang="zh-CN" altLang="en-US" dirty="0" smtClean="0"/>
              <a:t>模块获取系统对象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并声明了两个变量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address,</a:t>
            </a:r>
            <a:r>
              <a:rPr lang="zh-CN" altLang="en-US" dirty="0" smtClean="0"/>
              <a:t>用来保存时间和传入参数。如果传人参数的长度等于</a:t>
            </a:r>
            <a:r>
              <a:rPr lang="en-US" altLang="zh-CN" dirty="0" smtClean="0"/>
              <a:t>1,</a:t>
            </a:r>
            <a:r>
              <a:rPr lang="zh-CN" altLang="en-US" dirty="0" smtClean="0"/>
              <a:t>说明要加载的地址没有传入，进行提示并退出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。为什么要等于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呢</a:t>
            </a:r>
            <a:r>
              <a:rPr lang="en-US" altLang="zh-CN" dirty="0" smtClean="0"/>
              <a:t>? 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loadspeed.js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第一个参数是</a:t>
            </a:r>
            <a:r>
              <a:rPr lang="en-US" altLang="zh-CN" dirty="0" err="1" smtClean="0"/>
              <a:t>loadspeed.js</a:t>
            </a:r>
            <a:r>
              <a:rPr lang="zh-CN" altLang="en-US" dirty="0" smtClean="0"/>
              <a:t>。接着获取当前的时间，然后打开网页，获取加载完成后的时间，进行相减即可。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代码评估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3685" y="149179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为了评估网页中的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代码，可以利用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。这个执行是“沙盒式”的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它不会去执行网页外的</a:t>
            </a:r>
            <a:r>
              <a:rPr lang="en-US" altLang="zh-CN" dirty="0" smtClean="0"/>
              <a:t>JavaScript </a:t>
            </a:r>
            <a:r>
              <a:rPr lang="zh-CN" altLang="en-US" dirty="0" smtClean="0"/>
              <a:t>代码。</a:t>
            </a:r>
            <a:r>
              <a:rPr lang="en-US" altLang="zh-CN" dirty="0" smtClean="0"/>
              <a:t>evaluate </a:t>
            </a:r>
            <a:r>
              <a:rPr lang="zh-CN" altLang="en-US" dirty="0" smtClean="0"/>
              <a:t>方法可以返回一个对象，然而返回值仅限于对象，不能包含函数</a:t>
            </a:r>
            <a:r>
              <a:rPr lang="en-US" altLang="zh-CN" dirty="0" smtClean="0"/>
              <a:t>( </a:t>
            </a:r>
            <a:r>
              <a:rPr lang="zh-CN" altLang="en-US" dirty="0" smtClean="0"/>
              <a:t>或闭包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。比如我们可以使用</a:t>
            </a:r>
            <a:r>
              <a:rPr lang="en-US" altLang="zh-CN" dirty="0" smtClean="0"/>
              <a:t>evaluate </a:t>
            </a:r>
            <a:r>
              <a:rPr lang="zh-CN" altLang="en-US" dirty="0" smtClean="0"/>
              <a:t>方法获取</a:t>
            </a:r>
            <a:r>
              <a:rPr lang="en-US" altLang="zh-CN" dirty="0" smtClean="0"/>
              <a:t>https://www.cnblogs.com/front-Thinking/p/4321720.html</a:t>
            </a:r>
            <a:r>
              <a:rPr lang="zh-CN" altLang="en-US" dirty="0" smtClean="0"/>
              <a:t>页面的标题，</a:t>
            </a:r>
            <a:r>
              <a:rPr lang="en-US" altLang="zh-CN" dirty="0" err="1" smtClean="0"/>
              <a:t>evaluate.js</a:t>
            </a:r>
            <a:r>
              <a:rPr lang="en-US" altLang="zh-CN" dirty="0" smtClean="0"/>
              <a:t> 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042" y="3229882"/>
            <a:ext cx="772318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3856</Words>
  <Application>Microsoft Office PowerPoint</Application>
  <PresentationFormat>自定义</PresentationFormat>
  <Paragraphs>203</Paragraphs>
  <Slides>66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主题​​</vt:lpstr>
      <vt:lpstr>动态网站抓取</vt:lpstr>
      <vt:lpstr>PhantomJS</vt:lpstr>
      <vt:lpstr>安装PhantomJS</vt:lpstr>
      <vt:lpstr>快速入门</vt:lpstr>
      <vt:lpstr>页面加载</vt:lpstr>
      <vt:lpstr>幻灯片 6</vt:lpstr>
      <vt:lpstr>幻灯片 7</vt:lpstr>
      <vt:lpstr>幻灯片 8</vt:lpstr>
      <vt:lpstr>代码评估</vt:lpstr>
      <vt:lpstr>幻灯片 10</vt:lpstr>
      <vt:lpstr>屏幕捕获</vt:lpstr>
      <vt:lpstr>幻灯片 12</vt:lpstr>
      <vt:lpstr>幻灯片 13</vt:lpstr>
      <vt:lpstr>幻灯片 14</vt:lpstr>
      <vt:lpstr>网络监控</vt:lpstr>
      <vt:lpstr>幻灯片 16</vt:lpstr>
      <vt:lpstr>页面自动化</vt:lpstr>
      <vt:lpstr>幻灯片 18</vt:lpstr>
      <vt:lpstr>幻灯片 19</vt:lpstr>
      <vt:lpstr>幻灯片 20</vt:lpstr>
      <vt:lpstr>常用模块和方法</vt:lpstr>
      <vt:lpstr>webpage</vt:lpstr>
      <vt:lpstr>幻灯片 23</vt:lpstr>
      <vt:lpstr>幻灯片 24</vt:lpstr>
      <vt:lpstr>幻灯片 25</vt:lpstr>
      <vt:lpstr>幻灯片 26</vt:lpstr>
      <vt:lpstr>system</vt:lpstr>
      <vt:lpstr>fs</vt:lpstr>
      <vt:lpstr>Selenium</vt:lpstr>
      <vt:lpstr>安装Selenium</vt:lpstr>
      <vt:lpstr>幻灯片 31</vt:lpstr>
      <vt:lpstr>幻灯片 32</vt:lpstr>
      <vt:lpstr>快速入门</vt:lpstr>
      <vt:lpstr>幻灯片 34</vt:lpstr>
      <vt:lpstr>幻灯片 35</vt:lpstr>
      <vt:lpstr>幻灯片 36</vt:lpstr>
      <vt:lpstr>元素选取</vt:lpstr>
      <vt:lpstr>幻灯片 38</vt:lpstr>
      <vt:lpstr>幻灯片 39</vt:lpstr>
      <vt:lpstr>下面通过一个HTML 文档来讲解一下如何使用以上方法提取内容，HTML 文档如下:</vt:lpstr>
      <vt:lpstr>幻灯片 41</vt:lpstr>
      <vt:lpstr>页面操作</vt:lpstr>
      <vt:lpstr>幻灯片 43</vt:lpstr>
      <vt:lpstr>幻灯片 44</vt:lpstr>
      <vt:lpstr>幻灯片 45</vt:lpstr>
      <vt:lpstr>幻灯片 46</vt:lpstr>
      <vt:lpstr>幻灯片 47</vt:lpstr>
      <vt:lpstr>元素拖拽</vt:lpstr>
      <vt:lpstr>窗口和页面frame的切换</vt:lpstr>
      <vt:lpstr>弹窗处理</vt:lpstr>
      <vt:lpstr>历史记录</vt:lpstr>
      <vt:lpstr>Cookie处理</vt:lpstr>
      <vt:lpstr>设置phantomJS请求头中User-Agent</vt:lpstr>
      <vt:lpstr>等待</vt:lpstr>
      <vt:lpstr>幻灯片 55</vt:lpstr>
      <vt:lpstr>幻灯片 56</vt:lpstr>
      <vt:lpstr>隐式等待</vt:lpstr>
      <vt:lpstr>线程休眠</vt:lpstr>
      <vt:lpstr>动态爬虫2：爬取去哪网</vt:lpstr>
      <vt:lpstr>幻灯片 60</vt:lpstr>
      <vt:lpstr>幻灯片 61</vt:lpstr>
      <vt:lpstr>幻灯片 62</vt:lpstr>
      <vt:lpstr>幻灯片 63</vt:lpstr>
      <vt:lpstr>幻灯片 64</vt:lpstr>
      <vt:lpstr>例子：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925</cp:revision>
  <dcterms:created xsi:type="dcterms:W3CDTF">2017-08-01T08:36:00Z</dcterms:created>
  <dcterms:modified xsi:type="dcterms:W3CDTF">2017-12-08T10:27:21Z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