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16" r:id="rId3"/>
    <p:sldId id="317" r:id="rId4"/>
    <p:sldId id="330" r:id="rId5"/>
    <p:sldId id="331" r:id="rId6"/>
    <p:sldId id="332" r:id="rId7"/>
    <p:sldId id="333" r:id="rId8"/>
    <p:sldId id="324" r:id="rId9"/>
    <p:sldId id="325" r:id="rId10"/>
    <p:sldId id="326" r:id="rId11"/>
    <p:sldId id="327" r:id="rId12"/>
    <p:sldId id="328" r:id="rId13"/>
    <p:sldId id="329" r:id="rId14"/>
    <p:sldId id="320" r:id="rId15"/>
    <p:sldId id="321" r:id="rId16"/>
    <p:sldId id="322" r:id="rId17"/>
    <p:sldId id="323" r:id="rId18"/>
    <p:sldId id="318" r:id="rId19"/>
    <p:sldId id="319" r:id="rId20"/>
    <p:sldId id="315"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20" autoAdjust="0"/>
  </p:normalViewPr>
  <p:slideViewPr>
    <p:cSldViewPr snapToGrid="0">
      <p:cViewPr varScale="1">
        <p:scale>
          <a:sx n="63" d="100"/>
          <a:sy n="63" d="100"/>
        </p:scale>
        <p:origin x="-108"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2017/12/13 Wednesday</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2017/12/13 Wednesday</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pPr/>
              <a:t>2017/12/13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hyperlink" Target="http://wiki.dama2.com/index.php" TargetMode="External"/><Relationship Id="rId2" Type="http://schemas.openxmlformats.org/officeDocument/2006/relationships/hyperlink" Target="http://www.dama2.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csdn.net/hudeyu777/article/details/76706007" TargetMode="External"/><Relationship Id="rId2" Type="http://schemas.openxmlformats.org/officeDocument/2006/relationships/hyperlink" Target="http://www.360doc.com/content/17/0623/11/5315_665775043.shtml" TargetMode="External"/><Relationship Id="rId1" Type="http://schemas.openxmlformats.org/officeDocument/2006/relationships/slideLayout" Target="../slideLayouts/slideLayout2.xml"/><Relationship Id="rId4" Type="http://schemas.openxmlformats.org/officeDocument/2006/relationships/hyperlink" Target="http://314858770.iteye.com/blog/154476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Web</a:t>
            </a:r>
            <a:r>
              <a:rPr lang="zh-CN" altLang="en-US" dirty="0" smtClean="0"/>
              <a:t>端协议分析</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打码兔平台的使用流程</a:t>
            </a:r>
            <a:endParaRPr lang="zh-CN" altLang="en-US" dirty="0"/>
          </a:p>
        </p:txBody>
      </p:sp>
      <p:sp>
        <p:nvSpPr>
          <p:cNvPr id="3" name="内容占位符 2"/>
          <p:cNvSpPr>
            <a:spLocks noGrp="1"/>
          </p:cNvSpPr>
          <p:nvPr>
            <p:ph idx="1"/>
          </p:nvPr>
        </p:nvSpPr>
        <p:spPr/>
        <p:txBody>
          <a:bodyPr/>
          <a:lstStyle/>
          <a:p>
            <a:pPr>
              <a:buNone/>
            </a:pPr>
            <a:r>
              <a:rPr lang="zh-CN" altLang="en-US" dirty="0" smtClean="0"/>
              <a:t>原理</a:t>
            </a:r>
          </a:p>
          <a:p>
            <a:pPr>
              <a:buNone/>
            </a:pPr>
            <a:r>
              <a:rPr lang="zh-CN" altLang="en-US" dirty="0" smtClean="0"/>
              <a:t>将验证码图片，打码平台账号，密码等按照指定格式调用</a:t>
            </a:r>
            <a:r>
              <a:rPr lang="en-US" altLang="zh-CN" dirty="0" smtClean="0"/>
              <a:t>API</a:t>
            </a:r>
            <a:r>
              <a:rPr lang="zh-CN" altLang="en-US" dirty="0" smtClean="0"/>
              <a:t>（访问</a:t>
            </a:r>
            <a:r>
              <a:rPr lang="en-US" altLang="zh-CN" dirty="0" smtClean="0"/>
              <a:t>URL</a:t>
            </a:r>
            <a:r>
              <a:rPr lang="zh-CN" altLang="en-US" dirty="0" smtClean="0"/>
              <a:t>），得到返回的结果。</a:t>
            </a:r>
          </a:p>
          <a:p>
            <a:pPr>
              <a:buNone/>
            </a:pPr>
            <a:r>
              <a:rPr lang="zh-CN" altLang="en-US" dirty="0" smtClean="0"/>
              <a:t>打码兔平台地址：</a:t>
            </a:r>
            <a:r>
              <a:rPr lang="en-US" altLang="zh-CN" dirty="0" smtClean="0">
                <a:hlinkClick r:id="rId2"/>
              </a:rPr>
              <a:t>http://www.dama2.com/</a:t>
            </a:r>
            <a:endParaRPr lang="en-US" altLang="zh-CN" dirty="0" smtClean="0"/>
          </a:p>
          <a:p>
            <a:pPr>
              <a:buNone/>
            </a:pPr>
            <a:r>
              <a:rPr lang="zh-CN" altLang="en-US" dirty="0" smtClean="0"/>
              <a:t>打码兔平台开发者文档：</a:t>
            </a:r>
            <a:r>
              <a:rPr lang="en-US" altLang="zh-CN" dirty="0" smtClean="0">
                <a:hlinkClick r:id="rId3"/>
              </a:rPr>
              <a:t>http://wiki.dama2.com/index.php</a:t>
            </a:r>
            <a:endParaRPr lang="en-US" altLang="zh-CN" dirty="0" smtClean="0"/>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endParaRPr lang="zh-CN" altLang="en-US" dirty="0"/>
          </a:p>
        </p:txBody>
      </p:sp>
      <p:sp>
        <p:nvSpPr>
          <p:cNvPr id="3" name="内容占位符 2"/>
          <p:cNvSpPr>
            <a:spLocks noGrp="1"/>
          </p:cNvSpPr>
          <p:nvPr>
            <p:ph idx="1"/>
          </p:nvPr>
        </p:nvSpPr>
        <p:spPr/>
        <p:txBody>
          <a:bodyPr/>
          <a:lstStyle/>
          <a:p>
            <a:pPr>
              <a:buNone/>
            </a:pPr>
            <a:r>
              <a:rPr lang="zh-CN" altLang="en-US" dirty="0" smtClean="0"/>
              <a:t>第一步：注册一个</a:t>
            </a:r>
            <a:r>
              <a:rPr lang="zh-CN" altLang="en-US" b="1" dirty="0" smtClean="0"/>
              <a:t>开发者帐号</a:t>
            </a:r>
            <a:r>
              <a:rPr lang="zh-CN" altLang="en-US" dirty="0" smtClean="0"/>
              <a:t>。 </a:t>
            </a:r>
            <a:endParaRPr lang="zh-CN" altLang="en-US" dirty="0"/>
          </a:p>
        </p:txBody>
      </p:sp>
      <p:pic>
        <p:nvPicPr>
          <p:cNvPr id="4098" name="Picture 2" descr="这里写图片描述"/>
          <p:cNvPicPr>
            <a:picLocks noChangeAspect="1" noChangeArrowheads="1"/>
          </p:cNvPicPr>
          <p:nvPr/>
        </p:nvPicPr>
        <p:blipFill>
          <a:blip r:embed="rId2" cstate="print"/>
          <a:srcRect/>
          <a:stretch>
            <a:fillRect/>
          </a:stretch>
        </p:blipFill>
        <p:spPr bwMode="auto">
          <a:xfrm>
            <a:off x="827315" y="2365746"/>
            <a:ext cx="6705600" cy="469545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3686" y="174171"/>
            <a:ext cx="10515600" cy="6683829"/>
          </a:xfrm>
        </p:spPr>
        <p:txBody>
          <a:bodyPr>
            <a:normAutofit/>
          </a:bodyPr>
          <a:lstStyle/>
          <a:p>
            <a:pPr>
              <a:buNone/>
            </a:pPr>
            <a:r>
              <a:rPr lang="zh-CN" altLang="en-US" dirty="0" smtClean="0"/>
              <a:t>第二步：生成使用验证码的</a:t>
            </a:r>
            <a:r>
              <a:rPr lang="zh-CN" altLang="en-US" b="1" dirty="0" smtClean="0"/>
              <a:t>软件的</a:t>
            </a:r>
            <a:r>
              <a:rPr lang="en-US" altLang="zh-CN" b="1" dirty="0" smtClean="0"/>
              <a:t>ID</a:t>
            </a:r>
            <a:r>
              <a:rPr lang="zh-CN" altLang="en-US" b="1" dirty="0" smtClean="0"/>
              <a:t>和</a:t>
            </a:r>
            <a:r>
              <a:rPr lang="en-US" altLang="zh-CN" b="1" dirty="0" smtClean="0"/>
              <a:t>key</a:t>
            </a:r>
            <a:r>
              <a:rPr lang="en-US" altLang="zh-CN" dirty="0" smtClean="0"/>
              <a:t> </a:t>
            </a:r>
            <a:br>
              <a:rPr lang="en-US" altLang="zh-CN" dirty="0" smtClean="0"/>
            </a:br>
            <a:r>
              <a:rPr lang="zh-CN" altLang="en-US" dirty="0" smtClean="0"/>
              <a:t>登录开发者账号，进入 我的软件，点击创建软件，填好资料提交就会生成一个软件</a:t>
            </a:r>
            <a:r>
              <a:rPr lang="en-US" altLang="zh-CN" dirty="0" smtClean="0"/>
              <a:t>key</a:t>
            </a:r>
            <a:r>
              <a:rPr lang="zh-CN" altLang="en-US" dirty="0" smtClean="0"/>
              <a:t>的。 </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r>
              <a:rPr lang="zh-CN" altLang="en-US" b="1" dirty="0" smtClean="0"/>
              <a:t>备注：</a:t>
            </a:r>
            <a:endParaRPr lang="zh-CN" altLang="en-US" dirty="0" smtClean="0"/>
          </a:p>
          <a:p>
            <a:r>
              <a:rPr lang="zh-CN" altLang="en-US" dirty="0" smtClean="0"/>
              <a:t>把你的软件</a:t>
            </a:r>
            <a:r>
              <a:rPr lang="en-US" altLang="zh-CN" dirty="0" smtClean="0"/>
              <a:t>key</a:t>
            </a:r>
            <a:r>
              <a:rPr lang="zh-CN" altLang="en-US" dirty="0" smtClean="0"/>
              <a:t>填进相应的代码参数里面，然后把软件</a:t>
            </a:r>
            <a:r>
              <a:rPr lang="en-US" altLang="zh-CN" dirty="0" smtClean="0"/>
              <a:t>key</a:t>
            </a:r>
            <a:r>
              <a:rPr lang="zh-CN" altLang="en-US" dirty="0" smtClean="0"/>
              <a:t>发给打码兔的在线客服，他会帮你解除限制，你就可以用账号</a:t>
            </a:r>
            <a:r>
              <a:rPr lang="en-US" altLang="zh-CN" dirty="0" smtClean="0"/>
              <a:t>test</a:t>
            </a:r>
            <a:r>
              <a:rPr lang="zh-CN" altLang="en-US" dirty="0" smtClean="0"/>
              <a:t>，密码</a:t>
            </a:r>
            <a:r>
              <a:rPr lang="en-US" altLang="zh-CN" dirty="0" smtClean="0"/>
              <a:t>test</a:t>
            </a:r>
            <a:r>
              <a:rPr lang="zh-CN" altLang="en-US" dirty="0" smtClean="0"/>
              <a:t>测试了。</a:t>
            </a:r>
          </a:p>
          <a:p>
            <a:r>
              <a:rPr lang="zh-CN" altLang="en-US" dirty="0" smtClean="0"/>
              <a:t>如图所示，这就是软件</a:t>
            </a:r>
            <a:r>
              <a:rPr lang="en-US" altLang="zh-CN" dirty="0" smtClean="0"/>
              <a:t>ID</a:t>
            </a:r>
            <a:r>
              <a:rPr lang="zh-CN" altLang="en-US" dirty="0" smtClean="0"/>
              <a:t>，软件名称，软件</a:t>
            </a:r>
            <a:r>
              <a:rPr lang="en-US" altLang="zh-CN" dirty="0" smtClean="0"/>
              <a:t>KEY</a:t>
            </a:r>
            <a:r>
              <a:rPr lang="zh-CN" altLang="en-US" dirty="0" smtClean="0"/>
              <a:t>，都是程序会用到的参数。</a:t>
            </a:r>
          </a:p>
          <a:p>
            <a:r>
              <a:rPr lang="zh-CN" altLang="en-US" dirty="0" smtClean="0"/>
              <a:t>当别人使用你的软件</a:t>
            </a:r>
            <a:r>
              <a:rPr lang="en-US" altLang="zh-CN" dirty="0" smtClean="0"/>
              <a:t>ID</a:t>
            </a:r>
            <a:r>
              <a:rPr lang="zh-CN" altLang="en-US" dirty="0" smtClean="0"/>
              <a:t>和软件</a:t>
            </a:r>
            <a:r>
              <a:rPr lang="en-US" altLang="zh-CN" dirty="0" smtClean="0"/>
              <a:t>Key</a:t>
            </a:r>
            <a:r>
              <a:rPr lang="zh-CN" altLang="en-US" dirty="0" smtClean="0"/>
              <a:t>进行验证码消费时，作为软件的开发者是能拿到分成的。这也是抢票软件的赚钱的方式之一。也就是说，开发者帐号用于软件开发，赚钱。</a:t>
            </a:r>
          </a:p>
          <a:p>
            <a:r>
              <a:rPr lang="zh-CN" altLang="en-US" dirty="0" smtClean="0"/>
              <a:t>软件不需要公开。而且开发者帐号不能进行付费打码。</a:t>
            </a:r>
          </a:p>
          <a:p>
            <a:pPr>
              <a:buNone/>
            </a:pPr>
            <a:endParaRPr lang="zh-CN" altLang="en-US" dirty="0"/>
          </a:p>
        </p:txBody>
      </p:sp>
      <p:pic>
        <p:nvPicPr>
          <p:cNvPr id="28674" name="Picture 2" descr="这里写图片描述"/>
          <p:cNvPicPr>
            <a:picLocks noChangeAspect="1" noChangeArrowheads="1"/>
          </p:cNvPicPr>
          <p:nvPr/>
        </p:nvPicPr>
        <p:blipFill>
          <a:blip r:embed="rId2" cstate="print"/>
          <a:srcRect/>
          <a:stretch>
            <a:fillRect/>
          </a:stretch>
        </p:blipFill>
        <p:spPr bwMode="auto">
          <a:xfrm>
            <a:off x="968376" y="1343932"/>
            <a:ext cx="6800850" cy="22002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第三步：注册一个</a:t>
            </a:r>
            <a:r>
              <a:rPr lang="zh-CN" altLang="en-US" b="1" dirty="0" smtClean="0"/>
              <a:t>普通用户的帐号</a:t>
            </a:r>
            <a:r>
              <a:rPr lang="zh-CN" altLang="en-US" dirty="0" smtClean="0"/>
              <a:t>，并进行充值，用这个帐号进行付费打码。 </a:t>
            </a:r>
            <a:br>
              <a:rPr lang="zh-CN" altLang="en-US" dirty="0" smtClean="0"/>
            </a:br>
            <a:r>
              <a:rPr lang="zh-CN" altLang="en-US" dirty="0" smtClean="0"/>
              <a:t>也就是说，开发者帐号用于赚钱，普通用户帐号用于付费打码</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传统验证码的识别</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当我们识别并手动输人验证码，成功登录，并保存</a:t>
            </a:r>
            <a:r>
              <a:rPr lang="en-US" altLang="zh-CN" dirty="0" smtClean="0"/>
              <a:t>Cookie </a:t>
            </a:r>
            <a:r>
              <a:rPr lang="zh-CN" altLang="en-US" dirty="0" smtClean="0"/>
              <a:t>信息以便下次使用</a:t>
            </a:r>
            <a:r>
              <a:rPr lang="en-US" altLang="zh-CN" dirty="0" smtClean="0"/>
              <a:t>,</a:t>
            </a:r>
            <a:r>
              <a:rPr lang="zh-CN" altLang="en-US" dirty="0" smtClean="0"/>
              <a:t>这些操作因为</a:t>
            </a:r>
            <a:r>
              <a:rPr lang="en-US" altLang="zh-CN" dirty="0" smtClean="0"/>
              <a:t>Cooke </a:t>
            </a:r>
            <a:r>
              <a:rPr lang="zh-CN" altLang="en-US" dirty="0" smtClean="0"/>
              <a:t>总有失效的时候，下次还是要重复这个过程，做完之后仅仅可以暂时松一口气，尤其是爬取的网站很多时</a:t>
            </a:r>
            <a:r>
              <a:rPr lang="en-US" altLang="zh-CN" dirty="0" smtClean="0"/>
              <a:t>,</a:t>
            </a:r>
            <a:r>
              <a:rPr lang="zh-CN" altLang="en-US" dirty="0" smtClean="0"/>
              <a:t>将是一个很繁重的工作。如果能使用</a:t>
            </a:r>
            <a:r>
              <a:rPr lang="en-US" altLang="zh-CN" dirty="0" smtClean="0"/>
              <a:t>Python </a:t>
            </a:r>
            <a:r>
              <a:rPr lang="zh-CN" altLang="en-US" dirty="0" smtClean="0"/>
              <a:t>程序自动识别验证码，这将是一件省时省力的事情，这就涉及传统验证码的识别。</a:t>
            </a:r>
          </a:p>
          <a:p>
            <a:pPr>
              <a:buNone/>
            </a:pPr>
            <a:r>
              <a:rPr lang="zh-CN" altLang="en-US" dirty="0" smtClean="0"/>
              <a:t>为什么限定为传统验证码呢</a:t>
            </a:r>
            <a:r>
              <a:rPr lang="en-US" altLang="zh-CN" dirty="0" smtClean="0"/>
              <a:t>? </a:t>
            </a:r>
            <a:r>
              <a:rPr lang="zh-CN" altLang="en-US" dirty="0" smtClean="0"/>
              <a:t>传统验证码即传统的输人型验证码，可以是数字、字母和汉字，这类验证码不涉及验证码含义的分析，仅仅识别验证码的内容，识别相对简单，进行验证码识别需要使用到</a:t>
            </a:r>
            <a:r>
              <a:rPr lang="en-US" altLang="zh-CN" dirty="0" err="1" smtClean="0"/>
              <a:t>tesseract-ocr</a:t>
            </a:r>
            <a:r>
              <a:rPr lang="zh-CN" altLang="en-US" dirty="0" smtClean="0"/>
              <a: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3486"/>
            <a:ext cx="10515600" cy="5683477"/>
          </a:xfrm>
        </p:spPr>
        <p:txBody>
          <a:bodyPr>
            <a:normAutofit/>
          </a:bodyPr>
          <a:lstStyle/>
          <a:p>
            <a:pPr>
              <a:buNone/>
            </a:pPr>
            <a:r>
              <a:rPr lang="en-US" altLang="zh-CN" dirty="0" smtClean="0"/>
              <a:t>Python </a:t>
            </a:r>
            <a:r>
              <a:rPr lang="zh-CN" altLang="en-US" dirty="0" smtClean="0"/>
              <a:t>识别验证码需要安装</a:t>
            </a:r>
            <a:r>
              <a:rPr lang="en-US" altLang="zh-CN" dirty="0" err="1" smtClean="0"/>
              <a:t>tesseract-ocr</a:t>
            </a:r>
            <a:r>
              <a:rPr lang="zh-CN" altLang="en-US" dirty="0" smtClean="0"/>
              <a:t>、</a:t>
            </a:r>
            <a:r>
              <a:rPr lang="en-US" altLang="zh-CN" dirty="0" err="1" smtClean="0"/>
              <a:t>pytesseract</a:t>
            </a:r>
            <a:r>
              <a:rPr lang="en-US" altLang="zh-CN" dirty="0" smtClean="0"/>
              <a:t> </a:t>
            </a:r>
            <a:r>
              <a:rPr lang="zh-CN" altLang="en-US" dirty="0" smtClean="0"/>
              <a:t>和</a:t>
            </a:r>
            <a:r>
              <a:rPr lang="en-US" altLang="zh-CN" dirty="0" smtClean="0"/>
              <a:t>Pillow</a:t>
            </a:r>
            <a:r>
              <a:rPr lang="zh-CN" altLang="en-US" dirty="0" smtClean="0"/>
              <a:t>。</a:t>
            </a:r>
            <a:br>
              <a:rPr lang="zh-CN" altLang="en-US" dirty="0" smtClean="0"/>
            </a:br>
            <a:r>
              <a:rPr lang="en-US" altLang="zh-CN" dirty="0" err="1" smtClean="0"/>
              <a:t>Ubuntu</a:t>
            </a:r>
            <a:r>
              <a:rPr lang="en-US" altLang="zh-CN" dirty="0" smtClean="0"/>
              <a:t> :</a:t>
            </a:r>
          </a:p>
          <a:p>
            <a:pPr>
              <a:buFont typeface="Wingdings" pitchFamily="2" charset="2"/>
              <a:buChar char="ü"/>
            </a:pPr>
            <a:r>
              <a:rPr lang="en-US" altLang="zh-CN" dirty="0" err="1" smtClean="0"/>
              <a:t>tesseract-ocr</a:t>
            </a:r>
            <a:r>
              <a:rPr lang="en-US" altLang="zh-CN" dirty="0" smtClean="0"/>
              <a:t> :</a:t>
            </a:r>
            <a:r>
              <a:rPr lang="en-US" altLang="zh-CN" dirty="0" err="1" smtClean="0"/>
              <a:t>sudo</a:t>
            </a:r>
            <a:r>
              <a:rPr lang="en-US" altLang="zh-CN" dirty="0" smtClean="0"/>
              <a:t> apt-get install </a:t>
            </a:r>
            <a:r>
              <a:rPr lang="en-US" altLang="zh-CN" dirty="0" err="1" smtClean="0"/>
              <a:t>tesseract-ocr</a:t>
            </a:r>
            <a:endParaRPr lang="en-US" altLang="zh-CN" dirty="0" smtClean="0"/>
          </a:p>
          <a:p>
            <a:pPr>
              <a:buFont typeface="Wingdings" pitchFamily="2" charset="2"/>
              <a:buChar char="ü"/>
            </a:pPr>
            <a:r>
              <a:rPr lang="en-US" altLang="zh-CN" dirty="0" err="1" smtClean="0"/>
              <a:t>pytesseract</a:t>
            </a:r>
            <a:r>
              <a:rPr lang="en-US" altLang="zh-CN" dirty="0" smtClean="0"/>
              <a:t>: </a:t>
            </a:r>
            <a:r>
              <a:rPr lang="en-US" altLang="zh-CN" dirty="0" err="1" smtClean="0"/>
              <a:t>sudo</a:t>
            </a:r>
            <a:r>
              <a:rPr lang="en-US" altLang="zh-CN" dirty="0" smtClean="0"/>
              <a:t> pip install </a:t>
            </a:r>
            <a:r>
              <a:rPr lang="en-US" altLang="zh-CN" dirty="0" err="1" smtClean="0"/>
              <a:t>pytesseract</a:t>
            </a:r>
            <a:endParaRPr lang="en-US" altLang="zh-CN" dirty="0" smtClean="0"/>
          </a:p>
          <a:p>
            <a:pPr>
              <a:buFont typeface="Wingdings" pitchFamily="2" charset="2"/>
              <a:buChar char="ü"/>
            </a:pPr>
            <a:r>
              <a:rPr lang="en-US" altLang="zh-CN" dirty="0" smtClean="0"/>
              <a:t>Pillow :</a:t>
            </a:r>
            <a:r>
              <a:rPr lang="en-US" altLang="zh-CN" dirty="0" err="1" smtClean="0"/>
              <a:t>sudo</a:t>
            </a:r>
            <a:r>
              <a:rPr lang="en-US" altLang="zh-CN" dirty="0" smtClean="0"/>
              <a:t> pip install pillow</a:t>
            </a:r>
            <a:br>
              <a:rPr lang="en-US" altLang="zh-CN" dirty="0" smtClean="0"/>
            </a:br>
            <a:endParaRPr lang="en-US" altLang="zh-CN" dirty="0" smtClean="0"/>
          </a:p>
          <a:p>
            <a:pPr>
              <a:buNone/>
            </a:pPr>
            <a:r>
              <a:rPr lang="en-US" altLang="zh-CN" dirty="0" smtClean="0"/>
              <a:t>Windows :</a:t>
            </a:r>
          </a:p>
          <a:p>
            <a:pPr>
              <a:buFont typeface="Wingdings" pitchFamily="2" charset="2"/>
              <a:buChar char="ü"/>
            </a:pPr>
            <a:r>
              <a:rPr lang="en-US" altLang="zh-CN" dirty="0" err="1" smtClean="0"/>
              <a:t>tesseract-ocr</a:t>
            </a:r>
            <a:r>
              <a:rPr lang="en-US" altLang="zh-CN" dirty="0" smtClean="0"/>
              <a:t>: </a:t>
            </a:r>
            <a:r>
              <a:rPr lang="zh-CN" altLang="en-US" dirty="0" smtClean="0"/>
              <a:t>下载链接为</a:t>
            </a:r>
            <a:r>
              <a:rPr lang="en-US" altLang="zh-CN" dirty="0" smtClean="0"/>
              <a:t>http://digi.bib.uni-mannheim.de/tesseract/,</a:t>
            </a:r>
            <a:r>
              <a:rPr lang="zh-CN" altLang="en-US" dirty="0" smtClean="0"/>
              <a:t>下载后直接安装，建议使用安装过程中的默认选项，安装目录默认为</a:t>
            </a:r>
            <a:r>
              <a:rPr lang="en-US" altLang="zh-CN" dirty="0" smtClean="0"/>
              <a:t>C:\Program Files (x86)\</a:t>
            </a:r>
            <a:r>
              <a:rPr lang="en-US" altLang="zh-CN" dirty="0" err="1" smtClean="0"/>
              <a:t>Tesseract</a:t>
            </a:r>
            <a:r>
              <a:rPr lang="en-US" altLang="zh-CN" dirty="0" smtClean="0"/>
              <a:t>-OCR</a:t>
            </a:r>
            <a:r>
              <a:rPr lang="zh-CN" altLang="en-US" dirty="0" smtClean="0"/>
              <a:t>。</a:t>
            </a:r>
            <a:br>
              <a:rPr lang="zh-CN" altLang="en-US" dirty="0" smtClean="0"/>
            </a:br>
            <a:r>
              <a:rPr lang="en-US" altLang="zh-CN" dirty="0" err="1" smtClean="0"/>
              <a:t>pytesseract</a:t>
            </a:r>
            <a:r>
              <a:rPr lang="en-US" altLang="zh-CN" dirty="0" smtClean="0"/>
              <a:t> :pip install </a:t>
            </a:r>
            <a:r>
              <a:rPr lang="en-US" altLang="zh-CN" dirty="0" err="1" smtClean="0"/>
              <a:t>pytesseract</a:t>
            </a:r>
            <a:endParaRPr lang="en-US" altLang="zh-CN" dirty="0" smtClean="0"/>
          </a:p>
          <a:p>
            <a:pPr>
              <a:buFont typeface="Wingdings" pitchFamily="2" charset="2"/>
              <a:buChar char="ü"/>
            </a:pPr>
            <a:r>
              <a:rPr lang="en-US" altLang="zh-CN" dirty="0" smtClean="0"/>
              <a:t>Pillow: pip install pillow</a:t>
            </a:r>
            <a:br>
              <a:rPr lang="en-US" altLang="zh-CN" dirty="0" smtClean="0"/>
            </a:br>
            <a:r>
              <a:rPr lang="zh-CN" altLang="en-US" dirty="0" smtClean="0"/>
              <a:t>安装完成后开始进行识别验证码，以</a:t>
            </a:r>
            <a:r>
              <a:rPr lang="en-US" altLang="zh-CN" dirty="0" smtClean="0"/>
              <a:t>0376</a:t>
            </a:r>
            <a:r>
              <a:rPr lang="zh-CN" altLang="en-US" dirty="0" smtClean="0"/>
              <a:t>这个验证码为例，识别代码如下</a:t>
            </a:r>
            <a:r>
              <a:rPr lang="en-US" altLang="zh-CN" dirty="0" smtClean="0"/>
              <a:t>:</a:t>
            </a:r>
            <a:br>
              <a:rPr lang="en-US" altLang="zh-CN" dirty="0" smtClean="0"/>
            </a:br>
            <a:endParaRPr lang="en-US" altLang="zh-CN" dirty="0" smtClean="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1415595" y="838427"/>
            <a:ext cx="6407603" cy="468045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人工打码</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当传统验证码识别难度加大，识别程序很难保证较高的准确率，例如这种情况               验证码粘连扭曲非常严重，识别起来比较困难，这时候人工打码就产生了。人工打码采用自动识别</a:t>
            </a:r>
            <a:r>
              <a:rPr lang="en-US" altLang="zh-CN" dirty="0" smtClean="0"/>
              <a:t>+</a:t>
            </a:r>
            <a:r>
              <a:rPr lang="zh-CN" altLang="en-US" dirty="0" smtClean="0"/>
              <a:t>人工识别的组合方式。本人之前用过人工打码的平台，主要有两个，分别为打码兔和</a:t>
            </a:r>
            <a:r>
              <a:rPr lang="en-US" altLang="zh-CN" dirty="0" smtClean="0"/>
              <a:t>QQ </a:t>
            </a:r>
            <a:r>
              <a:rPr lang="zh-CN" altLang="en-US" dirty="0" smtClean="0"/>
              <a:t>超人打码，都提供了各种编程语言的接人方式，包括</a:t>
            </a:r>
            <a:r>
              <a:rPr lang="en-US" altLang="zh-CN" dirty="0" smtClean="0"/>
              <a:t>Python,</a:t>
            </a:r>
            <a:r>
              <a:rPr lang="zh-CN" altLang="en-US" dirty="0" smtClean="0"/>
              <a:t>当然人工打码是需要收费的。以</a:t>
            </a:r>
            <a:r>
              <a:rPr lang="en-US" altLang="zh-CN" dirty="0" smtClean="0"/>
              <a:t>QQ </a:t>
            </a:r>
            <a:r>
              <a:rPr lang="zh-CN" altLang="en-US" dirty="0" smtClean="0"/>
              <a:t>超人打码为例，首先要去注册开发者账号，在识别程序中需要填写个人账号进行认证计费，如图</a:t>
            </a:r>
            <a:r>
              <a:rPr lang="en-US" altLang="zh-CN" dirty="0" smtClean="0"/>
              <a:t>10-22 </a:t>
            </a:r>
            <a:r>
              <a:rPr lang="zh-CN" altLang="en-US" dirty="0" smtClean="0"/>
              <a:t>所示。</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522186" y="2092552"/>
            <a:ext cx="990600" cy="4667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12841"/>
            <a:ext cx="10515600" cy="4351338"/>
          </a:xfrm>
        </p:spPr>
        <p:txBody>
          <a:bodyPr/>
          <a:lstStyle/>
          <a:p>
            <a:pPr>
              <a:buNone/>
            </a:pPr>
            <a:r>
              <a:rPr lang="zh-CN" altLang="en-US" dirty="0" smtClean="0"/>
              <a:t>滑动验证码是新型验证码的一种，区别于传统的字符型验证码，新型验证码主要通过用户行为来区分人和机器。</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28032" y="1950372"/>
            <a:ext cx="6695168" cy="367044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参考网址</a:t>
            </a:r>
            <a:endParaRPr lang="zh-CN" altLang="en-US" dirty="0"/>
          </a:p>
        </p:txBody>
      </p:sp>
      <p:sp>
        <p:nvSpPr>
          <p:cNvPr id="3" name="内容占位符 2"/>
          <p:cNvSpPr>
            <a:spLocks noGrp="1"/>
          </p:cNvSpPr>
          <p:nvPr>
            <p:ph idx="1"/>
          </p:nvPr>
        </p:nvSpPr>
        <p:spPr/>
        <p:txBody>
          <a:bodyPr/>
          <a:lstStyle/>
          <a:p>
            <a:pPr>
              <a:buNone/>
            </a:pPr>
            <a:r>
              <a:rPr lang="zh-CN" altLang="en-US" dirty="0" smtClean="0"/>
              <a:t>滑动验证码：</a:t>
            </a:r>
            <a:r>
              <a:rPr lang="en-US" altLang="zh-CN" dirty="0" smtClean="0">
                <a:hlinkClick r:id="rId2"/>
              </a:rPr>
              <a:t>http://</a:t>
            </a:r>
            <a:r>
              <a:rPr lang="en-US" altLang="zh-CN" dirty="0" smtClean="0">
                <a:hlinkClick r:id="rId2"/>
              </a:rPr>
              <a:t>www.360doc.com/content/17/0623/11/5315_665775043.shtml</a:t>
            </a:r>
            <a:endParaRPr lang="en-US" altLang="zh-CN" dirty="0" smtClean="0"/>
          </a:p>
          <a:p>
            <a:pPr>
              <a:buNone/>
            </a:pPr>
            <a:endParaRPr lang="en-US" altLang="zh-CN" dirty="0" smtClean="0"/>
          </a:p>
          <a:p>
            <a:pPr>
              <a:buNone/>
            </a:pPr>
            <a:r>
              <a:rPr lang="zh-CN" altLang="en-US" dirty="0" smtClean="0"/>
              <a:t>倒立汉字验证码</a:t>
            </a:r>
            <a:r>
              <a:rPr lang="zh-CN" altLang="en-US" dirty="0" smtClean="0"/>
              <a:t>：</a:t>
            </a:r>
            <a:endParaRPr lang="en-US" altLang="zh-CN" dirty="0" smtClean="0"/>
          </a:p>
          <a:p>
            <a:pPr>
              <a:buNone/>
            </a:pPr>
            <a:r>
              <a:rPr lang="en-US" altLang="zh-CN" dirty="0" smtClean="0">
                <a:hlinkClick r:id="rId3"/>
              </a:rPr>
              <a:t>http</a:t>
            </a:r>
            <a:r>
              <a:rPr lang="en-US" altLang="zh-CN" dirty="0" smtClean="0">
                <a:hlinkClick r:id="rId3"/>
              </a:rPr>
              <a:t>://</a:t>
            </a:r>
            <a:r>
              <a:rPr lang="en-US" altLang="zh-CN" dirty="0" smtClean="0">
                <a:hlinkClick r:id="rId3"/>
              </a:rPr>
              <a:t>blog.csdn.net/hudeyu777/article/details/76706007</a:t>
            </a:r>
            <a:endParaRPr lang="en-US" altLang="zh-CN" dirty="0" smtClean="0"/>
          </a:p>
          <a:p>
            <a:pPr>
              <a:buNone/>
            </a:pPr>
            <a:endParaRPr lang="en-US" altLang="zh-CN" dirty="0" smtClean="0"/>
          </a:p>
          <a:p>
            <a:pPr>
              <a:buNone/>
            </a:pPr>
            <a:r>
              <a:rPr lang="zh-CN" altLang="en-US" dirty="0" smtClean="0"/>
              <a:t>中文验证码：</a:t>
            </a:r>
            <a:r>
              <a:rPr lang="en-US" altLang="zh-CN" dirty="0" smtClean="0">
                <a:hlinkClick r:id="rId4"/>
              </a:rPr>
              <a:t>http://</a:t>
            </a:r>
            <a:r>
              <a:rPr lang="en-US" altLang="zh-CN" dirty="0" smtClean="0">
                <a:hlinkClick r:id="rId4"/>
              </a:rPr>
              <a:t>314858770.iteye.com/blog/1544769</a:t>
            </a:r>
            <a:endParaRPr lang="en-US" altLang="zh-CN" dirty="0" smtClean="0"/>
          </a:p>
          <a:p>
            <a:pPr>
              <a:buNone/>
            </a:pPr>
            <a:endParaRPr lang="en-US" altLang="zh-CN" dirty="0" smtClean="0"/>
          </a:p>
          <a:p>
            <a:pPr>
              <a:buNone/>
            </a:pPr>
            <a:r>
              <a:rPr lang="zh-CN" altLang="en-US" dirty="0" smtClean="0"/>
              <a:t>淘宝二维码登录：</a:t>
            </a:r>
            <a:r>
              <a:rPr lang="en-US" altLang="zh-CN" dirty="0" smtClean="0"/>
              <a:t>http://www.jb51.net/article/101327.htm</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网页登录</a:t>
            </a:r>
            <a:r>
              <a:rPr lang="en-US" altLang="zh-CN" dirty="0" smtClean="0"/>
              <a:t>POST</a:t>
            </a:r>
            <a:r>
              <a:rPr lang="zh-CN" altLang="en-US" dirty="0" smtClean="0"/>
              <a:t>分析</a:t>
            </a:r>
            <a:endParaRPr lang="zh-CN" altLang="en-US" dirty="0"/>
          </a:p>
        </p:txBody>
      </p:sp>
      <p:sp>
        <p:nvSpPr>
          <p:cNvPr id="3" name="内容占位符 2"/>
          <p:cNvSpPr>
            <a:spLocks noGrp="1"/>
          </p:cNvSpPr>
          <p:nvPr>
            <p:ph idx="1"/>
          </p:nvPr>
        </p:nvSpPr>
        <p:spPr/>
        <p:txBody>
          <a:bodyPr/>
          <a:lstStyle/>
          <a:p>
            <a:pPr>
              <a:buNone/>
            </a:pPr>
            <a:r>
              <a:rPr lang="zh-CN" altLang="en-US" dirty="0" smtClean="0"/>
              <a:t>本节探讨的是那些需要登录之后才能进行页面爬取的情况，属于深层次的网页爬取。我们将讲一些大家熟悉的例子，比如爬取论坛或者贴吧的内容，这种网站对权限的管理非常严格，不同的角色权限，对应的网页内容是不同的。假如你没有登录该论坛或贴吧，相当于游客权限，基本上爬取不到任何有价值的数据。本节要做的就是完成登录获取</a:t>
            </a:r>
            <a:r>
              <a:rPr lang="en-US" altLang="zh-CN" dirty="0" smtClean="0"/>
              <a:t>Cookie</a:t>
            </a:r>
            <a:r>
              <a:rPr lang="zh-CN" altLang="en-US" dirty="0" smtClean="0"/>
              <a:t>这一步，现在的网页登录基本上都是使用表单提交</a:t>
            </a:r>
            <a:r>
              <a:rPr lang="en-US" altLang="zh-CN" dirty="0" smtClean="0"/>
              <a:t>POST</a:t>
            </a:r>
            <a:r>
              <a:rPr lang="zh-CN" altLang="en-US" dirty="0" smtClean="0"/>
              <a:t>请求来完成验证。接下来就讲解登录</a:t>
            </a:r>
            <a:r>
              <a:rPr lang="en-US" altLang="zh-CN" dirty="0" smtClean="0"/>
              <a:t>POST</a:t>
            </a:r>
            <a:r>
              <a:rPr lang="zh-CN" altLang="en-US" dirty="0" smtClean="0"/>
              <a:t>请求中需要注意的情况。</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感谢观看</a:t>
            </a:r>
          </a:p>
        </p:txBody>
      </p:sp>
      <p:sp>
        <p:nvSpPr>
          <p:cNvPr id="3" name="文本占位符 2"/>
          <p:cNvSpPr>
            <a:spLocks noGrp="1"/>
          </p:cNvSpPr>
          <p:nvPr>
            <p:ph type="body" sz="quarter" idx="13"/>
            <p:custDataLst>
              <p:tags r:id="rId3"/>
            </p:custDataLst>
          </p:nvPr>
        </p:nvSpPr>
        <p:spPr/>
        <p:txBody>
          <a:bodyPr/>
          <a:lstStyle/>
          <a:p>
            <a:r>
              <a:rPr lang="en-US" altLang="zh-CN"/>
              <a:t>Lorem ipsum dolor sit amet, consectetur adipisicing elit.</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隐藏表单分析</a:t>
            </a:r>
            <a:endParaRPr lang="zh-CN" altLang="en-US" dirty="0"/>
          </a:p>
        </p:txBody>
      </p:sp>
      <p:sp>
        <p:nvSpPr>
          <p:cNvPr id="3" name="内容占位符 2"/>
          <p:cNvSpPr>
            <a:spLocks noGrp="1"/>
          </p:cNvSpPr>
          <p:nvPr>
            <p:ph idx="1"/>
          </p:nvPr>
        </p:nvSpPr>
        <p:spPr>
          <a:xfrm>
            <a:off x="838200" y="1770743"/>
            <a:ext cx="10515600" cy="4406220"/>
          </a:xfrm>
        </p:spPr>
        <p:txBody>
          <a:bodyPr/>
          <a:lstStyle/>
          <a:p>
            <a:pPr>
              <a:buNone/>
            </a:pPr>
            <a:r>
              <a:rPr lang="zh-CN" altLang="en-US" dirty="0" smtClean="0"/>
              <a:t>大家在分析</a:t>
            </a:r>
            <a:r>
              <a:rPr lang="en-US" altLang="zh-CN" dirty="0" smtClean="0"/>
              <a:t>POST </a:t>
            </a:r>
            <a:r>
              <a:rPr lang="zh-CN" altLang="en-US" dirty="0" smtClean="0"/>
              <a:t>请求时经常碰到这种情况，通过</a:t>
            </a:r>
            <a:r>
              <a:rPr lang="en-US" altLang="zh-CN" dirty="0" err="1" smtClean="0"/>
              <a:t>FireBug</a:t>
            </a:r>
            <a:r>
              <a:rPr lang="en-US" altLang="zh-CN" dirty="0" smtClean="0"/>
              <a:t> </a:t>
            </a:r>
            <a:r>
              <a:rPr lang="zh-CN" altLang="en-US" dirty="0" smtClean="0"/>
              <a:t>截获</a:t>
            </a:r>
            <a:r>
              <a:rPr lang="en-US" altLang="zh-CN" dirty="0" smtClean="0"/>
              <a:t>POST </a:t>
            </a:r>
            <a:r>
              <a:rPr lang="zh-CN" altLang="en-US" dirty="0" smtClean="0"/>
              <a:t>请求，发现</a:t>
            </a:r>
            <a:r>
              <a:rPr lang="en-US" altLang="zh-CN" dirty="0" smtClean="0"/>
              <a:t>POST</a:t>
            </a:r>
            <a:r>
              <a:rPr lang="zh-CN" altLang="en-US" dirty="0" smtClean="0"/>
              <a:t>出去的数据比我们在表单中填写的数据多，而且这些数据的内容每次还变化，这非常影响我们使用</a:t>
            </a:r>
            <a:r>
              <a:rPr lang="en-US" altLang="zh-CN" dirty="0" smtClean="0"/>
              <a:t>Python </a:t>
            </a:r>
            <a:r>
              <a:rPr lang="zh-CN" altLang="en-US" dirty="0" smtClean="0"/>
              <a:t>发送</a:t>
            </a:r>
            <a:r>
              <a:rPr lang="en-US" altLang="zh-CN" dirty="0" smtClean="0"/>
              <a:t>POST </a:t>
            </a:r>
            <a:r>
              <a:rPr lang="zh-CN" altLang="en-US" dirty="0" smtClean="0"/>
              <a:t>请求进行模拟登录。下面以知乎</a:t>
            </a:r>
            <a:r>
              <a:rPr lang="en-US" altLang="zh-CN" dirty="0" smtClean="0"/>
              <a:t>( https://www.zhihu.com/#signin )</a:t>
            </a:r>
            <a:r>
              <a:rPr lang="zh-CN" altLang="en-US" dirty="0" smtClean="0"/>
              <a:t>为例，如图</a:t>
            </a:r>
            <a:r>
              <a:rPr lang="en-US" altLang="zh-CN" dirty="0" smtClean="0"/>
              <a:t>10-1</a:t>
            </a:r>
            <a:r>
              <a:rPr lang="zh-CN" altLang="en-US" dirty="0" smtClean="0"/>
              <a:t>所示。</a:t>
            </a:r>
            <a:br>
              <a:rPr lang="zh-CN" altLang="en-US" dirty="0" smtClean="0"/>
            </a:br>
            <a:r>
              <a:rPr lang="zh-CN" altLang="en-US" dirty="0" smtClean="0"/>
              <a:t>打开</a:t>
            </a:r>
            <a:r>
              <a:rPr lang="en-US" altLang="zh-CN" dirty="0" smtClean="0"/>
              <a:t>Firebug,</a:t>
            </a:r>
            <a:r>
              <a:rPr lang="zh-CN" altLang="en-US" dirty="0" smtClean="0"/>
              <a:t>打开网络监听，输人账号和密码进行登录。截获的请求如图</a:t>
            </a:r>
            <a:r>
              <a:rPr lang="en-US" altLang="zh-CN" dirty="0" smtClean="0"/>
              <a:t>10-2 </a:t>
            </a:r>
            <a:r>
              <a:rPr lang="zh-CN" altLang="en-US" dirty="0" smtClean="0"/>
              <a:t>所示。</a:t>
            </a:r>
            <a:r>
              <a:rPr lang="en-US" altLang="zh-CN" dirty="0" smtClean="0"/>
              <a:t>POST </a:t>
            </a:r>
            <a:r>
              <a:rPr lang="zh-CN" altLang="en-US" dirty="0" smtClean="0"/>
              <a:t>内容如下</a:t>
            </a:r>
            <a:r>
              <a:rPr lang="en-US" altLang="zh-CN" dirty="0" smtClean="0"/>
              <a:t>:</a:t>
            </a:r>
            <a:br>
              <a:rPr lang="en-US" altLang="zh-CN" dirty="0" smtClean="0"/>
            </a:br>
            <a:endParaRPr lang="en-US" altLang="zh-CN" dirty="0" smtClean="0"/>
          </a:p>
          <a:p>
            <a:pPr>
              <a:buNone/>
            </a:pP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67038" y="3958999"/>
            <a:ext cx="8786225" cy="77265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69306" y="4697414"/>
            <a:ext cx="5594350" cy="177786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08047"/>
            <a:ext cx="10515600" cy="4351338"/>
          </a:xfrm>
        </p:spPr>
        <p:txBody>
          <a:bodyPr>
            <a:normAutofit/>
          </a:bodyPr>
          <a:lstStyle/>
          <a:p>
            <a:pPr>
              <a:buNone/>
            </a:pPr>
            <a:r>
              <a:rPr lang="zh-CN" altLang="en-US" dirty="0" smtClean="0"/>
              <a:t>我使用的是手机号登录，账号密码使用</a:t>
            </a:r>
            <a:r>
              <a:rPr lang="en-US" altLang="zh-CN" dirty="0" smtClean="0"/>
              <a:t>XXXXXXXX </a:t>
            </a:r>
            <a:r>
              <a:rPr lang="zh-CN" altLang="en-US" dirty="0" smtClean="0"/>
              <a:t>代替。大家发现</a:t>
            </a:r>
            <a:r>
              <a:rPr lang="en-US" altLang="zh-CN" dirty="0" smtClean="0"/>
              <a:t>phone num</a:t>
            </a:r>
            <a:r>
              <a:rPr lang="zh-CN" altLang="en-US" dirty="0" smtClean="0"/>
              <a:t>、</a:t>
            </a:r>
            <a:r>
              <a:rPr lang="en-US" altLang="zh-CN" dirty="0" smtClean="0"/>
              <a:t>password</a:t>
            </a:r>
            <a:r>
              <a:rPr lang="zh-CN" altLang="en-US" dirty="0" smtClean="0"/>
              <a:t>、</a:t>
            </a:r>
            <a:r>
              <a:rPr lang="en-US" altLang="zh-CN" dirty="0" err="1" smtClean="0"/>
              <a:t>remember_me</a:t>
            </a:r>
            <a:r>
              <a:rPr lang="en-US" altLang="zh-CN" dirty="0" smtClean="0"/>
              <a:t> </a:t>
            </a:r>
            <a:r>
              <a:rPr lang="zh-CN" altLang="en-US" dirty="0" smtClean="0"/>
              <a:t>这三个字段是我们在表单中输人或者选中的，除了这三个还多了一个</a:t>
            </a:r>
            <a:r>
              <a:rPr lang="en-US" altLang="zh-CN" dirty="0" err="1" smtClean="0"/>
              <a:t>xsrf</a:t>
            </a:r>
            <a:r>
              <a:rPr lang="zh-CN" altLang="en-US" dirty="0" smtClean="0"/>
              <a:t>参数，做过</a:t>
            </a:r>
            <a:r>
              <a:rPr lang="en-US" altLang="zh-CN" dirty="0" smtClean="0"/>
              <a:t>Web </a:t>
            </a:r>
            <a:r>
              <a:rPr lang="zh-CN" altLang="en-US" dirty="0" smtClean="0"/>
              <a:t>前端的朋友肯定认识</a:t>
            </a:r>
          </a:p>
          <a:p>
            <a:pPr>
              <a:buNone/>
            </a:pPr>
            <a:r>
              <a:rPr lang="zh-CN" altLang="en-US" dirty="0" smtClean="0"/>
              <a:t>这个字段，这是用来防跨站请求伪造的。那这个参数在哪呢</a:t>
            </a:r>
            <a:r>
              <a:rPr lang="en-US" altLang="zh-CN" dirty="0" smtClean="0"/>
              <a:t>? </a:t>
            </a:r>
            <a:r>
              <a:rPr lang="zh-CN" altLang="en-US" dirty="0" smtClean="0"/>
              <a:t>我们需要使用</a:t>
            </a:r>
            <a:r>
              <a:rPr lang="en-US" altLang="zh-CN" dirty="0" smtClean="0"/>
              <a:t>_</a:t>
            </a:r>
            <a:r>
              <a:rPr lang="en-US" altLang="zh-CN" dirty="0" err="1" smtClean="0"/>
              <a:t>xsrf</a:t>
            </a:r>
            <a:r>
              <a:rPr lang="en-US" altLang="zh-CN" dirty="0" smtClean="0"/>
              <a:t> </a:t>
            </a:r>
            <a:r>
              <a:rPr lang="zh-CN" altLang="en-US" dirty="0" smtClean="0"/>
              <a:t>这个参数模拟登录。</a:t>
            </a:r>
          </a:p>
          <a:p>
            <a:pPr>
              <a:buNone/>
            </a:pPr>
            <a:r>
              <a:rPr lang="zh-CN" altLang="en-US" dirty="0" smtClean="0"/>
              <a:t>这就需要</a:t>
            </a:r>
            <a:r>
              <a:rPr lang="en-US" altLang="zh-CN" dirty="0" smtClean="0"/>
              <a:t>Firebug </a:t>
            </a:r>
            <a:r>
              <a:rPr lang="zh-CN" altLang="en-US" dirty="0" smtClean="0"/>
              <a:t>强大的搜索功能，将</a:t>
            </a:r>
            <a:r>
              <a:rPr lang="en-US" altLang="zh-CN" dirty="0" smtClean="0"/>
              <a:t>_</a:t>
            </a:r>
            <a:r>
              <a:rPr lang="en-US" altLang="zh-CN" dirty="0" err="1" smtClean="0"/>
              <a:t>xsrf</a:t>
            </a:r>
            <a:r>
              <a:rPr lang="zh-CN" altLang="en-US" dirty="0" smtClean="0"/>
              <a:t>后面的值</a:t>
            </a:r>
            <a:r>
              <a:rPr lang="en-US" altLang="zh-CN" dirty="0" smtClean="0"/>
              <a:t>03be292fc2 1b83 fa6ddb48760af4f4c2 </a:t>
            </a:r>
            <a:r>
              <a:rPr lang="zh-CN" altLang="en-US" dirty="0" smtClean="0"/>
              <a:t>填人搜索框中并回车，如图</a:t>
            </a:r>
            <a:r>
              <a:rPr lang="en-US" altLang="zh-CN" dirty="0" smtClean="0"/>
              <a:t>10-3 </a:t>
            </a:r>
            <a:r>
              <a:rPr lang="zh-CN" altLang="en-US" dirty="0" smtClean="0"/>
              <a:t>所示。</a:t>
            </a:r>
          </a:p>
          <a:p>
            <a:pPr>
              <a:buNone/>
            </a:pPr>
            <a:endParaRPr lang="zh-CN" altLang="en-US"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762907" y="3391829"/>
            <a:ext cx="3467100" cy="32385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176213"/>
            <a:ext cx="8402125" cy="3670073"/>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8505825" y="1775960"/>
            <a:ext cx="3686175" cy="38576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40229"/>
            <a:ext cx="10515600" cy="5436734"/>
          </a:xfrm>
        </p:spPr>
        <p:txBody>
          <a:bodyPr/>
          <a:lstStyle/>
          <a:p>
            <a:pPr>
              <a:buNone/>
            </a:pPr>
            <a:r>
              <a:rPr lang="zh-CN" altLang="en-US" dirty="0" smtClean="0"/>
              <a:t>很快就在当前页面的响应中找到了</a:t>
            </a:r>
            <a:r>
              <a:rPr lang="en-US" altLang="zh-CN" dirty="0" smtClean="0"/>
              <a:t>_</a:t>
            </a:r>
            <a:r>
              <a:rPr lang="en-US" altLang="zh-CN" dirty="0" err="1" smtClean="0"/>
              <a:t>xsrf</a:t>
            </a:r>
            <a:r>
              <a:rPr lang="zh-CN" altLang="en-US" dirty="0" smtClean="0"/>
              <a:t>的值</a:t>
            </a:r>
            <a:r>
              <a:rPr lang="en-US" altLang="zh-CN" dirty="0" smtClean="0"/>
              <a:t>,</a:t>
            </a:r>
            <a:r>
              <a:rPr lang="zh-CN" altLang="en-US" dirty="0" smtClean="0"/>
              <a:t>可以确定位置是在表单提交的隐藏</a:t>
            </a:r>
            <a:r>
              <a:rPr lang="en-US" altLang="zh-CN" dirty="0" smtClean="0"/>
              <a:t>&lt;input&gt;</a:t>
            </a:r>
            <a:r>
              <a:rPr lang="zh-CN" altLang="en-US" dirty="0" smtClean="0"/>
              <a:t>标记中，如图</a:t>
            </a:r>
            <a:r>
              <a:rPr lang="en-US" altLang="zh-CN" dirty="0" smtClean="0"/>
              <a:t>10-4 </a:t>
            </a:r>
            <a:r>
              <a:rPr lang="zh-CN" altLang="en-US" dirty="0" smtClean="0"/>
              <a:t>所示。</a:t>
            </a:r>
            <a:br>
              <a:rPr lang="zh-CN" altLang="en-US" dirty="0" smtClean="0"/>
            </a:br>
            <a:endParaRPr lang="zh-CN" altLang="en-US"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138463" y="1419224"/>
            <a:ext cx="7221765" cy="572854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54743"/>
            <a:ext cx="10515600" cy="5422220"/>
          </a:xfrm>
        </p:spPr>
        <p:txBody>
          <a:bodyPr/>
          <a:lstStyle/>
          <a:p>
            <a:pPr>
              <a:buNone/>
            </a:pPr>
            <a:r>
              <a:rPr lang="zh-CN" altLang="en-US" dirty="0" smtClean="0"/>
              <a:t/>
            </a:r>
            <a:br>
              <a:rPr lang="zh-CN" altLang="en-US" dirty="0" smtClean="0"/>
            </a:br>
            <a:r>
              <a:rPr lang="zh-CN" altLang="en-US" dirty="0" smtClean="0"/>
              <a:t>知道了</a:t>
            </a:r>
            <a:r>
              <a:rPr lang="en-US" altLang="zh-CN" dirty="0" smtClean="0"/>
              <a:t>_</a:t>
            </a:r>
            <a:r>
              <a:rPr lang="en-US" altLang="zh-CN" dirty="0" err="1" smtClean="0"/>
              <a:t>xsrf</a:t>
            </a:r>
            <a:r>
              <a:rPr lang="zh-CN" altLang="en-US" dirty="0" smtClean="0"/>
              <a:t>的位置，既可以使用</a:t>
            </a:r>
            <a:r>
              <a:rPr lang="en-US" altLang="zh-CN" dirty="0" smtClean="0"/>
              <a:t>Beautiful Soup </a:t>
            </a:r>
            <a:r>
              <a:rPr lang="zh-CN" altLang="en-US" dirty="0" smtClean="0"/>
              <a:t>提取其中的值，也可以直接使用正则表达式提取。这次使用正则表达式进行提取，然后使用</a:t>
            </a:r>
            <a:r>
              <a:rPr lang="en-US" altLang="zh-CN" dirty="0" smtClean="0"/>
              <a:t>Requests </a:t>
            </a:r>
            <a:r>
              <a:rPr lang="zh-CN" altLang="en-US" dirty="0" smtClean="0"/>
              <a:t>提交</a:t>
            </a:r>
            <a:r>
              <a:rPr lang="en-US" altLang="zh-CN" dirty="0" smtClean="0"/>
              <a:t>POST </a:t>
            </a:r>
            <a:r>
              <a:rPr lang="zh-CN" altLang="en-US" dirty="0" smtClean="0"/>
              <a:t>请求。代码如下</a:t>
            </a:r>
            <a:r>
              <a:rPr lang="en-US" altLang="zh-CN" dirty="0" smtClean="0"/>
              <a:t>:</a:t>
            </a:r>
            <a:br>
              <a:rPr lang="en-US" altLang="zh-CN" dirty="0" smtClean="0"/>
            </a:br>
            <a:endParaRPr lang="en-US" altLang="zh-CN" dirty="0" smtClean="0"/>
          </a:p>
          <a:p>
            <a:pPr>
              <a:buNone/>
            </a:pP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114199" y="2104957"/>
            <a:ext cx="9089344" cy="1040597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验证码</a:t>
            </a:r>
            <a:endParaRPr lang="zh-CN" altLang="en-US" dirty="0"/>
          </a:p>
        </p:txBody>
      </p:sp>
      <p:sp>
        <p:nvSpPr>
          <p:cNvPr id="3" name="内容占位符 2"/>
          <p:cNvSpPr>
            <a:spLocks noGrp="1"/>
          </p:cNvSpPr>
          <p:nvPr>
            <p:ph idx="1"/>
          </p:nvPr>
        </p:nvSpPr>
        <p:spPr/>
        <p:txBody>
          <a:bodyPr/>
          <a:lstStyle/>
          <a:p>
            <a:pPr>
              <a:buNone/>
            </a:pPr>
            <a:r>
              <a:rPr lang="zh-CN" altLang="en-US" dirty="0" smtClean="0"/>
              <a:t>验证码（</a:t>
            </a:r>
            <a:r>
              <a:rPr lang="en-US" altLang="zh-CN" dirty="0" smtClean="0"/>
              <a:t>CAPTCHA</a:t>
            </a:r>
            <a:r>
              <a:rPr lang="zh-CN" altLang="en-US" dirty="0" smtClean="0"/>
              <a:t>）的全称是全自动区分计算机和人类的图灵测试（</a:t>
            </a:r>
            <a:r>
              <a:rPr lang="en-US" altLang="zh-CN" dirty="0" smtClean="0"/>
              <a:t>Completely Automated Public Turing Test to tell Computers and Humans Apart</a:t>
            </a:r>
            <a:r>
              <a:rPr lang="zh-CN" altLang="en-US" dirty="0" smtClean="0"/>
              <a:t>），是一种用于区分人与计算机自动程序的挑战应答系统测试。</a:t>
            </a:r>
            <a:r>
              <a:rPr lang="en-US" altLang="zh-CN" dirty="0" smtClean="0"/>
              <a:t>CAPTCHA</a:t>
            </a:r>
            <a:r>
              <a:rPr lang="zh-CN" altLang="en-US" dirty="0" smtClean="0"/>
              <a:t>可通过设置一些人类很容易执行而自动程序很难完成的任务来区分人类和自动程序。 </a:t>
            </a:r>
            <a:br>
              <a:rPr lang="zh-CN" altLang="en-US" dirty="0" smtClean="0"/>
            </a:br>
            <a:r>
              <a:rPr lang="en-US" altLang="zh-CN" dirty="0" smtClean="0"/>
              <a:t>CAPTCHA</a:t>
            </a:r>
            <a:r>
              <a:rPr lang="zh-CN" altLang="en-US" dirty="0" smtClean="0"/>
              <a:t>经常被用来阻止自动程序使用博客来影响搜索引擎排名、签署电子邮箱帐户发送垃圾邮件或参与网上投票等。 </a:t>
            </a:r>
            <a:br>
              <a:rPr lang="zh-CN" altLang="en-US" dirty="0" smtClean="0"/>
            </a:br>
            <a:r>
              <a:rPr lang="zh-CN" altLang="en-US" dirty="0" smtClean="0"/>
              <a:t>通常，</a:t>
            </a:r>
            <a:r>
              <a:rPr lang="en-US" altLang="zh-CN" dirty="0" smtClean="0"/>
              <a:t>CAPTCHA</a:t>
            </a:r>
            <a:r>
              <a:rPr lang="zh-CN" altLang="en-US" dirty="0" smtClean="0"/>
              <a:t>是一个轻微扭曲的字母数字字符图像文件，人通常可以很容易读取图像中的字符。而自动程序能够识别该内容包含一个图像，但不知道是什么图像。考虑到弱视群体，一些</a:t>
            </a:r>
            <a:r>
              <a:rPr lang="en-US" altLang="zh-CN" dirty="0" smtClean="0"/>
              <a:t>CAPTCHA</a:t>
            </a:r>
            <a:r>
              <a:rPr lang="zh-CN" altLang="en-US" dirty="0" smtClean="0"/>
              <a:t>使用音频文件。在这样一个系统中，人可以听到一个字母或短句并打出他所听到的，从而证明他不是自动程序。</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验证码</a:t>
            </a:r>
            <a:endParaRPr lang="zh-CN" altLang="en-US" dirty="0"/>
          </a:p>
        </p:txBody>
      </p:sp>
      <p:sp>
        <p:nvSpPr>
          <p:cNvPr id="3" name="内容占位符 2"/>
          <p:cNvSpPr>
            <a:spLocks noGrp="1"/>
          </p:cNvSpPr>
          <p:nvPr>
            <p:ph idx="1"/>
          </p:nvPr>
        </p:nvSpPr>
        <p:spPr/>
        <p:txBody>
          <a:bodyPr/>
          <a:lstStyle/>
          <a:p>
            <a:pPr>
              <a:buNone/>
            </a:pPr>
            <a:r>
              <a:rPr lang="zh-CN" altLang="en-US" dirty="0" smtClean="0"/>
              <a:t>一般来说，自动化处理验证码有两种方式： </a:t>
            </a:r>
            <a:endParaRPr lang="en-US" altLang="zh-CN" dirty="0" smtClean="0"/>
          </a:p>
          <a:p>
            <a:pPr>
              <a:buNone/>
            </a:pPr>
            <a:r>
              <a:rPr lang="zh-CN" altLang="en-US" b="1" dirty="0" smtClean="0"/>
              <a:t>光学字符识别（</a:t>
            </a:r>
            <a:r>
              <a:rPr lang="en-US" altLang="zh-CN" b="1" dirty="0" smtClean="0"/>
              <a:t>Optical Character Recognition, OCR</a:t>
            </a:r>
            <a:r>
              <a:rPr lang="zh-CN" altLang="en-US" b="1" dirty="0" smtClean="0"/>
              <a:t>），从图像中抽取文本</a:t>
            </a:r>
            <a:r>
              <a:rPr lang="zh-CN" altLang="en-US" dirty="0" smtClean="0"/>
              <a:t>。主要的库有</a:t>
            </a:r>
            <a:r>
              <a:rPr lang="en-US" altLang="zh-CN" dirty="0" err="1" smtClean="0"/>
              <a:t>pytesser</a:t>
            </a:r>
            <a:r>
              <a:rPr lang="zh-CN" altLang="en-US" dirty="0" smtClean="0"/>
              <a:t>，</a:t>
            </a:r>
            <a:r>
              <a:rPr lang="en-US" altLang="zh-CN" dirty="0" err="1" smtClean="0"/>
              <a:t>tesseract</a:t>
            </a:r>
            <a:r>
              <a:rPr lang="zh-CN" altLang="en-US" dirty="0" smtClean="0"/>
              <a:t>。一般来说，对于复杂的验证码图像，需要先修改验证码图像，去除其中的背景噪音，只保留文本部分，再送入库中进行解析。而且识别率不是很高，想提高识别率，需要通过长时间机器学习的训练，代价较大。而且对于极其复杂的验证码，</a:t>
            </a:r>
            <a:r>
              <a:rPr lang="en-US" altLang="zh-CN" dirty="0" smtClean="0"/>
              <a:t>OCR</a:t>
            </a:r>
            <a:r>
              <a:rPr lang="zh-CN" altLang="en-US" dirty="0" smtClean="0"/>
              <a:t>甚至无法使用。</a:t>
            </a:r>
          </a:p>
          <a:p>
            <a:pPr>
              <a:buNone/>
            </a:pPr>
            <a:r>
              <a:rPr lang="zh-CN" altLang="en-US" b="1" dirty="0" smtClean="0"/>
              <a:t>使用验证码处理服务（借助于专业的打码平台）</a:t>
            </a:r>
            <a:r>
              <a:rPr lang="zh-CN" altLang="en-US" dirty="0" smtClean="0"/>
              <a:t>。付费调用他们提供的</a:t>
            </a:r>
            <a:r>
              <a:rPr lang="en-US" altLang="zh-CN" dirty="0" smtClean="0"/>
              <a:t>API</a:t>
            </a:r>
            <a:r>
              <a:rPr lang="zh-CN" altLang="en-US" dirty="0" smtClean="0"/>
              <a:t>。当把验证码图片传给他们的</a:t>
            </a:r>
            <a:r>
              <a:rPr lang="en-US" altLang="zh-CN" dirty="0" smtClean="0"/>
              <a:t>API</a:t>
            </a:r>
            <a:r>
              <a:rPr lang="zh-CN" altLang="en-US" dirty="0" smtClean="0"/>
              <a:t>时，会有人进行人工查看，并在</a:t>
            </a:r>
            <a:r>
              <a:rPr lang="en-US" altLang="zh-CN" dirty="0" smtClean="0"/>
              <a:t>HTTP</a:t>
            </a:r>
            <a:r>
              <a:rPr lang="zh-CN" altLang="en-US" dirty="0" smtClean="0"/>
              <a:t>响应中给出解析后的文本内容。一般来说，整个解析过程在</a:t>
            </a:r>
            <a:r>
              <a:rPr lang="en-US" altLang="zh-CN" dirty="0" smtClean="0"/>
              <a:t>10s</a:t>
            </a:r>
            <a:r>
              <a:rPr lang="zh-CN" altLang="en-US" dirty="0" smtClean="0"/>
              <a:t>（打码兔平台），最长</a:t>
            </a:r>
            <a:r>
              <a:rPr lang="en-US" altLang="zh-CN" dirty="0" smtClean="0"/>
              <a:t>60s</a:t>
            </a:r>
            <a:r>
              <a:rPr lang="zh-CN" altLang="en-US" dirty="0" smtClean="0"/>
              <a:t>，而且价位不高，</a:t>
            </a:r>
            <a:r>
              <a:rPr lang="en-US" altLang="zh-CN" dirty="0" smtClean="0"/>
              <a:t>1</a:t>
            </a:r>
            <a:r>
              <a:rPr lang="zh-CN" altLang="en-US" dirty="0" smtClean="0"/>
              <a:t>元 </a:t>
            </a:r>
            <a:r>
              <a:rPr lang="en-US" altLang="zh-CN" dirty="0" smtClean="0"/>
              <a:t>= 50~100</a:t>
            </a:r>
            <a:r>
              <a:rPr lang="zh-CN" altLang="en-US" dirty="0" smtClean="0"/>
              <a:t>个验证码（根据验证码类型进行收费）。如果验证码不多，为了提高识别效率和简化操作，就可以选择这种方式。</a:t>
            </a:r>
          </a:p>
          <a:p>
            <a:pPr>
              <a:buNone/>
            </a:pP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4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12809</TotalTime>
  <Words>1259</Words>
  <Application>Microsoft Office PowerPoint</Application>
  <PresentationFormat>自定义</PresentationFormat>
  <Paragraphs>60</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Web端协议分析</vt:lpstr>
      <vt:lpstr>网页登录POST分析</vt:lpstr>
      <vt:lpstr>隐藏表单分析</vt:lpstr>
      <vt:lpstr>幻灯片 4</vt:lpstr>
      <vt:lpstr>幻灯片 5</vt:lpstr>
      <vt:lpstr>幻灯片 6</vt:lpstr>
      <vt:lpstr>幻灯片 7</vt:lpstr>
      <vt:lpstr>验证码</vt:lpstr>
      <vt:lpstr>验证码</vt:lpstr>
      <vt:lpstr>打码兔平台的使用流程</vt:lpstr>
      <vt:lpstr>流程</vt:lpstr>
      <vt:lpstr>幻灯片 12</vt:lpstr>
      <vt:lpstr>幻灯片 13</vt:lpstr>
      <vt:lpstr> 传统验证码的识别</vt:lpstr>
      <vt:lpstr>幻灯片 15</vt:lpstr>
      <vt:lpstr>幻灯片 16</vt:lpstr>
      <vt:lpstr>人工打码</vt:lpstr>
      <vt:lpstr>幻灯片 18</vt:lpstr>
      <vt:lpstr>参考网址</vt:lpstr>
      <vt:lpstr>感谢观看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983</cp:revision>
  <dcterms:created xsi:type="dcterms:W3CDTF">2017-08-01T08:36:00Z</dcterms:created>
  <dcterms:modified xsi:type="dcterms:W3CDTF">2017-12-13T06:43:49Z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