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15"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20" autoAdjust="0"/>
  </p:normalViewPr>
  <p:slideViewPr>
    <p:cSldViewPr snapToGrid="0">
      <p:cViewPr varScale="1">
        <p:scale>
          <a:sx n="66" d="100"/>
          <a:sy n="66" d="100"/>
        </p:scale>
        <p:origin x="-84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2017/12/14 Thursday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2017/12/14 Thursday</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nblogs.com/qiyebo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Scrapy</a:t>
            </a:r>
            <a:r>
              <a:rPr lang="zh-CN" altLang="en-US" dirty="0" smtClean="0"/>
              <a:t>爬虫框架</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2906"/>
            <a:ext cx="10515600" cy="6295093"/>
          </a:xfrm>
        </p:spPr>
        <p:txBody>
          <a:bodyPr>
            <a:normAutofit/>
          </a:bodyPr>
          <a:lstStyle/>
          <a:p>
            <a:pPr>
              <a:buNone/>
            </a:pPr>
            <a:r>
              <a:rPr lang="zh-CN" altLang="en-US" dirty="0" smtClean="0"/>
              <a:t>在开始爬取之前，必须创建一个新的</a:t>
            </a:r>
            <a:r>
              <a:rPr lang="en-US" altLang="zh-CN" dirty="0" err="1" smtClean="0"/>
              <a:t>Scrapy</a:t>
            </a:r>
            <a:r>
              <a:rPr lang="en-US" altLang="zh-CN" dirty="0" smtClean="0"/>
              <a:t> </a:t>
            </a:r>
            <a:r>
              <a:rPr lang="zh-CN" altLang="en-US" dirty="0" smtClean="0"/>
              <a:t>项目。在命令行中切换到要存储的位置，比如</a:t>
            </a:r>
            <a:r>
              <a:rPr lang="en-US" altLang="zh-CN" dirty="0" smtClean="0"/>
              <a:t>D:\cnblogs</a:t>
            </a:r>
            <a:r>
              <a:rPr lang="zh-CN" altLang="en-US" dirty="0" smtClean="0"/>
              <a:t>文件夹，运行命令</a:t>
            </a:r>
            <a:r>
              <a:rPr lang="en-US" altLang="zh-CN" dirty="0" err="1" smtClean="0"/>
              <a:t>scrapy</a:t>
            </a:r>
            <a:r>
              <a:rPr lang="en-US" altLang="zh-CN" dirty="0" smtClean="0"/>
              <a:t> </a:t>
            </a:r>
            <a:r>
              <a:rPr lang="en-US" altLang="zh-CN" dirty="0" err="1" smtClean="0"/>
              <a:t>startproject</a:t>
            </a:r>
            <a:r>
              <a:rPr lang="en-US" altLang="zh-CN" dirty="0" smtClean="0"/>
              <a:t> </a:t>
            </a:r>
            <a:r>
              <a:rPr lang="en-US" altLang="zh-CN" dirty="0" err="1" smtClean="0"/>
              <a:t>cnblogSpider</a:t>
            </a:r>
            <a:r>
              <a:rPr lang="en-US" altLang="zh-CN" dirty="0" smtClean="0"/>
              <a:t>,</a:t>
            </a:r>
            <a:endParaRPr lang="zh-CN" altLang="en-US" dirty="0" smtClean="0"/>
          </a:p>
          <a:p>
            <a:pPr>
              <a:buNone/>
            </a:pPr>
            <a:r>
              <a:rPr lang="zh-CN" altLang="en-US" dirty="0" smtClean="0"/>
              <a:t>即可创建一个名为</a:t>
            </a:r>
            <a:r>
              <a:rPr lang="en-US" altLang="zh-CN" dirty="0" err="1" smtClean="0"/>
              <a:t>cnblogSpider</a:t>
            </a:r>
            <a:r>
              <a:rPr lang="en-US" altLang="zh-CN" dirty="0" smtClean="0"/>
              <a:t> </a:t>
            </a:r>
            <a:r>
              <a:rPr lang="zh-CN" altLang="en-US" dirty="0" smtClean="0"/>
              <a:t>的项目，如图</a:t>
            </a:r>
            <a:r>
              <a:rPr lang="en-US" altLang="zh-CN" dirty="0" smtClean="0"/>
              <a:t>12-5 </a:t>
            </a:r>
            <a:r>
              <a:rPr lang="zh-CN" altLang="en-US" dirty="0" smtClean="0"/>
              <a:t>所示。</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34810" y="1799116"/>
            <a:ext cx="6837363" cy="4333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472" y="664504"/>
            <a:ext cx="10515600" cy="5954009"/>
          </a:xfrm>
        </p:spPr>
        <p:txBody>
          <a:bodyPr>
            <a:normAutofit/>
          </a:bodyPr>
          <a:lstStyle/>
          <a:p>
            <a:pPr>
              <a:buNone/>
            </a:pPr>
            <a:r>
              <a:rPr lang="zh-CN" altLang="en-US" dirty="0" smtClean="0"/>
              <a:t>该命令将会在</a:t>
            </a:r>
            <a:r>
              <a:rPr lang="en-US" altLang="zh-CN" dirty="0" smtClean="0"/>
              <a:t>D:\cnblogs</a:t>
            </a:r>
            <a:r>
              <a:rPr lang="zh-CN" altLang="en-US" dirty="0" smtClean="0"/>
              <a:t>下创建包含下列内容的</a:t>
            </a:r>
            <a:r>
              <a:rPr lang="en-US" altLang="zh-CN" dirty="0" err="1" smtClean="0"/>
              <a:t>cnblogSpider</a:t>
            </a:r>
            <a:r>
              <a:rPr lang="zh-CN" altLang="en-US" dirty="0" smtClean="0"/>
              <a:t>目录：</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smtClean="0"/>
          </a:p>
          <a:p>
            <a:pPr>
              <a:buNone/>
            </a:pPr>
            <a:r>
              <a:rPr lang="en-US" altLang="zh-CN" dirty="0" err="1" smtClean="0"/>
              <a:t>cnblogSpider</a:t>
            </a:r>
            <a:r>
              <a:rPr lang="en-US" altLang="zh-CN" dirty="0" smtClean="0"/>
              <a:t> </a:t>
            </a:r>
            <a:r>
              <a:rPr lang="zh-CN" altLang="en-US" dirty="0" smtClean="0"/>
              <a:t>目录下的文件分别是</a:t>
            </a:r>
            <a:r>
              <a:rPr lang="en-US" altLang="zh-CN" dirty="0" smtClean="0"/>
              <a:t>:</a:t>
            </a:r>
          </a:p>
          <a:p>
            <a:pPr>
              <a:buFont typeface="Wingdings" pitchFamily="2" charset="2"/>
              <a:buChar char="ü"/>
            </a:pPr>
            <a:r>
              <a:rPr lang="en-US" altLang="zh-CN" dirty="0" err="1" smtClean="0"/>
              <a:t>scrapy.cfg</a:t>
            </a:r>
            <a:r>
              <a:rPr lang="en-US" altLang="zh-CN" dirty="0" smtClean="0"/>
              <a:t>: </a:t>
            </a:r>
            <a:r>
              <a:rPr lang="zh-CN" altLang="en-US" dirty="0" smtClean="0"/>
              <a:t>项目部署文件。</a:t>
            </a:r>
            <a:endParaRPr lang="en-US" altLang="zh-CN" dirty="0" smtClean="0"/>
          </a:p>
          <a:p>
            <a:pPr>
              <a:buFont typeface="Wingdings" pitchFamily="2" charset="2"/>
              <a:buChar char="ü"/>
            </a:pPr>
            <a:r>
              <a:rPr lang="en-US" altLang="zh-CN" dirty="0" err="1" smtClean="0"/>
              <a:t>cnblogSpider</a:t>
            </a:r>
            <a:r>
              <a:rPr lang="en-US" altLang="zh-CN" dirty="0" smtClean="0"/>
              <a:t>/: </a:t>
            </a:r>
            <a:r>
              <a:rPr lang="zh-CN" altLang="en-US" dirty="0" smtClean="0"/>
              <a:t>该项目的</a:t>
            </a:r>
            <a:r>
              <a:rPr lang="en-US" altLang="zh-CN" dirty="0" smtClean="0"/>
              <a:t>Python </a:t>
            </a:r>
            <a:r>
              <a:rPr lang="zh-CN" altLang="en-US" dirty="0" smtClean="0"/>
              <a:t>模块，之后可以在此加入代码</a:t>
            </a:r>
            <a:endParaRPr lang="en-US" altLang="zh-CN" dirty="0" smtClean="0"/>
          </a:p>
          <a:p>
            <a:pPr>
              <a:buFont typeface="Wingdings" pitchFamily="2" charset="2"/>
              <a:buChar char="ü"/>
            </a:pPr>
            <a:r>
              <a:rPr lang="en-US" altLang="zh-CN" dirty="0" err="1" smtClean="0"/>
              <a:t>cnblogSpider/items.py</a:t>
            </a:r>
            <a:r>
              <a:rPr lang="en-US" altLang="zh-CN" dirty="0" smtClean="0"/>
              <a:t>: </a:t>
            </a:r>
            <a:r>
              <a:rPr lang="zh-CN" altLang="en-US" dirty="0" smtClean="0"/>
              <a:t>项目中的</a:t>
            </a:r>
            <a:r>
              <a:rPr lang="en-US" altLang="zh-CN" dirty="0" smtClean="0"/>
              <a:t>Item </a:t>
            </a:r>
            <a:r>
              <a:rPr lang="zh-CN" altLang="en-US" dirty="0" smtClean="0"/>
              <a:t>文件。</a:t>
            </a:r>
            <a:endParaRPr lang="en-US" altLang="zh-CN" dirty="0" smtClean="0"/>
          </a:p>
          <a:p>
            <a:pPr>
              <a:buFont typeface="Wingdings" pitchFamily="2" charset="2"/>
              <a:buChar char="ü"/>
            </a:pPr>
            <a:r>
              <a:rPr lang="en-US" altLang="zh-CN" dirty="0" err="1" smtClean="0"/>
              <a:t>cnblogSpider/pipelines.py</a:t>
            </a:r>
            <a:r>
              <a:rPr lang="en-US" altLang="zh-CN" dirty="0" smtClean="0"/>
              <a:t>: </a:t>
            </a:r>
            <a:r>
              <a:rPr lang="zh-CN" altLang="en-US" dirty="0" smtClean="0"/>
              <a:t>项目中的</a:t>
            </a:r>
            <a:r>
              <a:rPr lang="en-US" altLang="zh-CN" dirty="0" smtClean="0"/>
              <a:t>Pipelines </a:t>
            </a:r>
            <a:r>
              <a:rPr lang="zh-CN" altLang="en-US" dirty="0" smtClean="0"/>
              <a:t>文件。</a:t>
            </a:r>
            <a:endParaRPr lang="en-US" altLang="zh-CN" dirty="0" smtClean="0"/>
          </a:p>
          <a:p>
            <a:pPr>
              <a:buFont typeface="Wingdings" pitchFamily="2" charset="2"/>
              <a:buChar char="ü"/>
            </a:pPr>
            <a:r>
              <a:rPr lang="en-US" altLang="zh-CN" dirty="0" err="1" smtClean="0"/>
              <a:t>cnblogSpider/settings.py</a:t>
            </a:r>
            <a:r>
              <a:rPr lang="en-US" altLang="zh-CN" dirty="0" smtClean="0"/>
              <a:t>: </a:t>
            </a:r>
            <a:r>
              <a:rPr lang="zh-CN" altLang="en-US" dirty="0" smtClean="0"/>
              <a:t>项目的配置文件。</a:t>
            </a:r>
            <a:endParaRPr lang="en-US" altLang="zh-CN" dirty="0" smtClean="0"/>
          </a:p>
          <a:p>
            <a:pPr>
              <a:buFont typeface="Wingdings" pitchFamily="2" charset="2"/>
              <a:buChar char="ü"/>
            </a:pPr>
            <a:r>
              <a:rPr lang="en-US" altLang="zh-CN" dirty="0" err="1" smtClean="0"/>
              <a:t>cnblogSpider</a:t>
            </a:r>
            <a:r>
              <a:rPr lang="en-US" altLang="zh-CN" dirty="0" smtClean="0"/>
              <a:t>/spiders/: </a:t>
            </a:r>
            <a:r>
              <a:rPr lang="zh-CN" altLang="en-US" dirty="0" smtClean="0"/>
              <a:t>放置</a:t>
            </a:r>
            <a:r>
              <a:rPr lang="en-US" altLang="zh-CN" dirty="0" smtClean="0"/>
              <a:t>Spider </a:t>
            </a:r>
            <a:r>
              <a:rPr lang="zh-CN" altLang="en-US" dirty="0" smtClean="0"/>
              <a:t>代码的目录。</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853033" y="935561"/>
            <a:ext cx="4213453" cy="3426798"/>
          </a:xfrm>
          <a:prstGeom prst="rect">
            <a:avLst/>
          </a:prstGeom>
          <a:noFill/>
          <a:ln w="9525">
            <a:noFill/>
            <a:miter lim="800000"/>
            <a:headEnd/>
            <a:tailEnd/>
          </a:ln>
        </p:spPr>
      </p:pic>
      <p:sp>
        <p:nvSpPr>
          <p:cNvPr id="5" name="TextBox 4"/>
          <p:cNvSpPr txBox="1"/>
          <p:nvPr/>
        </p:nvSpPr>
        <p:spPr>
          <a:xfrm>
            <a:off x="4862285" y="1335314"/>
            <a:ext cx="6415315" cy="923330"/>
          </a:xfrm>
          <a:prstGeom prst="rect">
            <a:avLst/>
          </a:prstGeom>
          <a:noFill/>
        </p:spPr>
        <p:txBody>
          <a:bodyPr wrap="square" rtlCol="0">
            <a:spAutoFit/>
          </a:bodyPr>
          <a:lstStyle/>
          <a:p>
            <a:r>
              <a:rPr lang="zh-CN" altLang="en-US" dirty="0" smtClean="0"/>
              <a:t/>
            </a:r>
            <a:br>
              <a:rPr lang="zh-CN" altLang="en-US" dirty="0" smtClean="0"/>
            </a:b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创建爬虫模块</a:t>
            </a:r>
            <a:endParaRPr lang="zh-CN" altLang="en-US" dirty="0"/>
          </a:p>
        </p:txBody>
      </p:sp>
      <p:sp>
        <p:nvSpPr>
          <p:cNvPr id="3" name="内容占位符 2"/>
          <p:cNvSpPr>
            <a:spLocks noGrp="1"/>
          </p:cNvSpPr>
          <p:nvPr>
            <p:ph idx="1"/>
          </p:nvPr>
        </p:nvSpPr>
        <p:spPr>
          <a:xfrm>
            <a:off x="852715" y="1607910"/>
            <a:ext cx="10515600" cy="5032375"/>
          </a:xfrm>
        </p:spPr>
        <p:txBody>
          <a:bodyPr>
            <a:normAutofit lnSpcReduction="10000"/>
          </a:bodyPr>
          <a:lstStyle/>
          <a:p>
            <a:pPr>
              <a:buNone/>
            </a:pPr>
            <a:r>
              <a:rPr lang="zh-CN" altLang="en-US" dirty="0" smtClean="0"/>
              <a:t>首先编写爬虫模块，爬虫模块的代码都放置于</a:t>
            </a:r>
            <a:r>
              <a:rPr lang="en-US" altLang="zh-CN" dirty="0" smtClean="0"/>
              <a:t>spiders </a:t>
            </a:r>
            <a:r>
              <a:rPr lang="zh-CN" altLang="en-US" dirty="0" smtClean="0"/>
              <a:t>文件夹中。爬虫模块是用于从单个以及跟进网页链接、分析页网站或者多个网站爬取数据的类，其应该包含</a:t>
            </a:r>
            <a:r>
              <a:rPr lang="zh-CN" altLang="en-US" dirty="0" smtClean="0">
                <a:solidFill>
                  <a:srgbClr val="FF0000"/>
                </a:solidFill>
              </a:rPr>
              <a:t>初始页面的</a:t>
            </a:r>
            <a:r>
              <a:rPr lang="en-US" altLang="zh-CN" dirty="0" smtClean="0">
                <a:solidFill>
                  <a:srgbClr val="FF0000"/>
                </a:solidFill>
              </a:rPr>
              <a:t>URL,name</a:t>
            </a:r>
            <a:r>
              <a:rPr lang="zh-CN" altLang="en-US" dirty="0" smtClean="0">
                <a:solidFill>
                  <a:srgbClr val="FF0000"/>
                </a:solidFill>
              </a:rPr>
              <a:t>和</a:t>
            </a:r>
            <a:r>
              <a:rPr lang="zh-CN" altLang="en-US" dirty="0" smtClean="0">
                <a:solidFill>
                  <a:srgbClr val="FF0000"/>
                </a:solidFill>
              </a:rPr>
              <a:t>提取数据函数</a:t>
            </a:r>
            <a:r>
              <a:rPr lang="zh-CN" altLang="en-US" dirty="0" smtClean="0"/>
              <a:t>。创建一个</a:t>
            </a:r>
            <a:r>
              <a:rPr lang="en-US" altLang="zh-CN" dirty="0" smtClean="0"/>
              <a:t>Spider </a:t>
            </a:r>
            <a:r>
              <a:rPr lang="zh-CN" altLang="en-US" dirty="0" smtClean="0"/>
              <a:t>类，需要继承</a:t>
            </a:r>
            <a:r>
              <a:rPr lang="en-US" altLang="zh-CN" dirty="0" err="1" smtClean="0"/>
              <a:t>scrapy.Spider</a:t>
            </a:r>
            <a:r>
              <a:rPr lang="en-US" altLang="zh-CN" dirty="0" smtClean="0"/>
              <a:t> </a:t>
            </a:r>
            <a:r>
              <a:rPr lang="zh-CN" altLang="en-US" dirty="0" smtClean="0"/>
              <a:t>类，并且定义以下三个属性</a:t>
            </a:r>
            <a:r>
              <a:rPr lang="en-US" altLang="zh-CN" dirty="0" smtClean="0"/>
              <a:t>:</a:t>
            </a:r>
          </a:p>
          <a:p>
            <a:pPr>
              <a:buNone/>
            </a:pPr>
            <a:r>
              <a:rPr lang="zh-CN" altLang="en-US" dirty="0" smtClean="0"/>
              <a:t/>
            </a:r>
            <a:br>
              <a:rPr lang="zh-CN" altLang="en-US" dirty="0" smtClean="0"/>
            </a:br>
            <a:r>
              <a:rPr lang="en-US" altLang="zh-CN" dirty="0" smtClean="0"/>
              <a:t>1) name :</a:t>
            </a:r>
            <a:r>
              <a:rPr lang="zh-CN" altLang="en-US" dirty="0" smtClean="0"/>
              <a:t>用于区别</a:t>
            </a:r>
            <a:r>
              <a:rPr lang="en-US" altLang="zh-CN" dirty="0" smtClean="0"/>
              <a:t>Spider</a:t>
            </a:r>
            <a:r>
              <a:rPr lang="zh-CN" altLang="en-US" dirty="0" smtClean="0"/>
              <a:t>。该名字必须是唯一的，不能为不同的</a:t>
            </a:r>
            <a:r>
              <a:rPr lang="en-US" altLang="zh-CN" dirty="0" smtClean="0"/>
              <a:t>Spider </a:t>
            </a:r>
            <a:r>
              <a:rPr lang="zh-CN" altLang="en-US" dirty="0" smtClean="0"/>
              <a:t>设定相同的名字。 </a:t>
            </a:r>
            <a:r>
              <a:rPr lang="en-US" altLang="zh-CN" dirty="0" smtClean="0"/>
              <a:t/>
            </a:r>
            <a:br>
              <a:rPr lang="en-US" altLang="zh-CN" dirty="0" smtClean="0"/>
            </a:br>
            <a:r>
              <a:rPr lang="en-US" altLang="zh-CN" dirty="0" smtClean="0"/>
              <a:t>2) start </a:t>
            </a:r>
            <a:r>
              <a:rPr lang="en-US" altLang="zh-CN" dirty="0" err="1" smtClean="0"/>
              <a:t>urls</a:t>
            </a:r>
            <a:r>
              <a:rPr lang="en-US" altLang="zh-CN" dirty="0" smtClean="0"/>
              <a:t>: </a:t>
            </a:r>
            <a:r>
              <a:rPr lang="zh-CN" altLang="en-US" dirty="0" smtClean="0"/>
              <a:t>它是</a:t>
            </a:r>
            <a:r>
              <a:rPr lang="en-US" altLang="zh-CN" dirty="0" smtClean="0"/>
              <a:t>Spider </a:t>
            </a:r>
            <a:r>
              <a:rPr lang="zh-CN" altLang="en-US" dirty="0" smtClean="0"/>
              <a:t>在启动时进行爬取</a:t>
            </a:r>
            <a:r>
              <a:rPr lang="zh-CN" altLang="en-US" dirty="0" smtClean="0"/>
              <a:t>的</a:t>
            </a:r>
            <a:r>
              <a:rPr lang="en-US" altLang="zh-CN" dirty="0" smtClean="0"/>
              <a:t>URL</a:t>
            </a:r>
            <a:r>
              <a:rPr lang="en-US" altLang="zh-CN" dirty="0" smtClean="0"/>
              <a:t> </a:t>
            </a:r>
            <a:r>
              <a:rPr lang="zh-CN" altLang="en-US" dirty="0" smtClean="0"/>
              <a:t>列表。因此，第一个被获取到的页面的</a:t>
            </a:r>
            <a:r>
              <a:rPr lang="en-US" altLang="zh-CN" dirty="0" smtClean="0"/>
              <a:t>URL </a:t>
            </a:r>
            <a:r>
              <a:rPr lang="zh-CN" altLang="en-US" dirty="0" smtClean="0"/>
              <a:t>将是其中之一，后续的</a:t>
            </a:r>
            <a:r>
              <a:rPr lang="en-US" altLang="zh-CN" dirty="0" smtClean="0"/>
              <a:t>URL </a:t>
            </a:r>
            <a:r>
              <a:rPr lang="zh-CN" altLang="en-US" dirty="0" smtClean="0"/>
              <a:t>则从初始的</a:t>
            </a:r>
            <a:r>
              <a:rPr lang="en-US" altLang="zh-CN" dirty="0" smtClean="0"/>
              <a:t>URL </a:t>
            </a:r>
            <a:r>
              <a:rPr lang="zh-CN" altLang="en-US" dirty="0" smtClean="0"/>
              <a:t>的响应中主动提取。</a:t>
            </a:r>
            <a:endParaRPr lang="en-US" altLang="zh-CN" dirty="0" smtClean="0"/>
          </a:p>
          <a:p>
            <a:pPr>
              <a:buNone/>
            </a:pPr>
            <a:r>
              <a:rPr lang="zh-CN" altLang="en-US" dirty="0" smtClean="0"/>
              <a:t/>
            </a:r>
            <a:br>
              <a:rPr lang="zh-CN" altLang="en-US" dirty="0" smtClean="0"/>
            </a:br>
            <a:r>
              <a:rPr lang="en-US" altLang="zh-CN" dirty="0" smtClean="0"/>
              <a:t>3) parse(): </a:t>
            </a:r>
            <a:r>
              <a:rPr lang="zh-CN" altLang="en-US" dirty="0" smtClean="0"/>
              <a:t>它是</a:t>
            </a:r>
            <a:r>
              <a:rPr lang="en-US" altLang="zh-CN" dirty="0" smtClean="0"/>
              <a:t>Spider </a:t>
            </a:r>
            <a:r>
              <a:rPr lang="zh-CN" altLang="en-US" dirty="0" smtClean="0"/>
              <a:t>的一个方法。被调用时，每个初始</a:t>
            </a:r>
            <a:r>
              <a:rPr lang="en-US" altLang="zh-CN" dirty="0" smtClean="0"/>
              <a:t>URL </a:t>
            </a:r>
            <a:r>
              <a:rPr lang="zh-CN" altLang="en-US" dirty="0" smtClean="0"/>
              <a:t>响应后返回的</a:t>
            </a:r>
            <a:r>
              <a:rPr lang="en-US" altLang="zh-CN" dirty="0" smtClean="0"/>
              <a:t>Response</a:t>
            </a:r>
            <a:r>
              <a:rPr lang="zh-CN" altLang="en-US" dirty="0" smtClean="0"/>
              <a:t>对象，将会作为唯一的参数传递给该方法。该方法负责解析返回的数据</a:t>
            </a:r>
            <a:r>
              <a:rPr lang="en-US" altLang="zh-CN" dirty="0" smtClean="0"/>
              <a:t>(response data )</a:t>
            </a:r>
            <a:r>
              <a:rPr lang="zh-CN" altLang="en-US" dirty="0" smtClean="0"/>
              <a:t>、提取数据</a:t>
            </a:r>
            <a:r>
              <a:rPr lang="en-US" altLang="zh-CN" dirty="0" smtClean="0"/>
              <a:t>(</a:t>
            </a:r>
            <a:r>
              <a:rPr lang="zh-CN" altLang="en-US" dirty="0" smtClean="0"/>
              <a:t>生成</a:t>
            </a:r>
            <a:r>
              <a:rPr lang="en-US" altLang="zh-CN" dirty="0" smtClean="0"/>
              <a:t>item) </a:t>
            </a:r>
            <a:r>
              <a:rPr lang="zh-CN" altLang="en-US" dirty="0" smtClean="0"/>
              <a:t>以及生成需要进一步处理的</a:t>
            </a:r>
            <a:r>
              <a:rPr lang="en-US" altLang="zh-CN" dirty="0" smtClean="0"/>
              <a:t>URL </a:t>
            </a:r>
            <a:r>
              <a:rPr lang="zh-CN" altLang="en-US" dirty="0" smtClean="0"/>
              <a:t>的</a:t>
            </a:r>
            <a:r>
              <a:rPr lang="en-US" altLang="zh-CN" dirty="0" smtClean="0"/>
              <a:t>Request </a:t>
            </a:r>
            <a:r>
              <a:rPr lang="zh-CN" altLang="en-US" dirty="0" smtClean="0"/>
              <a:t>对象。现在创建</a:t>
            </a:r>
            <a:r>
              <a:rPr lang="en-US" altLang="zh-CN" dirty="0" err="1" smtClean="0"/>
              <a:t>CnblogsSpider</a:t>
            </a:r>
            <a:r>
              <a:rPr lang="en-US" altLang="zh-CN" dirty="0" smtClean="0"/>
              <a:t> </a:t>
            </a:r>
            <a:r>
              <a:rPr lang="zh-CN" altLang="en-US" dirty="0" smtClean="0"/>
              <a:t>类，保存于</a:t>
            </a:r>
            <a:r>
              <a:rPr lang="en-US" altLang="zh-CN" dirty="0" err="1" smtClean="0"/>
              <a:t>cnblogSpider</a:t>
            </a:r>
            <a:r>
              <a:rPr lang="en-US" altLang="zh-CN" dirty="0" smtClean="0"/>
              <a:t>/spiders </a:t>
            </a:r>
            <a:r>
              <a:rPr lang="zh-CN" altLang="en-US" dirty="0" smtClean="0"/>
              <a:t>目录下的</a:t>
            </a:r>
            <a:r>
              <a:rPr lang="en-US" altLang="zh-CN" dirty="0" err="1" smtClean="0"/>
              <a:t>cnblogs_spider.py</a:t>
            </a:r>
            <a:r>
              <a:rPr lang="en-US" altLang="zh-CN" dirty="0" smtClean="0"/>
              <a:t> </a:t>
            </a:r>
            <a:r>
              <a:rPr lang="zh-CN" altLang="en-US" dirty="0" smtClean="0"/>
              <a:t>文件中，代码如下</a:t>
            </a:r>
            <a:r>
              <a:rPr lang="en-US" altLang="zh-CN"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cnblogs_spider.py</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34345" y="1913391"/>
            <a:ext cx="8809037" cy="4105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9314"/>
            <a:ext cx="10515600" cy="5857649"/>
          </a:xfrm>
        </p:spPr>
        <p:txBody>
          <a:bodyPr/>
          <a:lstStyle/>
          <a:p>
            <a:pPr>
              <a:buNone/>
            </a:pPr>
            <a:r>
              <a:rPr lang="zh-CN" altLang="en-US" dirty="0" smtClean="0"/>
              <a:t>这时候一个爬虫模块的基本结构搭建起来了，现在的代码只是实现了类似网页下载的功能。在命令行中切换到项目根目录下，如</a:t>
            </a:r>
            <a:r>
              <a:rPr lang="en-US" altLang="zh-CN" dirty="0" smtClean="0"/>
              <a:t>D:\cnblogs\cnblogSpider,</a:t>
            </a:r>
            <a:r>
              <a:rPr lang="zh-CN" altLang="en-US" dirty="0" smtClean="0"/>
              <a:t>在此目录下执行下列命令</a:t>
            </a:r>
          </a:p>
          <a:p>
            <a:pPr>
              <a:buNone/>
            </a:pPr>
            <a:r>
              <a:rPr lang="zh-CN" altLang="en-US" dirty="0" smtClean="0"/>
              <a:t>启动</a:t>
            </a:r>
            <a:r>
              <a:rPr lang="en-US" altLang="zh-CN" dirty="0" err="1" smtClean="0"/>
              <a:t>spider:scrapy</a:t>
            </a:r>
            <a:r>
              <a:rPr lang="en-US" altLang="zh-CN" dirty="0" smtClean="0"/>
              <a:t> crawl </a:t>
            </a:r>
            <a:r>
              <a:rPr lang="en-US" altLang="zh-CN" dirty="0" err="1" smtClean="0"/>
              <a:t>cnblogs</a:t>
            </a:r>
            <a:endParaRPr lang="en-US" altLang="zh-CN" dirty="0" smtClean="0"/>
          </a:p>
          <a:p>
            <a:pPr>
              <a:buNone/>
            </a:pPr>
            <a:r>
              <a:rPr lang="zh-CN" altLang="en-US" dirty="0" smtClean="0"/>
              <a:t>效果如图</a:t>
            </a:r>
            <a:r>
              <a:rPr lang="en-US" altLang="zh-CN" dirty="0" smtClean="0"/>
              <a:t>12-6 </a:t>
            </a:r>
            <a:r>
              <a:rPr lang="zh-CN" altLang="en-US" dirty="0" smtClean="0"/>
              <a:t>所示。</a:t>
            </a:r>
            <a:r>
              <a:rPr lang="en-US" altLang="zh-CN" dirty="0" smtClean="0"/>
              <a:t>crawl </a:t>
            </a:r>
            <a:r>
              <a:rPr lang="en-US" altLang="zh-CN" dirty="0" err="1" smtClean="0"/>
              <a:t>cnblogs</a:t>
            </a:r>
            <a:r>
              <a:rPr lang="en-US" altLang="zh-CN" dirty="0" smtClean="0"/>
              <a:t> </a:t>
            </a:r>
            <a:r>
              <a:rPr lang="zh-CN" altLang="en-US" dirty="0" smtClean="0"/>
              <a:t>的含义就是启动名称为</a:t>
            </a:r>
            <a:r>
              <a:rPr lang="en-US" altLang="zh-CN" dirty="0" err="1" smtClean="0"/>
              <a:t>cnblogs</a:t>
            </a:r>
            <a:r>
              <a:rPr lang="en-US" altLang="zh-CN" dirty="0" smtClean="0"/>
              <a:t> </a:t>
            </a:r>
            <a:r>
              <a:rPr lang="zh-CN" altLang="en-US" dirty="0" smtClean="0"/>
              <a:t>的爬虫。</a:t>
            </a:r>
          </a:p>
          <a:p>
            <a:pPr>
              <a:buNone/>
            </a:pP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856345" y="2290803"/>
            <a:ext cx="10479314" cy="480872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7120845" y="5547406"/>
            <a:ext cx="2943225" cy="523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lstStyle/>
          <a:p>
            <a:pPr>
              <a:buNone/>
            </a:pPr>
            <a:r>
              <a:rPr lang="zh-CN" altLang="en-US" dirty="0" smtClean="0"/>
              <a:t>图中线框的位置是爬取起始</a:t>
            </a:r>
            <a:r>
              <a:rPr lang="en-US" altLang="zh-CN" dirty="0" smtClean="0"/>
              <a:t>URL</a:t>
            </a:r>
            <a:r>
              <a:rPr lang="zh-CN" altLang="en-US" dirty="0" smtClean="0"/>
              <a:t>时的打印信息。</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选择器</a:t>
            </a:r>
            <a:endParaRPr lang="zh-CN" altLang="en-US" dirty="0"/>
          </a:p>
        </p:txBody>
      </p:sp>
      <p:sp>
        <p:nvSpPr>
          <p:cNvPr id="3" name="内容占位符 2"/>
          <p:cNvSpPr>
            <a:spLocks noGrp="1"/>
          </p:cNvSpPr>
          <p:nvPr>
            <p:ph idx="1"/>
          </p:nvPr>
        </p:nvSpPr>
        <p:spPr/>
        <p:txBody>
          <a:bodyPr/>
          <a:lstStyle/>
          <a:p>
            <a:pPr>
              <a:buNone/>
            </a:pPr>
            <a:r>
              <a:rPr lang="zh-CN" altLang="en-US" dirty="0" smtClean="0"/>
              <a:t>爬虫模块创建完成后，仅仅拥有了网页下载功能，下面进行网页数据的提取。</a:t>
            </a:r>
            <a:r>
              <a:rPr lang="en-US" altLang="zh-CN" dirty="0" err="1" smtClean="0"/>
              <a:t>Scrapy</a:t>
            </a:r>
            <a:r>
              <a:rPr lang="en-US" altLang="zh-CN" dirty="0" smtClean="0"/>
              <a:t> </a:t>
            </a:r>
            <a:r>
              <a:rPr lang="zh-CN" altLang="en-US" dirty="0" smtClean="0"/>
              <a:t>有自己的一套数据提取机制，称为选择器</a:t>
            </a:r>
            <a:r>
              <a:rPr lang="en-US" altLang="zh-CN" dirty="0" smtClean="0"/>
              <a:t>(selector )</a:t>
            </a:r>
            <a:r>
              <a:rPr lang="zh-CN" altLang="en-US" dirty="0" smtClean="0"/>
              <a:t>，因为它们通过特定的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表达式来选择</a:t>
            </a:r>
            <a:r>
              <a:rPr lang="en-US" altLang="zh-CN" dirty="0" smtClean="0"/>
              <a:t>HTML </a:t>
            </a:r>
            <a:r>
              <a:rPr lang="zh-CN" altLang="en-US" dirty="0" smtClean="0"/>
              <a:t>文件中的某个部分。</a:t>
            </a:r>
            <a:r>
              <a:rPr lang="en-US" altLang="zh-CN" dirty="0" err="1" smtClean="0"/>
              <a:t>Scrapy</a:t>
            </a:r>
            <a:r>
              <a:rPr lang="en-US" altLang="zh-CN" dirty="0" smtClean="0"/>
              <a:t> </a:t>
            </a:r>
            <a:r>
              <a:rPr lang="zh-CN" altLang="en-US" dirty="0" smtClean="0"/>
              <a:t>选择器构建于</a:t>
            </a:r>
            <a:r>
              <a:rPr lang="en-US" altLang="zh-CN" dirty="0" err="1" smtClean="0"/>
              <a:t>lxml</a:t>
            </a:r>
            <a:r>
              <a:rPr lang="en-US" altLang="zh-CN" dirty="0" smtClean="0"/>
              <a:t> </a:t>
            </a:r>
            <a:r>
              <a:rPr lang="zh-CN" altLang="en-US" dirty="0" smtClean="0"/>
              <a:t>库之上，这意味着它们在速度和解析准确性上非常相似，用法也和之前讲的</a:t>
            </a:r>
            <a:r>
              <a:rPr lang="en-US" altLang="zh-CN" dirty="0" err="1" smtClean="0"/>
              <a:t>lxml</a:t>
            </a:r>
            <a:r>
              <a:rPr lang="en-US" altLang="zh-CN" dirty="0" smtClean="0"/>
              <a:t> </a:t>
            </a:r>
            <a:r>
              <a:rPr lang="zh-CN" altLang="en-US" dirty="0" smtClean="0"/>
              <a:t>解析基本类似。当然也可以脱离这套机制，使用</a:t>
            </a:r>
            <a:r>
              <a:rPr lang="en-US" altLang="zh-CN" dirty="0" err="1" smtClean="0"/>
              <a:t>BeautifulSoup</a:t>
            </a:r>
            <a:r>
              <a:rPr lang="en-US" altLang="zh-CN" dirty="0" smtClean="0"/>
              <a:t> </a:t>
            </a:r>
            <a:r>
              <a:rPr lang="zh-CN" altLang="en-US" dirty="0" smtClean="0"/>
              <a:t>包进行解析。</a:t>
            </a:r>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的用法</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Selector</a:t>
            </a:r>
            <a:r>
              <a:rPr lang="zh-CN" altLang="en-US" dirty="0" smtClean="0"/>
              <a:t>对象有四个基本的方法：</a:t>
            </a:r>
            <a:endParaRPr lang="en-US" altLang="zh-CN" dirty="0" smtClean="0"/>
          </a:p>
          <a:p>
            <a:pPr>
              <a:buNone/>
            </a:pPr>
            <a:endParaRPr lang="en-US" altLang="zh-CN" dirty="0" smtClean="0"/>
          </a:p>
          <a:p>
            <a:pPr>
              <a:buNone/>
            </a:pPr>
            <a:r>
              <a:rPr lang="en-US" altLang="zh-CN" dirty="0" smtClean="0"/>
              <a:t>1)</a:t>
            </a:r>
            <a:r>
              <a:rPr lang="en-US" altLang="zh-CN" dirty="0" err="1" smtClean="0"/>
              <a:t>xpath</a:t>
            </a:r>
            <a:r>
              <a:rPr lang="en-US" altLang="zh-CN" dirty="0" smtClean="0"/>
              <a:t>(query): </a:t>
            </a:r>
            <a:r>
              <a:rPr lang="zh-CN" altLang="en-US" dirty="0" smtClean="0"/>
              <a:t>传人</a:t>
            </a:r>
            <a:r>
              <a:rPr lang="en-US" altLang="zh-CN" dirty="0" err="1" smtClean="0"/>
              <a:t>XPath</a:t>
            </a:r>
            <a:r>
              <a:rPr lang="en-US" altLang="zh-CN" dirty="0" smtClean="0"/>
              <a:t>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2) </a:t>
            </a:r>
            <a:r>
              <a:rPr lang="en-US" altLang="zh-CN" dirty="0" err="1" smtClean="0"/>
              <a:t>css</a:t>
            </a:r>
            <a:r>
              <a:rPr lang="en-US" altLang="zh-CN" dirty="0" smtClean="0"/>
              <a:t>(query): </a:t>
            </a:r>
            <a:r>
              <a:rPr lang="zh-CN" altLang="en-US" dirty="0" smtClean="0"/>
              <a:t>传人</a:t>
            </a:r>
            <a:r>
              <a:rPr lang="en-US" altLang="zh-CN" dirty="0" smtClean="0"/>
              <a:t>CSS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3) extract(): </a:t>
            </a:r>
            <a:r>
              <a:rPr lang="zh-CN" altLang="en-US" dirty="0" smtClean="0"/>
              <a:t>序列化该节点为</a:t>
            </a:r>
            <a:r>
              <a:rPr lang="en-US" altLang="zh-CN" dirty="0" smtClean="0"/>
              <a:t>Unicode </a:t>
            </a:r>
            <a:r>
              <a:rPr lang="zh-CN" altLang="en-US" dirty="0" smtClean="0"/>
              <a:t>字符串并返回</a:t>
            </a:r>
            <a:r>
              <a:rPr lang="en-US" altLang="zh-CN" dirty="0" smtClean="0"/>
              <a:t>list </a:t>
            </a:r>
            <a:r>
              <a:rPr lang="zh-CN" altLang="en-US" dirty="0" smtClean="0"/>
              <a:t>列表。</a:t>
            </a:r>
            <a:endParaRPr lang="en-US" altLang="zh-CN" dirty="0" smtClean="0"/>
          </a:p>
          <a:p>
            <a:pPr>
              <a:buNone/>
            </a:pPr>
            <a:r>
              <a:rPr lang="en-US" altLang="zh-CN" dirty="0" smtClean="0"/>
              <a:t>4) re(</a:t>
            </a:r>
            <a:r>
              <a:rPr lang="en-US" altLang="zh-CN" dirty="0" err="1" smtClean="0"/>
              <a:t>regex</a:t>
            </a:r>
            <a:r>
              <a:rPr lang="en-US" altLang="zh-CN" dirty="0" smtClean="0"/>
              <a:t>): </a:t>
            </a:r>
            <a:r>
              <a:rPr lang="zh-CN" altLang="en-US" dirty="0" smtClean="0"/>
              <a:t>根据传入的正则表达式对数据进行提取，返回</a:t>
            </a:r>
            <a:r>
              <a:rPr lang="en-US" altLang="zh-CN" dirty="0" smtClean="0"/>
              <a:t>Unicode </a:t>
            </a:r>
            <a:r>
              <a:rPr lang="zh-CN" altLang="en-US" dirty="0" smtClean="0"/>
              <a:t>字符串列表。</a:t>
            </a:r>
            <a:r>
              <a:rPr lang="en-US" altLang="zh-CN" dirty="0" err="1" smtClean="0"/>
              <a:t>regex</a:t>
            </a:r>
            <a:r>
              <a:rPr lang="en-US" altLang="zh-CN" dirty="0" smtClean="0"/>
              <a:t> </a:t>
            </a:r>
            <a:r>
              <a:rPr lang="zh-CN" altLang="en-US" dirty="0" smtClean="0"/>
              <a:t>可以是一个已编译的正则表达式，也可以是一个将被</a:t>
            </a:r>
            <a:r>
              <a:rPr lang="en-US" altLang="zh-CN" dirty="0" err="1" smtClean="0"/>
              <a:t>re.compile</a:t>
            </a:r>
            <a:r>
              <a:rPr lang="en-US" altLang="zh-CN" dirty="0" smtClean="0"/>
              <a:t>(</a:t>
            </a:r>
            <a:r>
              <a:rPr lang="en-US" altLang="zh-CN" dirty="0" err="1" smtClean="0"/>
              <a:t>regex</a:t>
            </a:r>
            <a:r>
              <a:rPr lang="en-US" altLang="zh-CN" dirty="0" smtClean="0"/>
              <a:t>)</a:t>
            </a:r>
            <a:r>
              <a:rPr lang="zh-CN" altLang="en-US" dirty="0" smtClean="0"/>
              <a:t>编译为正则表达式的字符串。</a:t>
            </a:r>
            <a:br>
              <a:rPr lang="zh-CN" altLang="en-US" dirty="0" smtClean="0"/>
            </a:br>
            <a:endParaRPr lang="zh-CN" altLang="en-US"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657" y="188686"/>
            <a:ext cx="10515600" cy="5233534"/>
          </a:xfrm>
        </p:spPr>
        <p:txBody>
          <a:bodyPr>
            <a:normAutofit/>
          </a:bodyPr>
          <a:lstStyle/>
          <a:p>
            <a:pPr>
              <a:buNone/>
            </a:pPr>
            <a:r>
              <a:rPr lang="zh-CN" altLang="en-US" dirty="0" smtClean="0"/>
              <a:t>在</a:t>
            </a:r>
            <a:r>
              <a:rPr lang="en-US" altLang="zh-CN" dirty="0" err="1" smtClean="0"/>
              <a:t>CnblogsSpider</a:t>
            </a:r>
            <a:r>
              <a:rPr lang="en-US" altLang="zh-CN" dirty="0" smtClean="0"/>
              <a:t> </a:t>
            </a:r>
            <a:r>
              <a:rPr lang="zh-CN" altLang="en-US" dirty="0" smtClean="0"/>
              <a:t>类的</a:t>
            </a:r>
            <a:r>
              <a:rPr lang="en-US" altLang="zh-CN" dirty="0" smtClean="0"/>
              <a:t>parse()</a:t>
            </a:r>
            <a:r>
              <a:rPr lang="zh-CN" altLang="en-US" dirty="0" smtClean="0"/>
              <a:t>方法中，其中一个参数是</a:t>
            </a:r>
            <a:r>
              <a:rPr lang="en-US" altLang="zh-CN" dirty="0" smtClean="0"/>
              <a:t>response,</a:t>
            </a:r>
            <a:r>
              <a:rPr lang="zh-CN" altLang="en-US" dirty="0" smtClean="0"/>
              <a:t>将</a:t>
            </a:r>
            <a:r>
              <a:rPr lang="en-US" altLang="zh-CN" dirty="0" smtClean="0"/>
              <a:t>response </a:t>
            </a:r>
            <a:r>
              <a:rPr lang="zh-CN" altLang="en-US" dirty="0" smtClean="0"/>
              <a:t>传入</a:t>
            </a:r>
            <a:r>
              <a:rPr lang="en-US" altLang="zh-CN" dirty="0" smtClean="0"/>
              <a:t>Selector(response)</a:t>
            </a:r>
            <a:r>
              <a:rPr lang="zh-CN" altLang="en-US" dirty="0" smtClean="0"/>
              <a:t>中就可以构造出一个</a:t>
            </a:r>
            <a:r>
              <a:rPr lang="en-US" altLang="zh-CN" dirty="0" smtClean="0"/>
              <a:t>Selector </a:t>
            </a:r>
            <a:r>
              <a:rPr lang="zh-CN" altLang="en-US" dirty="0" smtClean="0"/>
              <a:t>对象，进而调用以上的四个方法。还有简写的方式，传人的</a:t>
            </a:r>
            <a:r>
              <a:rPr lang="en-US" altLang="zh-CN" dirty="0" smtClean="0"/>
              <a:t>Response </a:t>
            </a:r>
            <a:r>
              <a:rPr lang="zh-CN" altLang="en-US" dirty="0" smtClean="0"/>
              <a:t>直接可以调用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方法，形如</a:t>
            </a:r>
            <a:r>
              <a:rPr lang="en-US" altLang="zh-CN" dirty="0" err="1" smtClean="0"/>
              <a:t>response.xpath</a:t>
            </a:r>
            <a:r>
              <a:rPr lang="en-US" altLang="zh-CN" dirty="0" smtClean="0"/>
              <a:t>()</a:t>
            </a:r>
            <a:r>
              <a:rPr lang="zh-CN" altLang="en-US" dirty="0" smtClean="0"/>
              <a:t>或者</a:t>
            </a:r>
            <a:r>
              <a:rPr lang="en-US" altLang="zh-CN" dirty="0" err="1" smtClean="0"/>
              <a:t>response.css</a:t>
            </a:r>
            <a:r>
              <a:rPr lang="en-US" altLang="zh-CN" dirty="0" smtClean="0"/>
              <a:t>()</a:t>
            </a:r>
            <a:r>
              <a:rPr lang="zh-CN" altLang="en-US" dirty="0" smtClean="0"/>
              <a:t>。</a:t>
            </a:r>
            <a:br>
              <a:rPr lang="zh-CN" altLang="en-US" dirty="0" smtClean="0"/>
            </a:br>
            <a:r>
              <a:rPr lang="zh-CN" altLang="en-US" dirty="0" smtClean="0"/>
              <a:t>方法的调用很简单，更多的时间是花费在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表达式的构造。</a:t>
            </a:r>
            <a:r>
              <a:rPr lang="en-US" altLang="zh-CN" dirty="0" err="1" smtClean="0"/>
              <a:t>Scrapy</a:t>
            </a:r>
            <a:r>
              <a:rPr lang="en-US" altLang="zh-CN" dirty="0" smtClean="0"/>
              <a:t> </a:t>
            </a:r>
            <a:r>
              <a:rPr lang="zh-CN" altLang="en-US" dirty="0" smtClean="0"/>
              <a:t>提供了一种简便的方式来查看表达式是否正确、是否真的起作用。另起一个命令行窗口，在其中输人</a:t>
            </a:r>
            <a:br>
              <a:rPr lang="zh-CN" altLang="en-US" dirty="0" smtClean="0"/>
            </a:br>
            <a:r>
              <a:rPr lang="en-US" altLang="zh-CN" dirty="0" err="1" smtClean="0"/>
              <a:t>scrapy</a:t>
            </a:r>
            <a:r>
              <a:rPr lang="en-US" altLang="zh-CN" dirty="0" smtClean="0"/>
              <a:t> shell “http://www.cnblogs.com/qiyeboy/default.html?page=1”,</a:t>
            </a:r>
            <a:r>
              <a:rPr lang="zh-CN" altLang="en-US" dirty="0" smtClean="0"/>
              <a:t>记得后面的</a:t>
            </a:r>
            <a:r>
              <a:rPr lang="en-US" altLang="zh-CN" dirty="0" smtClean="0"/>
              <a:t>URL </a:t>
            </a:r>
            <a:r>
              <a:rPr lang="zh-CN" altLang="en-US" dirty="0" smtClean="0"/>
              <a:t>加上双引号，效果如图</a:t>
            </a:r>
            <a:r>
              <a:rPr lang="en-US" altLang="zh-CN" dirty="0" smtClean="0"/>
              <a:t>12-7 </a:t>
            </a:r>
            <a:r>
              <a:rPr lang="zh-CN" altLang="en-US" dirty="0" smtClean="0"/>
              <a:t>所示。</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163865" y="3256643"/>
            <a:ext cx="6437313" cy="4495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142" y="420914"/>
            <a:ext cx="10515600" cy="6162449"/>
          </a:xfrm>
        </p:spPr>
        <p:txBody>
          <a:bodyPr>
            <a:normAutofit/>
          </a:bodyPr>
          <a:lstStyle/>
          <a:p>
            <a:pPr>
              <a:buNone/>
            </a:pPr>
            <a:r>
              <a:rPr lang="zh-CN" altLang="en-US" dirty="0" smtClean="0"/>
              <a:t>其中方框圈出来的</a:t>
            </a:r>
            <a:r>
              <a:rPr lang="en-US" altLang="zh-CN" dirty="0" smtClean="0"/>
              <a:t>response </a:t>
            </a:r>
            <a:r>
              <a:rPr lang="zh-CN" altLang="en-US" dirty="0" smtClean="0"/>
              <a:t>就是访问以上网址获得响应，直接在</a:t>
            </a:r>
            <a:r>
              <a:rPr lang="en-US" altLang="zh-CN" dirty="0" err="1" smtClean="0"/>
              <a:t>scrapy</a:t>
            </a:r>
            <a:r>
              <a:rPr lang="en-US" altLang="zh-CN" dirty="0" smtClean="0"/>
              <a:t> shell </a:t>
            </a:r>
            <a:r>
              <a:rPr lang="zh-CN" altLang="en-US" dirty="0" smtClean="0"/>
              <a:t>中输入</a:t>
            </a:r>
            <a:r>
              <a:rPr lang="en-US" altLang="zh-CN" dirty="0" err="1" smtClean="0"/>
              <a:t>response.xpath</a:t>
            </a:r>
            <a:r>
              <a:rPr lang="en-US" altLang="zh-CN" dirty="0" smtClean="0"/>
              <a:t>(“.//*[@class=‘</a:t>
            </a:r>
            <a:r>
              <a:rPr lang="en-US" altLang="zh-CN" dirty="0" err="1" smtClean="0"/>
              <a:t>postTite</a:t>
            </a:r>
            <a:r>
              <a:rPr lang="en-US" altLang="zh-CN" dirty="0" smtClean="0"/>
              <a:t>’]/a/text()”).extract(),</a:t>
            </a:r>
            <a:r>
              <a:rPr lang="zh-CN" altLang="en-US" dirty="0" smtClean="0"/>
              <a:t>就可以抽取出当前网址的所有文章的标题，返回的是</a:t>
            </a:r>
            <a:r>
              <a:rPr lang="en-US" altLang="zh-CN" dirty="0" smtClean="0"/>
              <a:t>Unicode</a:t>
            </a:r>
            <a:r>
              <a:rPr lang="zh-CN" altLang="en-US" dirty="0" smtClean="0"/>
              <a:t>格式，如图</a:t>
            </a:r>
            <a:r>
              <a:rPr lang="en-US" altLang="zh-CN" dirty="0" smtClean="0"/>
              <a:t>12-8 </a:t>
            </a:r>
            <a:r>
              <a:rPr lang="zh-CN" altLang="en-US" dirty="0" smtClean="0"/>
              <a:t>所示。</a:t>
            </a:r>
            <a:br>
              <a:rPr lang="zh-CN" altLang="en-US" dirty="0" smtClean="0"/>
            </a:br>
            <a:r>
              <a:rPr lang="zh-CN" altLang="en-US" dirty="0" smtClean="0"/>
              <a:t>大家可以用这种方法来测试自己写的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a:t>
            </a:r>
            <a:br>
              <a:rPr lang="zh-CN" altLang="en-US" dirty="0" smtClean="0"/>
            </a:br>
            <a:r>
              <a:rPr lang="zh-CN" altLang="en-US" dirty="0" smtClean="0"/>
              <a:t>可能有人会说，直接使用</a:t>
            </a:r>
            <a:r>
              <a:rPr lang="en-US" altLang="zh-CN" dirty="0" err="1" smtClean="0"/>
              <a:t>Firepath</a:t>
            </a:r>
            <a:r>
              <a:rPr lang="en-US" altLang="zh-CN" dirty="0" smtClean="0"/>
              <a:t> </a:t>
            </a:r>
            <a:r>
              <a:rPr lang="zh-CN" altLang="en-US" dirty="0" smtClean="0"/>
              <a:t>测试不是更简单</a:t>
            </a:r>
            <a:r>
              <a:rPr lang="en-US" altLang="zh-CN" dirty="0" smtClean="0"/>
              <a:t>?</a:t>
            </a:r>
            <a:r>
              <a:rPr lang="zh-CN" altLang="en-US" dirty="0" smtClean="0"/>
              <a:t>对，使用</a:t>
            </a:r>
            <a:r>
              <a:rPr lang="en-US" altLang="zh-CN" dirty="0" err="1" smtClean="0"/>
              <a:t>Firepath</a:t>
            </a:r>
            <a:r>
              <a:rPr lang="en-US" altLang="zh-CN" dirty="0" smtClean="0"/>
              <a:t> </a:t>
            </a:r>
            <a:r>
              <a:rPr lang="zh-CN" altLang="en-US" dirty="0" smtClean="0"/>
              <a:t>来获取和测试表达式更直观和方便。但是大家有没有想过动态网站，</a:t>
            </a:r>
            <a:r>
              <a:rPr lang="en-US" altLang="zh-CN" dirty="0" smtClean="0"/>
              <a:t>HTML </a:t>
            </a:r>
            <a:r>
              <a:rPr lang="zh-CN" altLang="en-US" dirty="0" smtClean="0"/>
              <a:t>网页都是经过谊染的，很多时候浏览器上显示的网页结构和程序访问获取的结构是不一样的，就会导致在</a:t>
            </a:r>
            <a:r>
              <a:rPr lang="en-US" altLang="zh-CN" dirty="0" err="1" smtClean="0"/>
              <a:t>Firepath</a:t>
            </a:r>
            <a:r>
              <a:rPr lang="en-US" altLang="zh-CN" dirty="0" smtClean="0"/>
              <a:t> </a:t>
            </a:r>
            <a:r>
              <a:rPr lang="zh-CN" altLang="en-US" dirty="0" smtClean="0"/>
              <a:t>获取和调试成功的表达式在程序中不起作用，这种情况的解决办法是将</a:t>
            </a:r>
            <a:r>
              <a:rPr lang="en-US" altLang="zh-CN" dirty="0" err="1" smtClean="0"/>
              <a:t>scrapy</a:t>
            </a:r>
            <a:r>
              <a:rPr lang="en-US" altLang="zh-CN" dirty="0" smtClean="0"/>
              <a:t> shell </a:t>
            </a:r>
            <a:r>
              <a:rPr lang="zh-CN" altLang="en-US" dirty="0" smtClean="0"/>
              <a:t>和</a:t>
            </a:r>
            <a:r>
              <a:rPr lang="en-US" altLang="zh-CN" dirty="0" err="1" smtClean="0"/>
              <a:t>Firepath</a:t>
            </a:r>
            <a:r>
              <a:rPr lang="en-US" altLang="zh-CN" dirty="0" smtClean="0"/>
              <a:t> </a:t>
            </a:r>
            <a:r>
              <a:rPr lang="zh-CN" altLang="en-US" dirty="0" smtClean="0"/>
              <a:t>结合起来使用。在</a:t>
            </a:r>
            <a:r>
              <a:rPr lang="en-US" altLang="zh-CN" dirty="0" err="1" smtClean="0"/>
              <a:t>scrapy</a:t>
            </a:r>
            <a:r>
              <a:rPr lang="en-US" altLang="zh-CN" dirty="0" smtClean="0"/>
              <a:t> shell </a:t>
            </a:r>
            <a:r>
              <a:rPr lang="zh-CN" altLang="en-US" dirty="0" smtClean="0"/>
              <a:t>中有一个功能是查看响应，在</a:t>
            </a:r>
            <a:r>
              <a:rPr lang="en-US" altLang="zh-CN" dirty="0" smtClean="0"/>
              <a:t>shell </a:t>
            </a:r>
            <a:r>
              <a:rPr lang="zh-CN" altLang="en-US" dirty="0" smtClean="0"/>
              <a:t>中输人</a:t>
            </a:r>
            <a:r>
              <a:rPr lang="en-US" altLang="zh-CN" dirty="0" smtClean="0"/>
              <a:t>view(response),</a:t>
            </a:r>
            <a:r>
              <a:rPr lang="zh-CN" altLang="en-US" dirty="0" smtClean="0"/>
              <a:t>可以将获取的响应在浏览器中打开，然后就可以使用</a:t>
            </a:r>
            <a:r>
              <a:rPr lang="en-US" altLang="zh-CN" dirty="0" err="1" smtClean="0"/>
              <a:t>Firepath</a:t>
            </a:r>
            <a:r>
              <a:rPr lang="en-US" altLang="zh-CN" dirty="0" smtClean="0"/>
              <a:t> </a:t>
            </a:r>
            <a:r>
              <a:rPr lang="zh-CN" altLang="en-US" dirty="0" smtClean="0"/>
              <a:t>获取和调试真实的表达式了。如图</a:t>
            </a:r>
            <a:r>
              <a:rPr lang="en-US" altLang="zh-CN" dirty="0" smtClean="0"/>
              <a:t>12-9 </a:t>
            </a:r>
            <a:r>
              <a:rPr lang="zh-CN" altLang="en-US" dirty="0" smtClean="0"/>
              <a:t>所示，响应被存成了一个本地的</a:t>
            </a:r>
            <a:r>
              <a:rPr lang="en-US" altLang="zh-CN" dirty="0" smtClean="0"/>
              <a:t>html </a:t>
            </a:r>
            <a:r>
              <a:rPr lang="zh-CN" altLang="en-US" dirty="0" smtClean="0"/>
              <a:t>文件。</a:t>
            </a:r>
            <a:br>
              <a:rPr lang="zh-CN" altLang="en-US" dirty="0" smtClean="0"/>
            </a:br>
            <a:endParaRPr lang="zh-CN" altLang="en-US"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爬虫架构</a:t>
            </a:r>
            <a:endParaRPr lang="zh-CN" altLang="en-US" dirty="0"/>
          </a:p>
        </p:txBody>
      </p:sp>
      <p:sp>
        <p:nvSpPr>
          <p:cNvPr id="3" name="内容占位符 2"/>
          <p:cNvSpPr>
            <a:spLocks noGrp="1"/>
          </p:cNvSpPr>
          <p:nvPr>
            <p:ph idx="1"/>
          </p:nvPr>
        </p:nvSpPr>
        <p:spPr>
          <a:xfrm>
            <a:off x="838200" y="1645920"/>
            <a:ext cx="10515600" cy="4531043"/>
          </a:xfrm>
        </p:spPr>
        <p:txBody>
          <a:bodyPr>
            <a:normAutofit lnSpcReduction="10000"/>
          </a:bodyPr>
          <a:lstStyle/>
          <a:p>
            <a:pPr>
              <a:buNone/>
            </a:pPr>
            <a:r>
              <a:rPr lang="en-US" altLang="zh-CN" dirty="0" err="1" smtClean="0"/>
              <a:t>Scrapy</a:t>
            </a:r>
            <a:r>
              <a:rPr lang="zh-CN" altLang="en-US" dirty="0" smtClean="0"/>
              <a:t>是用纯</a:t>
            </a:r>
            <a:r>
              <a:rPr lang="en-US" altLang="zh-CN" dirty="0" smtClean="0"/>
              <a:t>Python</a:t>
            </a:r>
            <a:r>
              <a:rPr lang="zh-CN" altLang="en-US" dirty="0" smtClean="0"/>
              <a:t>实现一个为了爬取网站数据、提取结构性数据而编写的应用框架，用金非常广泛。框架的力量，用户只需要定制开发几个模块就可以轻松的实现一个爬虫，用来抓取网页内容以及各种图片，非常之方便。</a:t>
            </a:r>
          </a:p>
          <a:p>
            <a:pPr>
              <a:buNone/>
            </a:pPr>
            <a:r>
              <a:rPr lang="en-US" altLang="zh-CN" dirty="0" err="1" smtClean="0"/>
              <a:t>Scrapy</a:t>
            </a:r>
            <a:r>
              <a:rPr lang="zh-CN" altLang="en-US" dirty="0" smtClean="0"/>
              <a:t>使用了</a:t>
            </a:r>
            <a:r>
              <a:rPr lang="en-US" altLang="zh-CN" dirty="0" smtClean="0"/>
              <a:t>Twisted[‘</a:t>
            </a:r>
            <a:r>
              <a:rPr lang="en-US" altLang="zh-CN" dirty="0" err="1" smtClean="0"/>
              <a:t>twistid</a:t>
            </a:r>
            <a:r>
              <a:rPr lang="en-US" altLang="zh-CN" dirty="0" smtClean="0"/>
              <a:t>] (</a:t>
            </a:r>
            <a:r>
              <a:rPr lang="zh-CN" altLang="en-US" dirty="0" smtClean="0"/>
              <a:t>其主要对手是</a:t>
            </a:r>
            <a:r>
              <a:rPr lang="en-US" altLang="zh-CN" dirty="0" smtClean="0"/>
              <a:t>Tornado)</a:t>
            </a:r>
            <a:r>
              <a:rPr lang="zh-CN" altLang="en-US" dirty="0" smtClean="0"/>
              <a:t>异步网络框架来处理网络通讯，可以加快我们的下载速度，不用自己去实现异步框架，并且包含了各种中间件接口，可以灵活的完成各种需求。</a:t>
            </a:r>
          </a:p>
          <a:p>
            <a:pPr>
              <a:buNone/>
            </a:pPr>
            <a:r>
              <a:rPr lang="en-US" altLang="zh-CN" dirty="0" err="1" smtClean="0"/>
              <a:t>Scrapy</a:t>
            </a:r>
            <a:r>
              <a:rPr lang="en-US" altLang="zh-CN" dirty="0" smtClean="0"/>
              <a:t> </a:t>
            </a:r>
            <a:r>
              <a:rPr lang="zh-CN" altLang="en-US" dirty="0" smtClean="0"/>
              <a:t>整体架构如图</a:t>
            </a:r>
            <a:r>
              <a:rPr lang="en-US" altLang="zh-CN" dirty="0" smtClean="0"/>
              <a:t>12-1</a:t>
            </a:r>
            <a:r>
              <a:rPr lang="zh-CN" altLang="en-US" dirty="0" smtClean="0"/>
              <a:t>所示。</a:t>
            </a:r>
          </a:p>
          <a:p>
            <a:pPr>
              <a:buNone/>
            </a:pPr>
            <a:r>
              <a:rPr lang="zh-CN" altLang="en-US" dirty="0" smtClean="0"/>
              <a:t>根据架构图介绍一下</a:t>
            </a:r>
            <a:r>
              <a:rPr lang="en-US" altLang="zh-CN" dirty="0" err="1" smtClean="0"/>
              <a:t>Scrapy</a:t>
            </a:r>
            <a:r>
              <a:rPr lang="en-US" altLang="zh-CN" dirty="0" smtClean="0"/>
              <a:t> </a:t>
            </a:r>
            <a:r>
              <a:rPr lang="zh-CN" altLang="en-US" dirty="0" smtClean="0"/>
              <a:t>中的各大组件及其功能</a:t>
            </a:r>
            <a:r>
              <a:rPr lang="en-US" altLang="zh-CN" dirty="0" smtClean="0"/>
              <a:t>:</a:t>
            </a:r>
          </a:p>
          <a:p>
            <a:pPr>
              <a:buFont typeface="Wingdings" pitchFamily="2" charset="2"/>
              <a:buChar char="ü"/>
            </a:pPr>
            <a:r>
              <a:rPr lang="en-US" altLang="zh-CN" dirty="0" err="1" smtClean="0"/>
              <a:t>Scrapy</a:t>
            </a:r>
            <a:r>
              <a:rPr lang="en-US" altLang="zh-CN" dirty="0" smtClean="0"/>
              <a:t> </a:t>
            </a:r>
            <a:r>
              <a:rPr lang="zh-CN" altLang="en-US" dirty="0" smtClean="0"/>
              <a:t>引擎</a:t>
            </a:r>
            <a:r>
              <a:rPr lang="en-US" altLang="zh-CN" dirty="0" smtClean="0"/>
              <a:t>(Engine)</a:t>
            </a:r>
            <a:r>
              <a:rPr lang="zh-CN" altLang="en-US" dirty="0" smtClean="0"/>
              <a:t>。引擎负责控制数据流在系统的所有组件中流动，并在相应动作发生时触发事件。</a:t>
            </a:r>
          </a:p>
          <a:p>
            <a:pPr>
              <a:buFont typeface="Wingdings" pitchFamily="2" charset="2"/>
              <a:buChar char="ü"/>
            </a:pPr>
            <a:r>
              <a:rPr lang="zh-CN" altLang="en-US" dirty="0" smtClean="0"/>
              <a:t>调度器</a:t>
            </a:r>
            <a:r>
              <a:rPr lang="en-US" altLang="zh-CN" dirty="0" smtClean="0"/>
              <a:t>(Scheduler )</a:t>
            </a:r>
            <a:r>
              <a:rPr lang="zh-CN" altLang="en-US" dirty="0" smtClean="0"/>
              <a:t>。调度器从引擎接收</a:t>
            </a:r>
            <a:r>
              <a:rPr lang="en-US" altLang="zh-CN" dirty="0" smtClean="0"/>
              <a:t>Request </a:t>
            </a:r>
            <a:r>
              <a:rPr lang="zh-CN" altLang="en-US" dirty="0" smtClean="0"/>
              <a:t>并将它们入队，以便之后引擎请求</a:t>
            </a:r>
            <a:r>
              <a:rPr lang="en-US" altLang="zh-CN" dirty="0" smtClean="0"/>
              <a:t>request</a:t>
            </a:r>
            <a:r>
              <a:rPr lang="zh-CN" altLang="en-US" dirty="0" smtClean="0"/>
              <a:t>时提供给引擎。</a:t>
            </a:r>
          </a:p>
          <a:p>
            <a:pPr>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9668" y="283934"/>
            <a:ext cx="8787051" cy="621846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806225" y="240166"/>
            <a:ext cx="9448738" cy="589937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解析实现</a:t>
            </a:r>
            <a:endParaRPr lang="zh-CN" altLang="en-US" dirty="0"/>
          </a:p>
        </p:txBody>
      </p:sp>
      <p:sp>
        <p:nvSpPr>
          <p:cNvPr id="3" name="内容占位符 2"/>
          <p:cNvSpPr>
            <a:spLocks noGrp="1"/>
          </p:cNvSpPr>
          <p:nvPr>
            <p:ph idx="1"/>
          </p:nvPr>
        </p:nvSpPr>
        <p:spPr>
          <a:xfrm>
            <a:off x="838200" y="1756229"/>
            <a:ext cx="10515600" cy="4420734"/>
          </a:xfrm>
        </p:spPr>
        <p:txBody>
          <a:bodyPr/>
          <a:lstStyle/>
          <a:p>
            <a:pPr>
              <a:buNone/>
            </a:pPr>
            <a:r>
              <a:rPr lang="zh-CN" altLang="en-US" dirty="0" smtClean="0"/>
              <a:t>讲解完</a:t>
            </a:r>
            <a:r>
              <a:rPr lang="en-US" altLang="zh-CN" dirty="0" smtClean="0"/>
              <a:t>Selector </a:t>
            </a:r>
            <a:r>
              <a:rPr lang="zh-CN" altLang="en-US" dirty="0" smtClean="0"/>
              <a:t>的用法，下面抽取博客文章的数据。通过分析网页的结构，</a:t>
            </a:r>
            <a:r>
              <a:rPr lang="en-US" altLang="zh-CN" dirty="0" err="1" smtClean="0"/>
              <a:t>XPath</a:t>
            </a:r>
            <a:r>
              <a:rPr lang="en-US" altLang="zh-CN" dirty="0" smtClean="0"/>
              <a:t> </a:t>
            </a:r>
            <a:r>
              <a:rPr lang="zh-CN" altLang="en-US" dirty="0" smtClean="0"/>
              <a:t>表达式如下</a:t>
            </a:r>
            <a:r>
              <a:rPr lang="en-US" altLang="zh-CN" dirty="0" smtClean="0"/>
              <a:t>:</a:t>
            </a:r>
          </a:p>
          <a:p>
            <a:pPr>
              <a:buNone/>
            </a:pPr>
            <a:r>
              <a:rPr lang="zh-CN" altLang="en-US" dirty="0" smtClean="0"/>
              <a:t>所有文 章</a:t>
            </a:r>
            <a:r>
              <a:rPr lang="en-US" altLang="zh-CN" dirty="0" smtClean="0"/>
              <a:t>:.//*[@class='day']</a:t>
            </a:r>
          </a:p>
          <a:p>
            <a:pPr>
              <a:buNone/>
            </a:pPr>
            <a:r>
              <a:rPr lang="zh-CN" altLang="en-US" dirty="0" smtClean="0"/>
              <a:t>文章发表时间</a:t>
            </a:r>
            <a:r>
              <a:rPr lang="en-US" altLang="zh-CN" dirty="0" smtClean="0"/>
              <a:t>:.//*[@class='</a:t>
            </a:r>
            <a:r>
              <a:rPr lang="en-US" altLang="zh-CN" dirty="0" err="1" smtClean="0"/>
              <a:t>dayTitle</a:t>
            </a:r>
            <a:r>
              <a:rPr lang="en-US" altLang="zh-CN" dirty="0" smtClean="0"/>
              <a:t>']/a/text()</a:t>
            </a:r>
          </a:p>
          <a:p>
            <a:pPr>
              <a:buNone/>
            </a:pPr>
            <a:r>
              <a:rPr lang="zh-CN" altLang="en-US" dirty="0" smtClean="0"/>
              <a:t>文章标题内容</a:t>
            </a:r>
            <a:r>
              <a:rPr lang="en-US" altLang="zh-CN" dirty="0" smtClean="0"/>
              <a:t>:.//*[@class='</a:t>
            </a:r>
            <a:r>
              <a:rPr lang="en-US" altLang="zh-CN" dirty="0" err="1" smtClean="0"/>
              <a:t>postTitle</a:t>
            </a:r>
            <a:r>
              <a:rPr lang="en-US" altLang="zh-CN" dirty="0" smtClean="0"/>
              <a:t>'/a/text()</a:t>
            </a:r>
          </a:p>
          <a:p>
            <a:pPr>
              <a:buNone/>
            </a:pPr>
            <a:r>
              <a:rPr lang="zh-CN" altLang="en-US" dirty="0" smtClean="0"/>
              <a:t>文章摘要内容</a:t>
            </a:r>
            <a:r>
              <a:rPr lang="en-US" altLang="zh-CN" dirty="0" smtClean="0"/>
              <a:t>:.//*[@class='</a:t>
            </a:r>
            <a:r>
              <a:rPr lang="en-US" altLang="zh-CN" dirty="0" err="1" smtClean="0"/>
              <a:t>postCon</a:t>
            </a:r>
            <a:r>
              <a:rPr lang="en-US" altLang="zh-CN" dirty="0" smtClean="0"/>
              <a:t>']/div/text()</a:t>
            </a:r>
          </a:p>
          <a:p>
            <a:pPr>
              <a:buNone/>
            </a:pPr>
            <a:r>
              <a:rPr lang="zh-CN" altLang="en-US" dirty="0" smtClean="0"/>
              <a:t>文章链接</a:t>
            </a:r>
            <a:r>
              <a:rPr lang="en-US" altLang="zh-CN" dirty="0" smtClean="0"/>
              <a:t>:.//*[@class='</a:t>
            </a:r>
            <a:r>
              <a:rPr lang="en-US" altLang="zh-CN" dirty="0" err="1" smtClean="0"/>
              <a:t>postTitle</a:t>
            </a:r>
            <a:r>
              <a:rPr lang="en-US" altLang="zh-CN" dirty="0" smtClean="0"/>
              <a:t>']/a/@</a:t>
            </a:r>
            <a:r>
              <a:rPr lang="en-US" altLang="zh-CN" dirty="0" err="1" smtClean="0"/>
              <a:t>href</a:t>
            </a:r>
            <a:endParaRPr lang="en-US" altLang="zh-CN" dirty="0" smtClean="0"/>
          </a:p>
          <a:p>
            <a:pPr>
              <a:buNone/>
            </a:pPr>
            <a:r>
              <a:rPr lang="en-US" altLang="zh-CN" dirty="0" smtClean="0"/>
              <a:t>parse()</a:t>
            </a:r>
            <a:r>
              <a:rPr lang="zh-CN" altLang="en-US" dirty="0" smtClean="0"/>
              <a:t>方法代码如下</a:t>
            </a:r>
            <a:r>
              <a:rPr lang="en-US" altLang="zh-CN" dirty="0" smtClean="0"/>
              <a:t>:</a:t>
            </a:r>
          </a:p>
          <a:p>
            <a:pPr>
              <a:buNone/>
            </a:pPr>
            <a:endParaRPr lang="zh-CN" altLang="en-US"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520473" y="687389"/>
            <a:ext cx="11291546" cy="526346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41869"/>
            <a:ext cx="10515600" cy="4351338"/>
          </a:xfrm>
        </p:spPr>
        <p:txBody>
          <a:bodyPr/>
          <a:lstStyle/>
          <a:p>
            <a:pPr>
              <a:buNone/>
            </a:pPr>
            <a:r>
              <a:rPr lang="zh-CN" altLang="en-US" dirty="0" smtClean="0"/>
              <a:t>代码先抽取出当前网页中的所有文章，然后从每篇文章中抽取数据，抽取的数据以列表的格式返回，直接取第一个即可。在命令中输人</a:t>
            </a:r>
            <a:r>
              <a:rPr lang="en-US" altLang="zh-CN" dirty="0" err="1" smtClean="0"/>
              <a:t>scrapy</a:t>
            </a:r>
            <a:r>
              <a:rPr lang="en-US" altLang="zh-CN" dirty="0" smtClean="0"/>
              <a:t> crawl </a:t>
            </a:r>
            <a:r>
              <a:rPr lang="en-US" altLang="zh-CN" dirty="0" err="1" smtClean="0"/>
              <a:t>cnblogs</a:t>
            </a:r>
            <a:r>
              <a:rPr lang="en-US" altLang="zh-CN" dirty="0" smtClean="0"/>
              <a:t> </a:t>
            </a:r>
            <a:r>
              <a:rPr lang="zh-CN" altLang="en-US" dirty="0" smtClean="0"/>
              <a:t>再次启动爬虫就可以看到抽取出的数据，如图</a:t>
            </a:r>
            <a:r>
              <a:rPr lang="en-US" altLang="zh-CN" dirty="0" smtClean="0"/>
              <a:t>12-10</a:t>
            </a:r>
            <a:r>
              <a:rPr lang="zh-CN" altLang="en-US" dirty="0" smtClean="0"/>
              <a:t>所示。</a:t>
            </a:r>
          </a:p>
          <a:p>
            <a:pPr>
              <a:buNone/>
            </a:pPr>
            <a:endParaRPr lang="zh-CN" altLang="en-US" dirty="0"/>
          </a:p>
        </p:txBody>
      </p:sp>
      <p:pic>
        <p:nvPicPr>
          <p:cNvPr id="12291" name="Picture 3"/>
          <p:cNvPicPr>
            <a:picLocks noChangeAspect="1" noChangeArrowheads="1"/>
          </p:cNvPicPr>
          <p:nvPr/>
        </p:nvPicPr>
        <p:blipFill>
          <a:blip r:embed="rId2" cstate="print"/>
          <a:srcRect/>
          <a:stretch>
            <a:fillRect/>
          </a:stretch>
        </p:blipFill>
        <p:spPr bwMode="auto">
          <a:xfrm>
            <a:off x="1161143" y="2236856"/>
            <a:ext cx="9567620" cy="428005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命令行工具</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既然用到了</a:t>
            </a:r>
            <a:r>
              <a:rPr lang="en-US" altLang="zh-CN" dirty="0" err="1" smtClean="0"/>
              <a:t>scrapy</a:t>
            </a:r>
            <a:r>
              <a:rPr lang="en-US" altLang="zh-CN" dirty="0" smtClean="0"/>
              <a:t> shell,</a:t>
            </a:r>
            <a:r>
              <a:rPr lang="zh-CN" altLang="en-US" dirty="0" smtClean="0"/>
              <a:t>本节就讲解一下</a:t>
            </a:r>
            <a:r>
              <a:rPr lang="en-US" altLang="zh-CN" dirty="0" err="1" smtClean="0"/>
              <a:t>Scrapy</a:t>
            </a:r>
            <a:r>
              <a:rPr lang="en-US" altLang="zh-CN" dirty="0" smtClean="0"/>
              <a:t> </a:t>
            </a:r>
            <a:r>
              <a:rPr lang="zh-CN" altLang="en-US" dirty="0" smtClean="0"/>
              <a:t>的命令行功能。</a:t>
            </a:r>
            <a:r>
              <a:rPr lang="en-US" altLang="zh-CN" dirty="0" err="1" smtClean="0"/>
              <a:t>Scrapy</a:t>
            </a:r>
            <a:r>
              <a:rPr lang="en-US" altLang="zh-CN" dirty="0" smtClean="0"/>
              <a:t> </a:t>
            </a:r>
            <a:r>
              <a:rPr lang="zh-CN" altLang="en-US" dirty="0" smtClean="0"/>
              <a:t>提供了两种类型的命令。一种必须在</a:t>
            </a:r>
            <a:r>
              <a:rPr lang="en-US" altLang="zh-CN" dirty="0" err="1" smtClean="0"/>
              <a:t>Scrapy</a:t>
            </a:r>
            <a:r>
              <a:rPr lang="zh-CN" altLang="en-US" dirty="0" smtClean="0"/>
              <a:t>项目中运行，是针对项目的命令</a:t>
            </a:r>
            <a:r>
              <a:rPr lang="en-US" altLang="zh-CN" dirty="0" smtClean="0"/>
              <a:t>; </a:t>
            </a:r>
            <a:r>
              <a:rPr lang="zh-CN" altLang="en-US" dirty="0" smtClean="0"/>
              <a:t>另外一种则不需要，属于全局命令。全局命令在项目中运行时的表现可能会与在非项目中的运行表现有些许差别，</a:t>
            </a:r>
            <a:r>
              <a:rPr lang="en-US" altLang="zh-CN" dirty="0" smtClean="0"/>
              <a:t>,</a:t>
            </a:r>
            <a:r>
              <a:rPr lang="zh-CN" altLang="en-US" dirty="0" smtClean="0"/>
              <a:t>因为可能会使用项目的设定。</a:t>
            </a:r>
            <a:br>
              <a:rPr lang="zh-CN" altLang="en-US" dirty="0" smtClean="0"/>
            </a:br>
            <a:r>
              <a:rPr lang="zh-CN" altLang="en-US" dirty="0" smtClean="0"/>
              <a:t>全局命令如下</a:t>
            </a:r>
            <a:r>
              <a:rPr lang="en-US" altLang="zh-CN" dirty="0" smtClean="0"/>
              <a:t>:</a:t>
            </a:r>
            <a:br>
              <a:rPr lang="en-US" altLang="zh-CN" dirty="0" smtClean="0"/>
            </a:br>
            <a:r>
              <a:rPr lang="en-US" altLang="zh-CN" dirty="0" err="1" smtClean="0"/>
              <a:t>startproject</a:t>
            </a:r>
            <a:r>
              <a:rPr lang="en-US" altLang="zh-CN" dirty="0" smtClean="0"/>
              <a:t/>
            </a:r>
            <a:br>
              <a:rPr lang="en-US" altLang="zh-CN" dirty="0" smtClean="0"/>
            </a:br>
            <a:r>
              <a:rPr lang="en-US" altLang="zh-CN" dirty="0" smtClean="0"/>
              <a:t>settings</a:t>
            </a:r>
            <a:br>
              <a:rPr lang="en-US" altLang="zh-CN" dirty="0" smtClean="0"/>
            </a:br>
            <a:r>
              <a:rPr lang="en-US" altLang="zh-CN" dirty="0" err="1" smtClean="0"/>
              <a:t>runspider</a:t>
            </a:r>
            <a:r>
              <a:rPr lang="en-US" altLang="zh-CN" dirty="0" smtClean="0"/>
              <a:t/>
            </a:r>
            <a:br>
              <a:rPr lang="en-US" altLang="zh-CN" dirty="0" smtClean="0"/>
            </a:br>
            <a:r>
              <a:rPr lang="en-US" altLang="zh-CN" dirty="0" smtClean="0"/>
              <a:t>shell</a:t>
            </a:r>
            <a:br>
              <a:rPr lang="en-US" altLang="zh-CN" dirty="0" smtClean="0"/>
            </a:br>
            <a:r>
              <a:rPr lang="en-US" altLang="zh-CN" dirty="0" smtClean="0"/>
              <a:t>fetch</a:t>
            </a:r>
            <a:br>
              <a:rPr lang="en-US" altLang="zh-CN" dirty="0" smtClean="0"/>
            </a:br>
            <a:r>
              <a:rPr lang="en-US" altLang="zh-CN" dirty="0" smtClean="0"/>
              <a:t>view</a:t>
            </a:r>
            <a:br>
              <a:rPr lang="en-US" altLang="zh-CN" dirty="0" smtClean="0"/>
            </a:br>
            <a:r>
              <a:rPr lang="en-US" altLang="zh-CN" dirty="0" smtClean="0"/>
              <a:t>version</a:t>
            </a:r>
            <a:br>
              <a:rPr lang="en-US" altLang="zh-CN" dirty="0" smtClean="0"/>
            </a:br>
            <a:r>
              <a:rPr lang="en-US" altLang="zh-CN" dirty="0" smtClean="0"/>
              <a:t>bench</a:t>
            </a:r>
            <a:br>
              <a:rPr lang="en-US" altLang="zh-CN" dirty="0" smtClean="0"/>
            </a:b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597" y="537029"/>
            <a:ext cx="10903857" cy="5639934"/>
          </a:xfrm>
        </p:spPr>
        <p:txBody>
          <a:bodyPr/>
          <a:lstStyle/>
          <a:p>
            <a:pPr>
              <a:buNone/>
            </a:pPr>
            <a:r>
              <a:rPr lang="en-US" altLang="zh-CN" dirty="0" err="1" smtClean="0"/>
              <a:t>startproject</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startproject</a:t>
            </a:r>
            <a:r>
              <a:rPr lang="en-US" altLang="zh-CN" dirty="0" smtClean="0"/>
              <a:t> &lt;</a:t>
            </a:r>
            <a:r>
              <a:rPr lang="en-US" altLang="zh-CN" dirty="0" err="1" smtClean="0"/>
              <a:t>project_name</a:t>
            </a:r>
            <a:r>
              <a:rPr lang="en-US" altLang="zh-CN" dirty="0" smtClean="0"/>
              <a:t>&gt;</a:t>
            </a:r>
            <a:r>
              <a:rPr lang="zh-CN" altLang="en-US" dirty="0" smtClean="0"/>
              <a:t>。用 于在</a:t>
            </a:r>
            <a:r>
              <a:rPr lang="en-US" altLang="zh-CN" dirty="0" err="1" smtClean="0"/>
              <a:t>project_name</a:t>
            </a:r>
            <a:r>
              <a:rPr lang="en-US" altLang="zh-CN" dirty="0" smtClean="0"/>
              <a:t> </a:t>
            </a:r>
            <a:r>
              <a:rPr lang="zh-CN" altLang="en-US" dirty="0" smtClean="0"/>
              <a:t>文件夹下创建一个名为</a:t>
            </a:r>
            <a:r>
              <a:rPr lang="en-US" altLang="zh-CN" dirty="0" err="1" smtClean="0"/>
              <a:t>project_name</a:t>
            </a:r>
            <a:r>
              <a:rPr lang="en-US" altLang="zh-CN" dirty="0" smtClean="0"/>
              <a:t> </a:t>
            </a:r>
            <a:r>
              <a:rPr lang="zh-CN" altLang="en-US" dirty="0" smtClean="0"/>
              <a:t>的</a:t>
            </a:r>
            <a:r>
              <a:rPr lang="en-US" altLang="zh-CN" dirty="0" err="1" smtClean="0"/>
              <a:t>Scrapy</a:t>
            </a:r>
            <a:r>
              <a:rPr lang="zh-CN" altLang="en-US" dirty="0" smtClean="0"/>
              <a:t>项目。示例如下</a:t>
            </a:r>
            <a:r>
              <a:rPr lang="en-US" altLang="zh-CN" dirty="0" smtClean="0"/>
              <a:t>:</a:t>
            </a:r>
            <a:br>
              <a:rPr lang="en-US" altLang="zh-CN" dirty="0" smtClean="0"/>
            </a:br>
            <a:endParaRPr lang="en-US" altLang="zh-CN" dirty="0" smtClean="0"/>
          </a:p>
          <a:p>
            <a:pPr>
              <a:buNone/>
            </a:pPr>
            <a:r>
              <a:rPr lang="en-US" altLang="zh-CN" dirty="0" smtClean="0"/>
              <a:t>		</a:t>
            </a:r>
          </a:p>
          <a:p>
            <a:pPr>
              <a:buNone/>
            </a:pPr>
            <a:r>
              <a:rPr lang="en-US" altLang="zh-CN" dirty="0" smtClean="0"/>
              <a:t>settings </a:t>
            </a:r>
            <a:r>
              <a:rPr lang="zh-CN" altLang="en-US" dirty="0" smtClean="0"/>
              <a:t>命令，语法</a:t>
            </a:r>
            <a:r>
              <a:rPr lang="en-US" altLang="zh-CN" dirty="0" smtClean="0"/>
              <a:t>:</a:t>
            </a:r>
            <a:r>
              <a:rPr lang="en-US" altLang="zh-CN" dirty="0" err="1" smtClean="0"/>
              <a:t>scrapy</a:t>
            </a:r>
            <a:r>
              <a:rPr lang="en-US" altLang="zh-CN" dirty="0" smtClean="0"/>
              <a:t> settings [options]</a:t>
            </a:r>
            <a:r>
              <a:rPr lang="zh-CN" altLang="en-US" dirty="0" smtClean="0"/>
              <a:t>。在项目中运行时，该命令将会输出项目的设定值，否则输出</a:t>
            </a:r>
            <a:r>
              <a:rPr lang="en-US" altLang="zh-CN" dirty="0" err="1" smtClean="0"/>
              <a:t>Scrapy</a:t>
            </a:r>
            <a:r>
              <a:rPr lang="en-US" altLang="zh-CN" dirty="0" smtClean="0"/>
              <a:t> </a:t>
            </a:r>
            <a:r>
              <a:rPr lang="zh-CN" altLang="en-US" dirty="0" smtClean="0"/>
              <a:t>默认设定。示例如下</a:t>
            </a: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err="1" smtClean="0"/>
              <a:t>runspider</a:t>
            </a:r>
            <a:r>
              <a:rPr lang="zh-CN" altLang="en-US" dirty="0" smtClean="0"/>
              <a:t>命令，语法</a:t>
            </a:r>
            <a:r>
              <a:rPr lang="en-US" altLang="zh-CN" dirty="0" smtClean="0"/>
              <a:t>:</a:t>
            </a:r>
            <a:r>
              <a:rPr lang="en-US" altLang="zh-CN" dirty="0" err="1" smtClean="0"/>
              <a:t>scrapy</a:t>
            </a:r>
            <a:r>
              <a:rPr lang="en-US" altLang="zh-CN" dirty="0" smtClean="0"/>
              <a:t> </a:t>
            </a:r>
            <a:r>
              <a:rPr lang="en-US" altLang="zh-CN" dirty="0" err="1" smtClean="0"/>
              <a:t>runspider</a:t>
            </a:r>
            <a:r>
              <a:rPr lang="en-US" altLang="zh-CN" dirty="0" smtClean="0"/>
              <a:t> &lt;</a:t>
            </a:r>
            <a:r>
              <a:rPr lang="en-US" altLang="zh-CN" dirty="0" err="1" smtClean="0"/>
              <a:t>spider_file.py</a:t>
            </a:r>
            <a:r>
              <a:rPr lang="en-US" altLang="zh-CN" dirty="0" smtClean="0"/>
              <a:t>&gt;</a:t>
            </a:r>
            <a:r>
              <a:rPr lang="zh-CN" altLang="en-US" dirty="0" smtClean="0"/>
              <a:t>。在未创建项目的情况下，运行一个编写好的</a:t>
            </a:r>
            <a:r>
              <a:rPr lang="en-US" altLang="zh-CN" dirty="0" smtClean="0"/>
              <a:t>spider</a:t>
            </a:r>
            <a:r>
              <a:rPr lang="zh-CN" altLang="en-US" dirty="0" smtClean="0"/>
              <a:t>模块。示例如下</a:t>
            </a:r>
            <a:r>
              <a:rPr lang="en-US" altLang="zh-CN" dirty="0" smtClean="0"/>
              <a:t>:</a:t>
            </a:r>
          </a:p>
          <a:p>
            <a:pPr>
              <a:buNone/>
            </a:pP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995590" y="1433738"/>
            <a:ext cx="6272053" cy="424089"/>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983569" y="3029403"/>
            <a:ext cx="6346144" cy="122302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967242" y="5289777"/>
            <a:ext cx="9487606" cy="83525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3"/>
            <a:ext cx="10515600" cy="5465763"/>
          </a:xfrm>
        </p:spPr>
        <p:txBody>
          <a:bodyPr/>
          <a:lstStyle/>
          <a:p>
            <a:pPr>
              <a:buNone/>
            </a:pPr>
            <a:r>
              <a:rPr lang="en-US" altLang="zh-CN" dirty="0" smtClean="0"/>
              <a:t>shell </a:t>
            </a:r>
            <a:r>
              <a:rPr lang="zh-CN" altLang="en-US" dirty="0" smtClean="0"/>
              <a:t>命令，语法</a:t>
            </a:r>
            <a:r>
              <a:rPr lang="en-US" altLang="zh-CN" dirty="0" smtClean="0"/>
              <a:t>:</a:t>
            </a:r>
            <a:r>
              <a:rPr lang="en-US" altLang="zh-CN" dirty="0" err="1" smtClean="0"/>
              <a:t>scrapy</a:t>
            </a:r>
            <a:r>
              <a:rPr lang="en-US" altLang="zh-CN" dirty="0" smtClean="0"/>
              <a:t> shell [</a:t>
            </a:r>
            <a:r>
              <a:rPr lang="en-US" altLang="zh-CN" dirty="0" err="1" smtClean="0"/>
              <a:t>url</a:t>
            </a:r>
            <a:r>
              <a:rPr lang="en-US" altLang="zh-CN" dirty="0" smtClean="0"/>
              <a:t>]</a:t>
            </a:r>
            <a:r>
              <a:rPr lang="zh-CN" altLang="en-US" dirty="0" smtClean="0"/>
              <a:t>。用来启动</a:t>
            </a:r>
            <a:r>
              <a:rPr lang="en-US" altLang="zh-CN" dirty="0" err="1" smtClean="0"/>
              <a:t>Scrapy</a:t>
            </a:r>
            <a:r>
              <a:rPr lang="en-US" altLang="zh-CN" dirty="0" smtClean="0"/>
              <a:t> </a:t>
            </a:r>
            <a:r>
              <a:rPr lang="en-US" altLang="zh-CN" dirty="0" err="1" smtClean="0"/>
              <a:t>shell,url</a:t>
            </a:r>
            <a:r>
              <a:rPr lang="en-US" altLang="zh-CN" dirty="0" smtClean="0"/>
              <a:t> </a:t>
            </a:r>
            <a:r>
              <a:rPr lang="zh-CN" altLang="en-US" dirty="0" smtClean="0"/>
              <a:t>为可选。示例如下</a:t>
            </a:r>
            <a:r>
              <a:rPr lang="en-US" altLang="zh-CN" dirty="0" smtClean="0"/>
              <a:t>:</a:t>
            </a:r>
          </a:p>
          <a:p>
            <a:pPr>
              <a:buNone/>
            </a:pPr>
            <a:endParaRPr lang="en-US" altLang="zh-CN" dirty="0" smtClean="0"/>
          </a:p>
          <a:p>
            <a:pPr>
              <a:buNone/>
            </a:pPr>
            <a:endParaRPr lang="en-US" altLang="zh-CN" dirty="0" smtClean="0"/>
          </a:p>
          <a:p>
            <a:pPr>
              <a:buNone/>
            </a:pPr>
            <a:r>
              <a:rPr lang="en-US" altLang="zh-CN" dirty="0" smtClean="0"/>
              <a:t>fetch </a:t>
            </a:r>
            <a:r>
              <a:rPr lang="zh-CN" altLang="en-US" dirty="0" smtClean="0"/>
              <a:t>命令，语法</a:t>
            </a:r>
            <a:r>
              <a:rPr lang="en-US" altLang="zh-CN" dirty="0" smtClean="0"/>
              <a:t>:</a:t>
            </a:r>
            <a:r>
              <a:rPr lang="en-US" altLang="zh-CN" dirty="0" err="1" smtClean="0"/>
              <a:t>scrapy</a:t>
            </a:r>
            <a:r>
              <a:rPr lang="en-US" altLang="zh-CN" dirty="0" smtClean="0"/>
              <a:t> fetch &lt;</a:t>
            </a:r>
            <a:r>
              <a:rPr lang="en-US" altLang="zh-CN" dirty="0" err="1" smtClean="0"/>
              <a:t>url</a:t>
            </a:r>
            <a:r>
              <a:rPr lang="en-US" altLang="zh-CN" dirty="0" smtClean="0"/>
              <a:t>&gt;</a:t>
            </a:r>
            <a:r>
              <a:rPr lang="zh-CN" altLang="en-US" dirty="0" smtClean="0"/>
              <a:t>。使用</a:t>
            </a:r>
            <a:r>
              <a:rPr lang="en-US" altLang="zh-CN" dirty="0" err="1" smtClean="0"/>
              <a:t>Scrapy</a:t>
            </a:r>
            <a:r>
              <a:rPr lang="en-US" altLang="zh-CN" dirty="0" smtClean="0"/>
              <a:t> </a:t>
            </a:r>
            <a:r>
              <a:rPr lang="zh-CN" altLang="en-US" dirty="0" smtClean="0"/>
              <a:t>下载器</a:t>
            </a:r>
            <a:r>
              <a:rPr lang="en-US" altLang="zh-CN" dirty="0" smtClean="0"/>
              <a:t>( downloader )</a:t>
            </a:r>
            <a:r>
              <a:rPr lang="zh-CN" altLang="en-US" dirty="0" smtClean="0"/>
              <a:t>下载给定的</a:t>
            </a:r>
            <a:r>
              <a:rPr lang="en-US" altLang="zh-CN" dirty="0" smtClean="0"/>
              <a:t>URL,</a:t>
            </a:r>
            <a:r>
              <a:rPr lang="zh-CN" altLang="en-US" dirty="0" smtClean="0"/>
              <a:t>并将获取到的内容送到标准输出。该命令以</a:t>
            </a:r>
            <a:r>
              <a:rPr lang="en-US" altLang="zh-CN" dirty="0" smtClean="0"/>
              <a:t>spider </a:t>
            </a:r>
            <a:r>
              <a:rPr lang="zh-CN" altLang="en-US" dirty="0" smtClean="0"/>
              <a:t>下载页面的方式获取页面，如果是在项目中运行，</a:t>
            </a:r>
            <a:r>
              <a:rPr lang="en-US" altLang="zh-CN" dirty="0" smtClean="0"/>
              <a:t>fetch </a:t>
            </a:r>
            <a:r>
              <a:rPr lang="zh-CN" altLang="en-US" dirty="0" smtClean="0"/>
              <a:t>将会使用项目中</a:t>
            </a:r>
            <a:r>
              <a:rPr lang="en-US" altLang="zh-CN" dirty="0" smtClean="0"/>
              <a:t>spider </a:t>
            </a:r>
            <a:r>
              <a:rPr lang="zh-CN" altLang="en-US" dirty="0" smtClean="0"/>
              <a:t>的属性访问。如果在非项目中运行，则会使用默认</a:t>
            </a:r>
            <a:r>
              <a:rPr lang="en-US" altLang="zh-CN" dirty="0" err="1" smtClean="0"/>
              <a:t>Scrapy</a:t>
            </a:r>
            <a:r>
              <a:rPr lang="en-US" altLang="zh-CN" dirty="0" smtClean="0"/>
              <a:t> downloader </a:t>
            </a:r>
            <a:r>
              <a:rPr lang="zh-CN" altLang="en-US" dirty="0" smtClean="0"/>
              <a:t>设定。示例如下</a:t>
            </a:r>
            <a:r>
              <a:rPr lang="en-US" altLang="zh-CN" dirty="0" smtClean="0"/>
              <a:t>:</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020082" y="1520825"/>
            <a:ext cx="10128470" cy="554718"/>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071789" y="4308928"/>
            <a:ext cx="11248362" cy="78558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0914"/>
            <a:ext cx="10515600" cy="5756049"/>
          </a:xfrm>
        </p:spPr>
        <p:txBody>
          <a:bodyPr>
            <a:normAutofit fontScale="92500" lnSpcReduction="20000"/>
          </a:bodyPr>
          <a:lstStyle/>
          <a:p>
            <a:pPr>
              <a:buNone/>
            </a:pPr>
            <a:r>
              <a:rPr lang="en-US" altLang="zh-CN" dirty="0" smtClean="0"/>
              <a:t>view </a:t>
            </a:r>
            <a:r>
              <a:rPr lang="zh-CN" altLang="en-US" dirty="0" smtClean="0"/>
              <a:t>命令，语法</a:t>
            </a:r>
            <a:r>
              <a:rPr lang="en-US" altLang="zh-CN" dirty="0" smtClean="0"/>
              <a:t>:</a:t>
            </a:r>
            <a:r>
              <a:rPr lang="en-US" altLang="zh-CN" dirty="0" err="1" smtClean="0"/>
              <a:t>scrapy</a:t>
            </a:r>
            <a:r>
              <a:rPr lang="en-US" altLang="zh-CN" dirty="0" smtClean="0"/>
              <a:t> view &lt;</a:t>
            </a:r>
            <a:r>
              <a:rPr lang="en-US" altLang="zh-CN" dirty="0" err="1" smtClean="0"/>
              <a:t>url</a:t>
            </a:r>
            <a:r>
              <a:rPr lang="en-US" altLang="zh-CN" dirty="0" smtClean="0"/>
              <a:t>&gt;</a:t>
            </a:r>
            <a:r>
              <a:rPr lang="zh-CN" altLang="en-US" dirty="0" smtClean="0"/>
              <a:t>。在浏览器中打开给定的</a:t>
            </a:r>
            <a:r>
              <a:rPr lang="en-US" altLang="zh-CN" dirty="0" smtClean="0"/>
              <a:t>URL,</a:t>
            </a:r>
            <a:r>
              <a:rPr lang="zh-CN" altLang="en-US" dirty="0" smtClean="0"/>
              <a:t>并以</a:t>
            </a:r>
            <a:r>
              <a:rPr lang="en-US" altLang="zh-CN" dirty="0" err="1" smtClean="0"/>
              <a:t>Scrapy</a:t>
            </a:r>
            <a:r>
              <a:rPr lang="en-US" altLang="zh-CN" dirty="0" smtClean="0"/>
              <a:t> spider</a:t>
            </a:r>
            <a:br>
              <a:rPr lang="en-US" altLang="zh-CN" dirty="0" smtClean="0"/>
            </a:br>
            <a:r>
              <a:rPr lang="zh-CN" altLang="en-US" dirty="0" smtClean="0"/>
              <a:t>获取到的形式展现，和之前讲的</a:t>
            </a:r>
            <a:r>
              <a:rPr lang="en-US" altLang="zh-CN" dirty="0" smtClean="0"/>
              <a:t>view(response)</a:t>
            </a:r>
            <a:r>
              <a:rPr lang="zh-CN" altLang="en-US" dirty="0" smtClean="0"/>
              <a:t>效果一样。示例如下</a:t>
            </a:r>
            <a:r>
              <a:rPr lang="en-US" altLang="zh-CN" dirty="0" smtClean="0"/>
              <a:t>:</a:t>
            </a:r>
            <a:br>
              <a:rPr lang="en-US" altLang="zh-CN" dirty="0" smtClean="0"/>
            </a:br>
            <a:r>
              <a:rPr lang="en-US" altLang="zh-CN" dirty="0" smtClean="0"/>
              <a:t>$ </a:t>
            </a:r>
            <a:r>
              <a:rPr lang="en-US" altLang="zh-CN" dirty="0" err="1" smtClean="0"/>
              <a:t>scrapy</a:t>
            </a:r>
            <a:r>
              <a:rPr lang="en-US" altLang="zh-CN" dirty="0" smtClean="0"/>
              <a:t> view "http://www.cnblogs.com/qiyeboy/default.html?page=1"</a:t>
            </a:r>
            <a:br>
              <a:rPr lang="en-US" altLang="zh-CN" dirty="0" smtClean="0"/>
            </a:br>
            <a:r>
              <a:rPr lang="en-US" altLang="zh-CN" dirty="0" smtClean="0"/>
              <a:t>version </a:t>
            </a:r>
            <a:r>
              <a:rPr lang="zh-CN" altLang="en-US" dirty="0" smtClean="0"/>
              <a:t>命令，语法</a:t>
            </a:r>
            <a:r>
              <a:rPr lang="en-US" altLang="zh-CN" dirty="0" smtClean="0"/>
              <a:t>: </a:t>
            </a:r>
            <a:r>
              <a:rPr lang="en-US" altLang="zh-CN" dirty="0" err="1" smtClean="0"/>
              <a:t>scrapy</a:t>
            </a:r>
            <a:r>
              <a:rPr lang="en-US" altLang="zh-CN" dirty="0" smtClean="0"/>
              <a:t> version [-v]</a:t>
            </a:r>
            <a:r>
              <a:rPr lang="zh-CN" altLang="en-US" dirty="0" smtClean="0"/>
              <a:t>。输出</a:t>
            </a:r>
            <a:r>
              <a:rPr lang="en-US" altLang="zh-CN" dirty="0" err="1" smtClean="0"/>
              <a:t>Scrapy</a:t>
            </a:r>
            <a:r>
              <a:rPr lang="en-US" altLang="zh-CN" dirty="0" smtClean="0"/>
              <a:t> </a:t>
            </a:r>
            <a:r>
              <a:rPr lang="zh-CN" altLang="en-US" dirty="0" smtClean="0"/>
              <a:t>版本。配合</a:t>
            </a:r>
            <a:r>
              <a:rPr lang="en-US" altLang="zh-CN" dirty="0" smtClean="0"/>
              <a:t>-V </a:t>
            </a:r>
            <a:r>
              <a:rPr lang="zh-CN" altLang="en-US" dirty="0" smtClean="0"/>
              <a:t>运行时，该命令同时</a:t>
            </a:r>
            <a:br>
              <a:rPr lang="zh-CN" altLang="en-US" dirty="0" smtClean="0"/>
            </a:br>
            <a:r>
              <a:rPr lang="zh-CN" altLang="en-US" dirty="0" smtClean="0"/>
              <a:t>输出</a:t>
            </a:r>
            <a:r>
              <a:rPr lang="en-US" altLang="zh-CN" dirty="0" smtClean="0"/>
              <a:t>Python</a:t>
            </a:r>
            <a:r>
              <a:rPr lang="zh-CN" altLang="en-US" dirty="0" smtClean="0"/>
              <a:t>、</a:t>
            </a:r>
            <a:r>
              <a:rPr lang="en-US" altLang="zh-CN" dirty="0" smtClean="0"/>
              <a:t>Twisted </a:t>
            </a:r>
            <a:r>
              <a:rPr lang="zh-CN" altLang="en-US" dirty="0" smtClean="0"/>
              <a:t>以及平台的信息，方便</a:t>
            </a:r>
            <a:r>
              <a:rPr lang="en-US" altLang="zh-CN" dirty="0" smtClean="0"/>
              <a:t>bug </a:t>
            </a:r>
            <a:r>
              <a:rPr lang="zh-CN" altLang="en-US" dirty="0" smtClean="0"/>
              <a:t>提交。</a:t>
            </a:r>
            <a:br>
              <a:rPr lang="zh-CN" altLang="en-US" dirty="0" smtClean="0"/>
            </a:br>
            <a:r>
              <a:rPr lang="en-US" altLang="zh-CN" dirty="0" smtClean="0"/>
              <a:t>bench</a:t>
            </a:r>
            <a:r>
              <a:rPr lang="zh-CN" altLang="en-US" dirty="0" smtClean="0"/>
              <a:t>命令，语法</a:t>
            </a:r>
            <a:r>
              <a:rPr lang="en-US" altLang="zh-CN" dirty="0" smtClean="0"/>
              <a:t>: </a:t>
            </a:r>
            <a:r>
              <a:rPr lang="en-US" altLang="zh-CN" dirty="0" err="1" smtClean="0"/>
              <a:t>scrapybench</a:t>
            </a:r>
            <a:r>
              <a:rPr lang="zh-CN" altLang="en-US" dirty="0" smtClean="0"/>
              <a:t>。用于运行</a:t>
            </a:r>
            <a:r>
              <a:rPr lang="en-US" altLang="zh-CN" dirty="0" smtClean="0"/>
              <a:t>benchmark </a:t>
            </a:r>
            <a:r>
              <a:rPr lang="zh-CN" altLang="en-US" dirty="0" smtClean="0"/>
              <a:t>测试，测试</a:t>
            </a:r>
            <a:r>
              <a:rPr lang="en-US" altLang="zh-CN" dirty="0" err="1" smtClean="0"/>
              <a:t>Scrapy</a:t>
            </a:r>
            <a:r>
              <a:rPr lang="en-US" altLang="zh-CN" dirty="0" smtClean="0"/>
              <a:t> </a:t>
            </a:r>
            <a:r>
              <a:rPr lang="zh-CN" altLang="en-US" dirty="0" smtClean="0"/>
              <a:t>在硬件上的效率。</a:t>
            </a:r>
            <a:br>
              <a:rPr lang="zh-CN" altLang="en-US" dirty="0" smtClean="0"/>
            </a:br>
            <a:r>
              <a:rPr lang="zh-CN" altLang="en-US" dirty="0" smtClean="0"/>
              <a:t>项目命令如下</a:t>
            </a:r>
            <a:r>
              <a:rPr lang="en-US" altLang="zh-CN" dirty="0" smtClean="0"/>
              <a:t>:</a:t>
            </a:r>
            <a:br>
              <a:rPr lang="en-US" altLang="zh-CN" dirty="0" smtClean="0"/>
            </a:br>
            <a:r>
              <a:rPr lang="zh-CN" altLang="en-US" dirty="0" smtClean="0"/>
              <a:t>口</a:t>
            </a:r>
            <a:r>
              <a:rPr lang="en-US" altLang="zh-CN" dirty="0" smtClean="0"/>
              <a:t>crawl</a:t>
            </a:r>
            <a:br>
              <a:rPr lang="en-US" altLang="zh-CN" dirty="0" smtClean="0"/>
            </a:br>
            <a:r>
              <a:rPr lang="zh-CN" altLang="en-US" dirty="0" smtClean="0"/>
              <a:t>口</a:t>
            </a:r>
            <a:r>
              <a:rPr lang="en-US" altLang="zh-CN" dirty="0" smtClean="0"/>
              <a:t>check</a:t>
            </a:r>
            <a:br>
              <a:rPr lang="en-US" altLang="zh-CN" dirty="0" smtClean="0"/>
            </a:br>
            <a:r>
              <a:rPr lang="zh-CN" altLang="en-US" dirty="0" smtClean="0"/>
              <a:t>口</a:t>
            </a:r>
            <a:r>
              <a:rPr lang="en-US" altLang="zh-CN" dirty="0" smtClean="0"/>
              <a:t>list</a:t>
            </a:r>
            <a:br>
              <a:rPr lang="en-US" altLang="zh-CN" dirty="0" smtClean="0"/>
            </a:br>
            <a:r>
              <a:rPr lang="zh-CN" altLang="en-US" dirty="0" smtClean="0"/>
              <a:t>口</a:t>
            </a:r>
            <a:r>
              <a:rPr lang="en-US" altLang="zh-CN" dirty="0" smtClean="0"/>
              <a:t>edit</a:t>
            </a:r>
            <a:br>
              <a:rPr lang="en-US" altLang="zh-CN" dirty="0" smtClean="0"/>
            </a:br>
            <a:r>
              <a:rPr lang="zh-CN" altLang="en-US" dirty="0" smtClean="0"/>
              <a:t>口</a:t>
            </a:r>
            <a:r>
              <a:rPr lang="en-US" altLang="zh-CN" dirty="0" smtClean="0"/>
              <a:t>D parse</a:t>
            </a:r>
            <a:br>
              <a:rPr lang="en-US" altLang="zh-CN" dirty="0" smtClean="0"/>
            </a:br>
            <a:r>
              <a:rPr lang="en-US" altLang="zh-CN" dirty="0" smtClean="0"/>
              <a:t>0 </a:t>
            </a:r>
            <a:r>
              <a:rPr lang="en-US" altLang="zh-CN" dirty="0" err="1" smtClean="0"/>
              <a:t>genspider</a:t>
            </a:r>
            <a:r>
              <a:rPr lang="en-US" altLang="zh-CN" dirty="0" smtClean="0"/>
              <a:t/>
            </a:r>
            <a:br>
              <a:rPr lang="en-US" altLang="zh-CN" dirty="0" smtClean="0"/>
            </a:br>
            <a:r>
              <a:rPr lang="en-US" altLang="zh-CN" dirty="0" smtClean="0"/>
              <a:t>0 deploy</a:t>
            </a:r>
            <a:br>
              <a:rPr lang="en-US" altLang="zh-CN" dirty="0" smtClean="0"/>
            </a:br>
            <a:r>
              <a:rPr lang="en-US" altLang="zh-CN" dirty="0" smtClean="0"/>
              <a:t>crawl </a:t>
            </a:r>
            <a:r>
              <a:rPr lang="zh-CN" altLang="en-US" dirty="0" smtClean="0"/>
              <a:t>命令，语法</a:t>
            </a:r>
            <a:r>
              <a:rPr lang="en-US" altLang="zh-CN" dirty="0" smtClean="0"/>
              <a:t>:</a:t>
            </a:r>
            <a:r>
              <a:rPr lang="en-US" altLang="zh-CN" dirty="0" err="1" smtClean="0"/>
              <a:t>scrapy</a:t>
            </a:r>
            <a:r>
              <a:rPr lang="en-US" altLang="zh-CN" dirty="0" smtClean="0"/>
              <a:t> crawl &lt;spider&gt;</a:t>
            </a:r>
            <a:r>
              <a:rPr lang="zh-CN" altLang="en-US" dirty="0" smtClean="0"/>
              <a:t>。用来使用</a:t>
            </a:r>
            <a:r>
              <a:rPr lang="en-US" altLang="zh-CN" dirty="0" smtClean="0"/>
              <a:t>spider </a:t>
            </a:r>
            <a:r>
              <a:rPr lang="zh-CN" altLang="en-US" dirty="0" smtClean="0"/>
              <a:t>进行爬取，示例如下</a:t>
            </a:r>
            <a:r>
              <a:rPr lang="en-US" altLang="zh-CN" dirty="0" smtClean="0"/>
              <a:t>:</a:t>
            </a:r>
            <a:br>
              <a:rPr lang="en-US" altLang="zh-CN" dirty="0" smtClean="0"/>
            </a:br>
            <a:r>
              <a:rPr lang="en-US" altLang="zh-CN" dirty="0" smtClean="0"/>
              <a:t>$ </a:t>
            </a:r>
            <a:r>
              <a:rPr lang="en-US" altLang="zh-CN" dirty="0" err="1" smtClean="0"/>
              <a:t>scrapy</a:t>
            </a:r>
            <a:r>
              <a:rPr lang="en-US" altLang="zh-CN" dirty="0" smtClean="0"/>
              <a:t> crawl </a:t>
            </a:r>
            <a:r>
              <a:rPr lang="en-US" altLang="zh-CN" dirty="0" err="1" smtClean="0"/>
              <a:t>cnblogs</a:t>
            </a:r>
            <a:r>
              <a:rPr lang="en-US" altLang="zh-CN" dirty="0" smtClean="0"/>
              <a:t/>
            </a:r>
            <a:br>
              <a:rPr lang="en-US" altLang="zh-CN" dirty="0" smtClean="0"/>
            </a:br>
            <a:r>
              <a:rPr lang="zh-CN" altLang="en-US" dirty="0" smtClean="0"/>
              <a:t>示例如下</a:t>
            </a:r>
            <a:r>
              <a:rPr lang="en-US" altLang="zh-CN" dirty="0" smtClean="0"/>
              <a:t>:</a:t>
            </a:r>
            <a:br>
              <a:rPr lang="en-US" altLang="zh-CN" dirty="0" smtClean="0"/>
            </a:br>
            <a:r>
              <a:rPr lang="en-US" altLang="zh-CN" dirty="0" smtClean="0"/>
              <a:t>check </a:t>
            </a:r>
            <a:r>
              <a:rPr lang="zh-CN" altLang="en-US" dirty="0" smtClean="0"/>
              <a:t>命令，语法</a:t>
            </a:r>
            <a:r>
              <a:rPr lang="en-US" altLang="zh-CN" dirty="0" smtClean="0"/>
              <a:t>:</a:t>
            </a:r>
            <a:r>
              <a:rPr lang="en-US" altLang="zh-CN" dirty="0" err="1" smtClean="0"/>
              <a:t>scrapy</a:t>
            </a:r>
            <a:r>
              <a:rPr lang="en-US" altLang="zh-CN" dirty="0" smtClean="0"/>
              <a:t> check [-] &lt;spider&gt;</a:t>
            </a:r>
            <a:r>
              <a:rPr lang="zh-CN" altLang="en-US" dirty="0" smtClean="0"/>
              <a:t>。运行</a:t>
            </a:r>
            <a:r>
              <a:rPr lang="en-US" altLang="zh-CN" dirty="0" smtClean="0"/>
              <a:t>contract </a:t>
            </a:r>
            <a:r>
              <a:rPr lang="zh-CN" altLang="en-US" dirty="0" smtClean="0"/>
              <a:t>检查，</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a:t>
            </a:r>
            <a:r>
              <a:rPr lang="en-US" altLang="zh-CN" dirty="0" err="1" smtClean="0"/>
              <a:t>scrapy</a:t>
            </a:r>
            <a:r>
              <a:rPr lang="en-US" altLang="zh-CN" dirty="0" smtClean="0"/>
              <a:t> check-1</a:t>
            </a:r>
            <a:br>
              <a:rPr lang="en-US" altLang="zh-CN" dirty="0" smtClean="0"/>
            </a:br>
            <a:r>
              <a:rPr lang="en-US" altLang="zh-CN" dirty="0" smtClean="0"/>
              <a:t>list </a:t>
            </a:r>
            <a:r>
              <a:rPr lang="zh-CN" altLang="en-US" dirty="0" smtClean="0"/>
              <a:t>命令，语法</a:t>
            </a:r>
            <a:r>
              <a:rPr lang="en-US" altLang="zh-CN" dirty="0" smtClean="0"/>
              <a:t>: </a:t>
            </a:r>
            <a:r>
              <a:rPr lang="en-US" altLang="zh-CN" dirty="0" err="1" smtClean="0"/>
              <a:t>scrapy</a:t>
            </a:r>
            <a:r>
              <a:rPr lang="en-US" altLang="zh-CN" dirty="0" smtClean="0"/>
              <a:t> list</a:t>
            </a:r>
            <a:r>
              <a:rPr lang="zh-CN" altLang="en-US" dirty="0" smtClean="0"/>
              <a:t>。列出当前项目中所有可用的</a:t>
            </a:r>
            <a:r>
              <a:rPr lang="en-US" altLang="zh-CN" dirty="0" smtClean="0"/>
              <a:t>spider,</a:t>
            </a:r>
            <a:r>
              <a:rPr lang="zh-CN" altLang="en-US" dirty="0" smtClean="0"/>
              <a:t>每行输出一个</a:t>
            </a:r>
            <a:r>
              <a:rPr lang="en-US" altLang="zh-CN" dirty="0" smtClean="0"/>
              <a:t>spider</a:t>
            </a:r>
            <a:r>
              <a:rPr lang="zh-CN" altLang="en-US" dirty="0" smtClean="0"/>
              <a:t>。</a:t>
            </a:r>
            <a:br>
              <a:rPr lang="zh-CN" altLang="en-US" dirty="0" smtClean="0"/>
            </a:br>
            <a:r>
              <a:rPr lang="zh-CN" altLang="en-US" dirty="0" smtClean="0"/>
              <a:t>示例如下</a:t>
            </a:r>
            <a:r>
              <a:rPr lang="en-US" altLang="zh-CN" dirty="0" smtClean="0"/>
              <a:t>:</a:t>
            </a:r>
            <a:br>
              <a:rPr lang="en-US" altLang="zh-CN" dirty="0" smtClean="0"/>
            </a:br>
            <a:r>
              <a:rPr lang="en-US" altLang="zh-CN" dirty="0" smtClean="0"/>
              <a:t>$ </a:t>
            </a:r>
            <a:r>
              <a:rPr lang="en-US" altLang="zh-CN" dirty="0" err="1" smtClean="0"/>
              <a:t>scrapy</a:t>
            </a:r>
            <a:r>
              <a:rPr lang="en-US" altLang="zh-CN" dirty="0" smtClean="0"/>
              <a:t> 1ist</a:t>
            </a:r>
            <a:br>
              <a:rPr lang="en-US" altLang="zh-CN" dirty="0" smtClean="0"/>
            </a:br>
            <a:r>
              <a:rPr lang="zh-CN" altLang="en-US" dirty="0" smtClean="0"/>
              <a:t>语法</a:t>
            </a:r>
            <a:r>
              <a:rPr lang="en-US" altLang="zh-CN" dirty="0" smtClean="0"/>
              <a:t>: </a:t>
            </a:r>
            <a:r>
              <a:rPr lang="en-US" altLang="zh-CN" dirty="0" err="1" smtClean="0"/>
              <a:t>scrapy</a:t>
            </a:r>
            <a:r>
              <a:rPr lang="en-US" altLang="zh-CN" dirty="0" smtClean="0"/>
              <a:t> edit &lt;spider&gt;</a:t>
            </a:r>
            <a:r>
              <a:rPr lang="zh-CN" altLang="en-US" dirty="0" smtClean="0"/>
              <a:t>。使用设定的编辑器编辑给定的</a:t>
            </a:r>
            <a:r>
              <a:rPr lang="en-US" altLang="zh-CN" dirty="0" smtClean="0"/>
              <a:t>spider</a:t>
            </a:r>
            <a:r>
              <a:rPr lang="zh-CN" altLang="en-US" dirty="0" smtClean="0"/>
              <a:t>。该命令仅</a:t>
            </a:r>
            <a:br>
              <a:rPr lang="zh-CN" altLang="en-US" dirty="0" smtClean="0"/>
            </a:br>
            <a:r>
              <a:rPr lang="en-US" altLang="zh-CN" dirty="0" smtClean="0"/>
              <a:t>edit </a:t>
            </a:r>
            <a:r>
              <a:rPr lang="zh-CN" altLang="en-US" dirty="0" smtClean="0"/>
              <a:t>命令，</a:t>
            </a:r>
            <a:br>
              <a:rPr lang="zh-CN" altLang="en-US" dirty="0" smtClean="0"/>
            </a:br>
            <a:r>
              <a:rPr lang="zh-CN" altLang="en-US" dirty="0" smtClean="0"/>
              <a:t>仅是提供一个快捷方式，开发者可以自由选择其他工具或者</a:t>
            </a:r>
            <a:r>
              <a:rPr lang="en-US" altLang="zh-CN" dirty="0" smtClean="0"/>
              <a:t>DE </a:t>
            </a:r>
            <a:r>
              <a:rPr lang="zh-CN" altLang="en-US" dirty="0" smtClean="0"/>
              <a:t>来编写调试</a:t>
            </a:r>
            <a:r>
              <a:rPr lang="en-US" altLang="zh-CN" dirty="0" smtClean="0"/>
              <a:t>spider.</a:t>
            </a:r>
            <a:br>
              <a:rPr lang="en-US" altLang="zh-CN" dirty="0" smtClean="0"/>
            </a:br>
            <a:r>
              <a:rPr lang="en-US" altLang="zh-CN" dirty="0" smtClean="0"/>
              <a:t>$ </a:t>
            </a:r>
            <a:r>
              <a:rPr lang="en-US" altLang="zh-CN" dirty="0" err="1" smtClean="0"/>
              <a:t>scrapy</a:t>
            </a:r>
            <a:r>
              <a:rPr lang="en-US" altLang="zh-CN" dirty="0" smtClean="0"/>
              <a:t> edit </a:t>
            </a:r>
            <a:r>
              <a:rPr lang="en-US" altLang="zh-CN" dirty="0" err="1" smtClean="0"/>
              <a:t>cnblogs</a:t>
            </a:r>
            <a:r>
              <a:rPr lang="en-US" altLang="zh-CN" dirty="0" smtClean="0"/>
              <a:t/>
            </a:r>
            <a:br>
              <a:rPr lang="en-US" altLang="zh-CN" dirty="0" smtClean="0"/>
            </a:br>
            <a:r>
              <a:rPr lang="zh-CN" altLang="en-US" dirty="0" smtClean="0"/>
              <a:t>命令，语法</a:t>
            </a:r>
            <a:r>
              <a:rPr lang="en-US" altLang="zh-CN" dirty="0" smtClean="0"/>
              <a:t>: </a:t>
            </a:r>
            <a:r>
              <a:rPr lang="en-US" altLang="zh-CN" dirty="0" err="1" smtClean="0"/>
              <a:t>scrapy</a:t>
            </a:r>
            <a:r>
              <a:rPr lang="en-US" altLang="zh-CN" dirty="0" smtClean="0"/>
              <a:t> parse &lt;</a:t>
            </a:r>
            <a:r>
              <a:rPr lang="en-US" altLang="zh-CN" dirty="0" err="1" smtClean="0"/>
              <a:t>url</a:t>
            </a:r>
            <a:r>
              <a:rPr lang="en-US" altLang="zh-CN" dirty="0" smtClean="0"/>
              <a:t>&gt; [options]</a:t>
            </a:r>
            <a:r>
              <a:rPr lang="zh-CN" altLang="en-US" dirty="0" smtClean="0"/>
              <a:t>。获取给定的</a:t>
            </a:r>
            <a:r>
              <a:rPr lang="en-US" altLang="zh-CN" dirty="0" smtClean="0"/>
              <a:t>URL </a:t>
            </a:r>
            <a:r>
              <a:rPr lang="zh-CN" altLang="en-US" dirty="0" smtClean="0"/>
              <a:t>并使用相应的</a:t>
            </a:r>
            <a:r>
              <a:rPr lang="en-US" altLang="zh-CN" dirty="0" smtClean="0"/>
              <a:t>spider </a:t>
            </a:r>
            <a:r>
              <a:rPr lang="zh-CN" altLang="en-US" dirty="0" smtClean="0"/>
              <a:t>分</a:t>
            </a:r>
            <a:br>
              <a:rPr lang="zh-CN" altLang="en-US" dirty="0" smtClean="0"/>
            </a:br>
            <a:r>
              <a:rPr lang="en-US" altLang="zh-CN" dirty="0" smtClean="0"/>
              <a:t>parse</a:t>
            </a:r>
            <a:br>
              <a:rPr lang="en-US" altLang="zh-CN" dirty="0" smtClean="0"/>
            </a:br>
            <a:r>
              <a:rPr lang="zh-CN" altLang="en-US" dirty="0" smtClean="0"/>
              <a:t>析处理。如果提供</a:t>
            </a:r>
            <a:r>
              <a:rPr lang="en-US" altLang="zh-CN" dirty="0" smtClean="0"/>
              <a:t>-</a:t>
            </a:r>
            <a:r>
              <a:rPr lang="en-US" altLang="zh-CN" dirty="0" err="1" smtClean="0"/>
              <a:t>allback</a:t>
            </a:r>
            <a:r>
              <a:rPr lang="en-US" altLang="zh-CN" dirty="0" smtClean="0"/>
              <a:t> </a:t>
            </a:r>
            <a:r>
              <a:rPr lang="zh-CN" altLang="en-US" dirty="0" smtClean="0"/>
              <a:t>选项，则使用</a:t>
            </a:r>
            <a:r>
              <a:rPr lang="en-US" altLang="zh-CN" dirty="0" smtClean="0"/>
              <a:t>spider </a:t>
            </a:r>
            <a:r>
              <a:rPr lang="zh-CN" altLang="en-US" dirty="0" smtClean="0"/>
              <a:t>中的解析方法进行处理。支持的选项</a:t>
            </a:r>
            <a:r>
              <a:rPr lang="en-US" altLang="zh-CN" dirty="0" smtClean="0"/>
              <a:t>:</a:t>
            </a:r>
            <a:br>
              <a:rPr lang="en-US" altLang="zh-CN" dirty="0" smtClean="0"/>
            </a:br>
            <a:r>
              <a:rPr lang="en-US" altLang="zh-CN" dirty="0" smtClean="0"/>
              <a:t>o--spider=SPIDER: </a:t>
            </a:r>
            <a:r>
              <a:rPr lang="zh-CN" altLang="en-US" dirty="0" smtClean="0"/>
              <a:t>跳过自动检测</a:t>
            </a:r>
            <a:r>
              <a:rPr lang="en-US" altLang="zh-CN" dirty="0" smtClean="0"/>
              <a:t>spider </a:t>
            </a:r>
            <a:r>
              <a:rPr lang="zh-CN" altLang="en-US" dirty="0" smtClean="0"/>
              <a:t>并强制使用特定的</a:t>
            </a:r>
            <a:r>
              <a:rPr lang="en-US" altLang="zh-CN" dirty="0" smtClean="0"/>
              <a:t>spider</a:t>
            </a:r>
            <a:br>
              <a:rPr lang="en-US" altLang="zh-CN" dirty="0" smtClean="0"/>
            </a:br>
            <a:r>
              <a:rPr lang="en-US" altLang="zh-CN" dirty="0" smtClean="0"/>
              <a:t>0--a NAME=VALUE: </a:t>
            </a:r>
            <a:r>
              <a:rPr lang="zh-CN" altLang="en-US" dirty="0" smtClean="0"/>
              <a:t>设置</a:t>
            </a:r>
            <a:r>
              <a:rPr lang="en-US" altLang="zh-CN" dirty="0" smtClean="0"/>
              <a:t>spider </a:t>
            </a:r>
            <a:r>
              <a:rPr lang="zh-CN" altLang="en-US" dirty="0" smtClean="0"/>
              <a:t>的参数</a:t>
            </a:r>
            <a:r>
              <a:rPr lang="en-US" altLang="zh-CN" dirty="0" smtClean="0"/>
              <a:t>( </a:t>
            </a:r>
            <a:r>
              <a:rPr lang="zh-CN" altLang="en-US" dirty="0" smtClean="0"/>
              <a:t>可能被重复</a:t>
            </a:r>
            <a:r>
              <a:rPr lang="en-US" altLang="zh-CN" dirty="0" smtClean="0"/>
              <a:t>)</a:t>
            </a:r>
            <a:br>
              <a:rPr lang="en-US" altLang="zh-CN" dirty="0" smtClean="0"/>
            </a:br>
            <a:r>
              <a:rPr lang="en-US" altLang="zh-CN" dirty="0" smtClean="0"/>
              <a:t>0 --callback or -c: spider </a:t>
            </a:r>
            <a:r>
              <a:rPr lang="zh-CN" altLang="en-US" dirty="0" smtClean="0"/>
              <a:t>中用于解析</a:t>
            </a:r>
            <a:r>
              <a:rPr lang="en-US" altLang="zh-CN" dirty="0" smtClean="0"/>
              <a:t>response </a:t>
            </a:r>
            <a:r>
              <a:rPr lang="zh-CN" altLang="en-US" dirty="0" smtClean="0"/>
              <a:t>的回调函数</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7657"/>
            <a:ext cx="10515600" cy="5828620"/>
          </a:xfrm>
        </p:spPr>
        <p:txBody>
          <a:bodyPr>
            <a:normAutofit fontScale="92500"/>
          </a:bodyPr>
          <a:lstStyle/>
          <a:p>
            <a:pPr>
              <a:buFont typeface="Wingdings" pitchFamily="2" charset="2"/>
              <a:buChar char="ü"/>
            </a:pPr>
            <a:r>
              <a:rPr lang="zh-CN" altLang="en-US" dirty="0" smtClean="0"/>
              <a:t>下载器</a:t>
            </a:r>
            <a:r>
              <a:rPr lang="en-US" altLang="zh-CN" dirty="0" smtClean="0"/>
              <a:t>(Downloader)</a:t>
            </a:r>
            <a:r>
              <a:rPr lang="zh-CN" altLang="en-US" dirty="0" smtClean="0"/>
              <a:t>。下载器负责获取页面数据并提供给引擎，而后提供给</a:t>
            </a:r>
            <a:r>
              <a:rPr lang="en-US" altLang="zh-CN" dirty="0" smtClean="0"/>
              <a:t>Spider</a:t>
            </a:r>
            <a:r>
              <a:rPr lang="zh-CN" altLang="en-US" dirty="0" smtClean="0"/>
              <a:t>。</a:t>
            </a:r>
            <a:endParaRPr lang="en-US" altLang="zh-CN" dirty="0" smtClean="0"/>
          </a:p>
          <a:p>
            <a:pPr>
              <a:buNone/>
            </a:pPr>
            <a:endParaRPr lang="zh-CN" altLang="en-US" dirty="0" smtClean="0"/>
          </a:p>
          <a:p>
            <a:pPr>
              <a:buFont typeface="Wingdings" pitchFamily="2" charset="2"/>
              <a:buChar char="ü"/>
            </a:pPr>
            <a:r>
              <a:rPr lang="en-US" altLang="zh-CN" dirty="0" smtClean="0"/>
              <a:t>Spider</a:t>
            </a:r>
            <a:r>
              <a:rPr lang="zh-CN" altLang="en-US" dirty="0" smtClean="0"/>
              <a:t>。</a:t>
            </a:r>
            <a:r>
              <a:rPr lang="en-US" altLang="zh-CN" dirty="0" smtClean="0"/>
              <a:t>Spider </a:t>
            </a:r>
            <a:r>
              <a:rPr lang="zh-CN" altLang="en-US" dirty="0" smtClean="0"/>
              <a:t>是</a:t>
            </a:r>
            <a:r>
              <a:rPr lang="en-US" altLang="zh-CN" dirty="0" err="1" smtClean="0"/>
              <a:t>Scrapy</a:t>
            </a:r>
            <a:r>
              <a:rPr lang="en-US" altLang="zh-CN" dirty="0" smtClean="0"/>
              <a:t> </a:t>
            </a:r>
            <a:r>
              <a:rPr lang="zh-CN" altLang="en-US" dirty="0" smtClean="0"/>
              <a:t>用户编写用于分析</a:t>
            </a:r>
            <a:r>
              <a:rPr lang="en-US" altLang="zh-CN" dirty="0" smtClean="0"/>
              <a:t>Response </a:t>
            </a:r>
            <a:r>
              <a:rPr lang="zh-CN" altLang="en-US" dirty="0" smtClean="0"/>
              <a:t>并提取</a:t>
            </a:r>
            <a:r>
              <a:rPr lang="en-US" altLang="zh-CN" dirty="0" smtClean="0"/>
              <a:t>Item( </a:t>
            </a:r>
            <a:r>
              <a:rPr lang="zh-CN" altLang="en-US" dirty="0" smtClean="0"/>
              <a:t>即获取到的</a:t>
            </a:r>
            <a:r>
              <a:rPr lang="en-US" altLang="zh-CN" dirty="0" smtClean="0"/>
              <a:t>Item )</a:t>
            </a:r>
            <a:r>
              <a:rPr lang="zh-CN" altLang="en-US" dirty="0" smtClean="0"/>
              <a:t>或额外跟进的</a:t>
            </a:r>
            <a:r>
              <a:rPr lang="en-US" altLang="zh-CN" dirty="0" smtClean="0"/>
              <a:t>URL </a:t>
            </a:r>
            <a:r>
              <a:rPr lang="zh-CN" altLang="en-US" dirty="0" smtClean="0"/>
              <a:t>的类。每个</a:t>
            </a:r>
            <a:r>
              <a:rPr lang="en-US" altLang="zh-CN" dirty="0" smtClean="0"/>
              <a:t>Spider </a:t>
            </a:r>
            <a:r>
              <a:rPr lang="zh-CN" altLang="en-US" dirty="0" smtClean="0"/>
              <a:t>负责处理一个特定</a:t>
            </a:r>
            <a:r>
              <a:rPr lang="en-US" altLang="zh-CN" dirty="0" smtClean="0"/>
              <a:t>(</a:t>
            </a:r>
            <a:r>
              <a:rPr lang="zh-CN" altLang="en-US" dirty="0" smtClean="0"/>
              <a:t>或一些</a:t>
            </a:r>
            <a:r>
              <a:rPr lang="en-US" altLang="zh-CN" dirty="0" smtClean="0"/>
              <a:t>)</a:t>
            </a:r>
            <a:r>
              <a:rPr lang="zh-CN" altLang="en-US" dirty="0" smtClean="0"/>
              <a:t>网站。</a:t>
            </a:r>
            <a:endParaRPr lang="en-US" altLang="zh-CN" dirty="0" smtClean="0"/>
          </a:p>
          <a:p>
            <a:pPr>
              <a:buNone/>
            </a:pPr>
            <a:endParaRPr lang="zh-CN" altLang="en-US" dirty="0" smtClean="0"/>
          </a:p>
          <a:p>
            <a:pPr>
              <a:buFont typeface="Wingdings" pitchFamily="2" charset="2"/>
              <a:buChar char="ü"/>
            </a:pPr>
            <a:r>
              <a:rPr lang="en-US" altLang="zh-CN" dirty="0" smtClean="0"/>
              <a:t>Item Pipeline</a:t>
            </a:r>
            <a:r>
              <a:rPr lang="zh-CN" altLang="en-US" dirty="0" smtClean="0"/>
              <a:t>。</a:t>
            </a:r>
            <a:r>
              <a:rPr lang="en-US" altLang="zh-CN" dirty="0" smtClean="0"/>
              <a:t>Item Pipeline </a:t>
            </a:r>
            <a:r>
              <a:rPr lang="zh-CN" altLang="en-US" dirty="0" smtClean="0"/>
              <a:t>负责处里被</a:t>
            </a:r>
            <a:r>
              <a:rPr lang="en-US" altLang="zh-CN" dirty="0" smtClean="0"/>
              <a:t>Spider </a:t>
            </a:r>
            <a:r>
              <a:rPr lang="zh-CN" altLang="en-US" dirty="0" smtClean="0"/>
              <a:t>提取出来的</a:t>
            </a:r>
            <a:r>
              <a:rPr lang="en-US" altLang="zh-CN" dirty="0" smtClean="0"/>
              <a:t>Item</a:t>
            </a:r>
            <a:r>
              <a:rPr lang="zh-CN" altLang="en-US" dirty="0" smtClean="0"/>
              <a:t>。典型的处理有清理验证及持久化</a:t>
            </a:r>
            <a:r>
              <a:rPr lang="en-US" altLang="zh-CN" dirty="0" smtClean="0"/>
              <a:t>(</a:t>
            </a:r>
            <a:r>
              <a:rPr lang="zh-CN" altLang="en-US" dirty="0" smtClean="0"/>
              <a:t>例如存储到数据库中</a:t>
            </a:r>
            <a:r>
              <a:rPr lang="en-US" altLang="zh-CN" dirty="0" smtClean="0"/>
              <a:t>)</a:t>
            </a:r>
            <a:r>
              <a:rPr lang="zh-CN" altLang="en-US" dirty="0" smtClean="0"/>
              <a:t>。</a:t>
            </a:r>
            <a:endParaRPr lang="en-US" altLang="zh-CN" dirty="0" smtClean="0"/>
          </a:p>
          <a:p>
            <a:pPr>
              <a:buNone/>
            </a:pPr>
            <a:endParaRPr lang="en-US" altLang="zh-CN" dirty="0" smtClean="0"/>
          </a:p>
          <a:p>
            <a:pPr>
              <a:buFont typeface="Wingdings" pitchFamily="2" charset="2"/>
              <a:buChar char="ü"/>
            </a:pPr>
            <a:r>
              <a:rPr lang="zh-CN" altLang="en-US" dirty="0" smtClean="0"/>
              <a:t>下载器中间件</a:t>
            </a:r>
            <a:r>
              <a:rPr lang="en-US" altLang="zh-CN" dirty="0" smtClean="0"/>
              <a:t>(</a:t>
            </a:r>
            <a:r>
              <a:rPr lang="en-US" altLang="zh-CN" dirty="0" err="1" smtClean="0"/>
              <a:t>Downloadermiddlewares</a:t>
            </a:r>
            <a:r>
              <a:rPr lang="en-US" altLang="zh-CN" dirty="0" smtClean="0"/>
              <a:t> )</a:t>
            </a:r>
            <a:r>
              <a:rPr lang="zh-CN" altLang="en-US" dirty="0" smtClean="0"/>
              <a:t>。下载器中间件是在引擎及下载器之间的特定钩子</a:t>
            </a:r>
            <a:r>
              <a:rPr lang="en-US" altLang="zh-CN" dirty="0" smtClean="0"/>
              <a:t>(specific hook ),</a:t>
            </a:r>
            <a:r>
              <a:rPr lang="zh-CN" altLang="en-US" dirty="0" smtClean="0"/>
              <a:t>处理</a:t>
            </a:r>
            <a:r>
              <a:rPr lang="en-US" altLang="zh-CN" dirty="0" smtClean="0"/>
              <a:t>Downloader</a:t>
            </a:r>
            <a:r>
              <a:rPr lang="zh-CN" altLang="en-US" dirty="0" smtClean="0"/>
              <a:t>传递给引擎的</a:t>
            </a:r>
            <a:r>
              <a:rPr lang="en-US" altLang="zh-CN" dirty="0" smtClean="0"/>
              <a:t>Response</a:t>
            </a:r>
            <a:r>
              <a:rPr lang="zh-CN" altLang="en-US" dirty="0" smtClean="0"/>
              <a:t>。其提供了一个简便的机制，通过插入自定义代码来扩展</a:t>
            </a:r>
            <a:r>
              <a:rPr lang="en-US" altLang="zh-CN" dirty="0" err="1" smtClean="0"/>
              <a:t>Scrapy</a:t>
            </a:r>
            <a:r>
              <a:rPr lang="zh-CN" altLang="en-US" dirty="0" smtClean="0"/>
              <a:t>功能。</a:t>
            </a:r>
            <a:endParaRPr lang="en-US" altLang="zh-CN" dirty="0" smtClean="0"/>
          </a:p>
          <a:p>
            <a:pPr>
              <a:buFont typeface="Wingdings" pitchFamily="2" charset="2"/>
              <a:buChar char="ü"/>
            </a:pPr>
            <a:endParaRPr lang="en-US" altLang="zh-CN" dirty="0" smtClean="0"/>
          </a:p>
          <a:p>
            <a:pPr>
              <a:buFont typeface="Wingdings" pitchFamily="2" charset="2"/>
              <a:buChar char="ü"/>
            </a:pPr>
            <a:r>
              <a:rPr lang="en-US" altLang="zh-CN" dirty="0" smtClean="0"/>
              <a:t>Spider </a:t>
            </a:r>
            <a:r>
              <a:rPr lang="zh-CN" altLang="en-US" dirty="0" smtClean="0"/>
              <a:t>中间件</a:t>
            </a:r>
            <a:r>
              <a:rPr lang="en-US" altLang="zh-CN" dirty="0" smtClean="0"/>
              <a:t>( Spider </a:t>
            </a:r>
            <a:r>
              <a:rPr lang="en-US" altLang="zh-CN" dirty="0" err="1" smtClean="0"/>
              <a:t>middlewares</a:t>
            </a:r>
            <a:r>
              <a:rPr lang="en-US" altLang="zh-CN" dirty="0" smtClean="0"/>
              <a:t> )</a:t>
            </a:r>
            <a:r>
              <a:rPr lang="zh-CN" altLang="en-US" dirty="0" smtClean="0"/>
              <a:t>。</a:t>
            </a:r>
            <a:r>
              <a:rPr lang="en-US" altLang="zh-CN" dirty="0" smtClean="0"/>
              <a:t>Spider </a:t>
            </a:r>
            <a:r>
              <a:rPr lang="zh-CN" altLang="en-US" dirty="0" smtClean="0"/>
              <a:t>中间件是在引擎及</a:t>
            </a:r>
            <a:r>
              <a:rPr lang="en-US" altLang="zh-CN" dirty="0" smtClean="0"/>
              <a:t>Spider </a:t>
            </a:r>
            <a:r>
              <a:rPr lang="zh-CN" altLang="en-US" dirty="0" smtClean="0"/>
              <a:t>之间的特定钩子</a:t>
            </a:r>
            <a:r>
              <a:rPr lang="en-US" altLang="zh-CN" dirty="0" smtClean="0"/>
              <a:t>(</a:t>
            </a:r>
            <a:r>
              <a:rPr lang="en-US" altLang="zh-CN" dirty="0" err="1" smtClean="0"/>
              <a:t>specifc</a:t>
            </a:r>
            <a:r>
              <a:rPr lang="en-US" altLang="zh-CN" dirty="0" smtClean="0"/>
              <a:t> hook),</a:t>
            </a:r>
            <a:r>
              <a:rPr lang="zh-CN" altLang="en-US" dirty="0" smtClean="0"/>
              <a:t>处理</a:t>
            </a:r>
            <a:r>
              <a:rPr lang="en-US" altLang="zh-CN" dirty="0" smtClean="0"/>
              <a:t>Spider</a:t>
            </a:r>
            <a:r>
              <a:rPr lang="zh-CN" altLang="en-US" dirty="0" smtClean="0"/>
              <a:t>的输入</a:t>
            </a:r>
            <a:r>
              <a:rPr lang="en-US" altLang="zh-CN" dirty="0" smtClean="0"/>
              <a:t>(response) </a:t>
            </a:r>
            <a:r>
              <a:rPr lang="zh-CN" altLang="en-US" dirty="0" smtClean="0"/>
              <a:t>和输出</a:t>
            </a:r>
            <a:r>
              <a:rPr lang="en-US" altLang="zh-CN" dirty="0" smtClean="0"/>
              <a:t>(Items</a:t>
            </a:r>
            <a:r>
              <a:rPr lang="zh-CN" altLang="en-US" dirty="0" smtClean="0"/>
              <a:t>及</a:t>
            </a:r>
            <a:r>
              <a:rPr lang="en-US" altLang="zh-CN" dirty="0" smtClean="0"/>
              <a:t>Requests)</a:t>
            </a:r>
            <a:r>
              <a:rPr lang="zh-CN" altLang="en-US" dirty="0" smtClean="0"/>
              <a:t>。其提供了一个简便的机制，通过插人自定义代码来扩展</a:t>
            </a:r>
            <a:r>
              <a:rPr lang="en-US" altLang="zh-CN" dirty="0" err="1" smtClean="0"/>
              <a:t>Scrapy</a:t>
            </a:r>
            <a:r>
              <a:rPr lang="zh-CN" altLang="en-US" dirty="0" smtClean="0"/>
              <a:t>功能。</a:t>
            </a:r>
            <a:endParaRPr lang="en-US" altLang="zh-CN" dirty="0" smtClean="0"/>
          </a:p>
          <a:p>
            <a:pPr>
              <a:buNone/>
            </a:pPr>
            <a:endParaRPr lang="zh-CN" altLang="en-US" dirty="0" smtClean="0"/>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98286"/>
            <a:ext cx="10515600" cy="5378677"/>
          </a:xfrm>
        </p:spPr>
        <p:txBody>
          <a:bodyPr>
            <a:normAutofit fontScale="92500" lnSpcReduction="10000"/>
          </a:bodyPr>
          <a:lstStyle/>
          <a:p>
            <a:pPr>
              <a:buNone/>
            </a:pPr>
            <a:r>
              <a:rPr lang="en-US" altLang="zh-CN" dirty="0" smtClean="0"/>
              <a:t>O--pipelines: </a:t>
            </a:r>
            <a:r>
              <a:rPr lang="zh-CN" altLang="en-US" dirty="0" smtClean="0"/>
              <a:t>在</a:t>
            </a:r>
            <a:r>
              <a:rPr lang="en-US" altLang="zh-CN" dirty="0" smtClean="0"/>
              <a:t>pipeline </a:t>
            </a:r>
            <a:r>
              <a:rPr lang="zh-CN" altLang="en-US" dirty="0" smtClean="0"/>
              <a:t>中处理</a:t>
            </a:r>
            <a:r>
              <a:rPr lang="en-US" altLang="zh-CN" dirty="0" smtClean="0"/>
              <a:t>item</a:t>
            </a:r>
            <a:br>
              <a:rPr lang="en-US" altLang="zh-CN" dirty="0" smtClean="0"/>
            </a:br>
            <a:r>
              <a:rPr lang="zh-CN" altLang="en-US" dirty="0" smtClean="0"/>
              <a:t>使用</a:t>
            </a:r>
            <a:r>
              <a:rPr lang="en-US" altLang="zh-CN" dirty="0" err="1" smtClean="0"/>
              <a:t>CrawlSpider</a:t>
            </a:r>
            <a:r>
              <a:rPr lang="en-US" altLang="zh-CN" dirty="0" smtClean="0"/>
              <a:t> </a:t>
            </a:r>
            <a:r>
              <a:rPr lang="zh-CN" altLang="en-US" dirty="0" smtClean="0"/>
              <a:t>规则来发现用于解析</a:t>
            </a:r>
            <a:r>
              <a:rPr lang="en-US" altLang="zh-CN" dirty="0" smtClean="0"/>
              <a:t>response </a:t>
            </a:r>
            <a:r>
              <a:rPr lang="zh-CN" altLang="en-US" dirty="0" smtClean="0"/>
              <a:t>的回调函数</a:t>
            </a:r>
            <a:br>
              <a:rPr lang="zh-CN" altLang="en-US" dirty="0" smtClean="0"/>
            </a:br>
            <a:r>
              <a:rPr lang="en-US" altLang="zh-CN" dirty="0" smtClean="0"/>
              <a:t>O--rules or-r:</a:t>
            </a:r>
            <a:br>
              <a:rPr lang="en-US" altLang="zh-CN" dirty="0" smtClean="0"/>
            </a:br>
            <a:r>
              <a:rPr lang="en-US" altLang="zh-CN" dirty="0" smtClean="0"/>
              <a:t>O--</a:t>
            </a:r>
            <a:r>
              <a:rPr lang="en-US" altLang="zh-CN" dirty="0" err="1" smtClean="0"/>
              <a:t>noitems</a:t>
            </a:r>
            <a:r>
              <a:rPr lang="en-US" altLang="zh-CN" dirty="0" smtClean="0"/>
              <a:t>: </a:t>
            </a:r>
            <a:r>
              <a:rPr lang="zh-CN" altLang="en-US" dirty="0" smtClean="0"/>
              <a:t>不显示爬取到的</a:t>
            </a:r>
            <a:r>
              <a:rPr lang="en-US" altLang="zh-CN" dirty="0" smtClean="0"/>
              <a:t>item</a:t>
            </a:r>
            <a:br>
              <a:rPr lang="en-US" altLang="zh-CN" dirty="0" smtClean="0"/>
            </a:br>
            <a:r>
              <a:rPr lang="en-US" altLang="zh-CN" dirty="0" smtClean="0"/>
              <a:t>O--</a:t>
            </a:r>
            <a:r>
              <a:rPr lang="en-US" altLang="zh-CN" dirty="0" err="1" smtClean="0"/>
              <a:t>nolinks</a:t>
            </a:r>
            <a:r>
              <a:rPr lang="en-US" altLang="zh-CN" dirty="0" smtClean="0"/>
              <a:t>: </a:t>
            </a:r>
            <a:r>
              <a:rPr lang="zh-CN" altLang="en-US" dirty="0" smtClean="0"/>
              <a:t>不显示提取到的链接</a:t>
            </a:r>
            <a:br>
              <a:rPr lang="zh-CN" altLang="en-US" dirty="0" smtClean="0"/>
            </a:br>
            <a:r>
              <a:rPr lang="zh-CN" altLang="en-US" dirty="0" smtClean="0"/>
              <a:t>避免使用</a:t>
            </a:r>
            <a:r>
              <a:rPr lang="en-US" altLang="zh-CN" dirty="0" err="1" smtClean="0"/>
              <a:t>pygments</a:t>
            </a:r>
            <a:r>
              <a:rPr lang="en-US" altLang="zh-CN" dirty="0" smtClean="0"/>
              <a:t> </a:t>
            </a:r>
            <a:r>
              <a:rPr lang="zh-CN" altLang="en-US" dirty="0" smtClean="0"/>
              <a:t>对输出着色</a:t>
            </a:r>
            <a:br>
              <a:rPr lang="zh-CN" altLang="en-US" dirty="0" smtClean="0"/>
            </a:br>
            <a:r>
              <a:rPr lang="en-US" altLang="zh-CN" dirty="0" smtClean="0"/>
              <a:t>O--</a:t>
            </a:r>
            <a:r>
              <a:rPr lang="en-US" altLang="zh-CN" dirty="0" err="1" smtClean="0"/>
              <a:t>nocolour</a:t>
            </a:r>
            <a:r>
              <a:rPr lang="en-US" altLang="zh-CN" dirty="0" smtClean="0"/>
              <a:t> :</a:t>
            </a:r>
            <a:br>
              <a:rPr lang="en-US" altLang="zh-CN" dirty="0" smtClean="0"/>
            </a:br>
            <a:r>
              <a:rPr lang="en-US" altLang="zh-CN" dirty="0" smtClean="0"/>
              <a:t>0 --</a:t>
            </a:r>
            <a:r>
              <a:rPr lang="en-US" altLang="zh-CN" dirty="0" err="1" smtClean="0"/>
              <a:t>depthor</a:t>
            </a:r>
            <a:r>
              <a:rPr lang="en-US" altLang="zh-CN" dirty="0" smtClean="0"/>
              <a:t>-d: </a:t>
            </a:r>
            <a:r>
              <a:rPr lang="zh-CN" altLang="en-US" dirty="0" smtClean="0"/>
              <a:t>指定跟进链接请求的层次数</a:t>
            </a:r>
            <a:r>
              <a:rPr lang="en-US" altLang="zh-CN" dirty="0" smtClean="0"/>
              <a:t>(</a:t>
            </a:r>
            <a:r>
              <a:rPr lang="zh-CN" altLang="en-US" dirty="0" smtClean="0"/>
              <a:t>默认</a:t>
            </a:r>
            <a:r>
              <a:rPr lang="en-US" altLang="zh-CN" dirty="0" smtClean="0"/>
              <a:t>: 1)</a:t>
            </a:r>
            <a:br>
              <a:rPr lang="en-US" altLang="zh-CN" dirty="0" smtClean="0"/>
            </a:br>
            <a:r>
              <a:rPr lang="en-US" altLang="zh-CN" dirty="0" smtClean="0"/>
              <a:t>O--verbose or-v: </a:t>
            </a:r>
            <a:r>
              <a:rPr lang="zh-CN" altLang="en-US" dirty="0" smtClean="0"/>
              <a:t>显示每个请求的详细信息</a:t>
            </a:r>
            <a:br>
              <a:rPr lang="zh-CN" altLang="en-US" dirty="0" smtClean="0"/>
            </a:br>
            <a:r>
              <a:rPr lang="zh-CN" altLang="en-US" dirty="0" smtClean="0"/>
              <a:t>示例如下</a:t>
            </a:r>
            <a:r>
              <a:rPr lang="en-US" altLang="zh-CN" dirty="0" smtClean="0"/>
              <a:t>:</a:t>
            </a:r>
            <a:br>
              <a:rPr lang="en-US" altLang="zh-CN" dirty="0" smtClean="0"/>
            </a:br>
            <a:r>
              <a:rPr lang="en-US" altLang="zh-CN" dirty="0" smtClean="0"/>
              <a:t>$ </a:t>
            </a:r>
            <a:r>
              <a:rPr lang="en-US" altLang="zh-CN" dirty="0" err="1" smtClean="0"/>
              <a:t>scrapy</a:t>
            </a:r>
            <a:r>
              <a:rPr lang="en-US" altLang="zh-CN" dirty="0" smtClean="0"/>
              <a:t> parse "http://www.cnblogs.com/qiyeboy/default.html?page=1"-c parse</a:t>
            </a:r>
            <a:br>
              <a:rPr lang="en-US" altLang="zh-CN" dirty="0" smtClean="0"/>
            </a:br>
            <a:r>
              <a:rPr lang="en-US" altLang="zh-CN" dirty="0" err="1" smtClean="0"/>
              <a:t>genspider</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genspider</a:t>
            </a:r>
            <a:r>
              <a:rPr lang="en-US" altLang="zh-CN" dirty="0" smtClean="0"/>
              <a:t> [-t template] &lt;name&gt; &lt;domain&gt;</a:t>
            </a:r>
            <a:r>
              <a:rPr lang="zh-CN" altLang="en-US" dirty="0" smtClean="0"/>
              <a:t>。可以在当前项目</a:t>
            </a:r>
            <a:br>
              <a:rPr lang="zh-CN" altLang="en-US" dirty="0" smtClean="0"/>
            </a:br>
            <a:r>
              <a:rPr lang="zh-CN" altLang="en-US" dirty="0" smtClean="0"/>
              <a:t>中创建</a:t>
            </a:r>
            <a:r>
              <a:rPr lang="en-US" altLang="zh-CN" dirty="0" smtClean="0"/>
              <a:t>spider</a:t>
            </a:r>
            <a:r>
              <a:rPr lang="zh-CN" altLang="en-US" dirty="0" smtClean="0"/>
              <a:t>。这仅仅是创建</a:t>
            </a:r>
            <a:r>
              <a:rPr lang="en-US" altLang="zh-CN" dirty="0" smtClean="0"/>
              <a:t>spider </a:t>
            </a:r>
            <a:r>
              <a:rPr lang="zh-CN" altLang="en-US" dirty="0" smtClean="0"/>
              <a:t>的一种快捷方法，该方法可以使用提前定义好的模板来</a:t>
            </a:r>
            <a:br>
              <a:rPr lang="zh-CN" altLang="en-US" dirty="0" smtClean="0"/>
            </a:br>
            <a:r>
              <a:rPr lang="zh-CN" altLang="en-US" dirty="0" smtClean="0"/>
              <a:t>生成</a:t>
            </a:r>
            <a:r>
              <a:rPr lang="en-US" altLang="zh-CN" dirty="0" smtClean="0"/>
              <a:t>spider,</a:t>
            </a:r>
            <a:br>
              <a:rPr lang="en-US" altLang="zh-CN" dirty="0" smtClean="0"/>
            </a:br>
            <a:r>
              <a:rPr lang="zh-CN" altLang="en-US" dirty="0" smtClean="0"/>
              <a:t>也可以自己创建</a:t>
            </a:r>
            <a:r>
              <a:rPr lang="en-US" altLang="zh-CN" dirty="0" smtClean="0"/>
              <a:t>spider </a:t>
            </a:r>
            <a:r>
              <a:rPr lang="zh-CN" altLang="en-US" dirty="0" smtClean="0"/>
              <a:t>的源码文件。示例如下</a:t>
            </a:r>
            <a:r>
              <a:rPr lang="en-US" altLang="zh-CN" dirty="0" smtClean="0"/>
              <a:t>:</a:t>
            </a:r>
            <a:br>
              <a:rPr lang="en-US" altLang="zh-CN" dirty="0" smtClean="0"/>
            </a:br>
            <a:endParaRPr lang="en-US" altLang="zh-CN" dirty="0" smtClean="0"/>
          </a:p>
          <a:p>
            <a:pPr>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框架</a:t>
            </a:r>
            <a:endParaRPr lang="zh-CN" altLang="en-US" dirty="0"/>
          </a:p>
        </p:txBody>
      </p:sp>
      <p:pic>
        <p:nvPicPr>
          <p:cNvPr id="1026" name="Picture 2" descr="http://images2015.cnblogs.com/blog/918906/201608/918906-20160830220006980-1873919293.png"/>
          <p:cNvPicPr>
            <a:picLocks noChangeAspect="1" noChangeArrowheads="1"/>
          </p:cNvPicPr>
          <p:nvPr/>
        </p:nvPicPr>
        <p:blipFill>
          <a:blip r:embed="rId2" cstate="print"/>
          <a:srcRect/>
          <a:stretch>
            <a:fillRect/>
          </a:stretch>
        </p:blipFill>
        <p:spPr bwMode="auto">
          <a:xfrm>
            <a:off x="1517740" y="1428359"/>
            <a:ext cx="7696654" cy="542964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766"/>
            <a:ext cx="10515600" cy="6858000"/>
          </a:xfrm>
        </p:spPr>
        <p:txBody>
          <a:bodyPr>
            <a:normAutofit fontScale="92500" lnSpcReduction="10000"/>
          </a:bodyPr>
          <a:lstStyle/>
          <a:p>
            <a:pPr>
              <a:buNone/>
            </a:pPr>
            <a:r>
              <a:rPr lang="zh-CN" altLang="en-US" dirty="0" smtClean="0"/>
              <a:t>大家有没有发现一个成熟的爬虫框架包含的也是基础篇所讲的简单爬虫的各个模块。讲完组件，接着看一下数据流，通过数据流的流向，可以清楚地看到</a:t>
            </a:r>
            <a:r>
              <a:rPr lang="en-US" altLang="zh-CN" dirty="0" err="1" smtClean="0"/>
              <a:t>Scrapy</a:t>
            </a:r>
            <a:r>
              <a:rPr lang="en-US" altLang="zh-CN" dirty="0" smtClean="0"/>
              <a:t> </a:t>
            </a:r>
            <a:r>
              <a:rPr lang="zh-CN" altLang="en-US" dirty="0" smtClean="0"/>
              <a:t>的工作流程。</a:t>
            </a:r>
          </a:p>
          <a:p>
            <a:pPr>
              <a:buNone/>
            </a:pPr>
            <a:r>
              <a:rPr lang="en-US" altLang="zh-CN" dirty="0" err="1" smtClean="0"/>
              <a:t>Scrapy</a:t>
            </a:r>
            <a:r>
              <a:rPr lang="zh-CN" altLang="en-US" dirty="0" smtClean="0"/>
              <a:t>中的数据流由执行引擎控制，其过程如下</a:t>
            </a:r>
            <a:r>
              <a:rPr lang="en-US" altLang="zh-CN" dirty="0" smtClean="0"/>
              <a:t>:</a:t>
            </a:r>
          </a:p>
          <a:p>
            <a:pPr>
              <a:buNone/>
            </a:pPr>
            <a:r>
              <a:rPr lang="en-US" altLang="zh-CN" dirty="0" smtClean="0"/>
              <a:t>1) </a:t>
            </a:r>
            <a:r>
              <a:rPr lang="zh-CN" altLang="en-US" dirty="0" smtClean="0"/>
              <a:t>引擎打开一个网站</a:t>
            </a:r>
            <a:r>
              <a:rPr lang="en-US" altLang="zh-CN" dirty="0" smtClean="0"/>
              <a:t>(</a:t>
            </a:r>
            <a:r>
              <a:rPr lang="en-US" altLang="zh-CN" dirty="0" err="1" smtClean="0"/>
              <a:t>openadomain</a:t>
            </a:r>
            <a:r>
              <a:rPr lang="en-US" altLang="zh-CN" dirty="0" smtClean="0"/>
              <a:t> ),</a:t>
            </a:r>
            <a:r>
              <a:rPr lang="zh-CN" altLang="en-US" dirty="0" smtClean="0"/>
              <a:t>找到处理该网站的</a:t>
            </a:r>
            <a:r>
              <a:rPr lang="en-US" altLang="zh-CN" dirty="0" smtClean="0"/>
              <a:t>Spider</a:t>
            </a:r>
            <a:r>
              <a:rPr lang="zh-CN" altLang="en-US" dirty="0" smtClean="0"/>
              <a:t>并向该</a:t>
            </a:r>
            <a:r>
              <a:rPr lang="en-US" altLang="zh-CN" dirty="0" smtClean="0"/>
              <a:t>Spider</a:t>
            </a:r>
            <a:r>
              <a:rPr lang="zh-CN" altLang="en-US" dirty="0" smtClean="0"/>
              <a:t>请求第一个要爬取的</a:t>
            </a:r>
            <a:r>
              <a:rPr lang="en-US" altLang="zh-CN" dirty="0" smtClean="0"/>
              <a:t>URL</a:t>
            </a:r>
            <a:r>
              <a:rPr lang="zh-CN" altLang="en-US" dirty="0" smtClean="0"/>
              <a:t>。</a:t>
            </a:r>
          </a:p>
          <a:p>
            <a:pPr>
              <a:buNone/>
            </a:pPr>
            <a:r>
              <a:rPr lang="en-US" altLang="zh-CN" dirty="0" smtClean="0"/>
              <a:t>2) </a:t>
            </a:r>
            <a:r>
              <a:rPr lang="zh-CN" altLang="en-US" dirty="0" smtClean="0"/>
              <a:t>引擎从</a:t>
            </a:r>
            <a:r>
              <a:rPr lang="en-US" altLang="zh-CN" dirty="0" smtClean="0"/>
              <a:t>Spider </a:t>
            </a:r>
            <a:r>
              <a:rPr lang="zh-CN" altLang="en-US" dirty="0" smtClean="0"/>
              <a:t>中获取到第一个要爬取的</a:t>
            </a:r>
            <a:r>
              <a:rPr lang="en-US" altLang="zh-CN" dirty="0" smtClean="0"/>
              <a:t>URL </a:t>
            </a:r>
            <a:r>
              <a:rPr lang="zh-CN" altLang="en-US" dirty="0" smtClean="0"/>
              <a:t>并通过调度器</a:t>
            </a:r>
            <a:r>
              <a:rPr lang="en-US" altLang="zh-CN" dirty="0" smtClean="0"/>
              <a:t>(Scheduler) </a:t>
            </a:r>
            <a:r>
              <a:rPr lang="zh-CN" altLang="en-US" dirty="0" smtClean="0"/>
              <a:t>以</a:t>
            </a:r>
            <a:r>
              <a:rPr lang="en-US" altLang="zh-CN" dirty="0" smtClean="0"/>
              <a:t>Request</a:t>
            </a:r>
            <a:r>
              <a:rPr lang="zh-CN" altLang="en-US" dirty="0" smtClean="0"/>
              <a:t>进行调度。</a:t>
            </a:r>
          </a:p>
          <a:p>
            <a:pPr>
              <a:buNone/>
            </a:pPr>
            <a:r>
              <a:rPr lang="en-US" altLang="zh-CN" dirty="0" smtClean="0"/>
              <a:t>3) </a:t>
            </a:r>
            <a:r>
              <a:rPr lang="zh-CN" altLang="en-US" dirty="0" smtClean="0"/>
              <a:t>引擎向调度器请求下一个要爬取的</a:t>
            </a:r>
            <a:r>
              <a:rPr lang="en-US" altLang="zh-CN" dirty="0" smtClean="0"/>
              <a:t>URL</a:t>
            </a:r>
            <a:r>
              <a:rPr lang="zh-CN" altLang="en-US" dirty="0" smtClean="0"/>
              <a:t>。</a:t>
            </a:r>
          </a:p>
          <a:p>
            <a:pPr>
              <a:buNone/>
            </a:pPr>
            <a:r>
              <a:rPr lang="en-US" altLang="zh-CN" dirty="0" smtClean="0"/>
              <a:t>4) </a:t>
            </a:r>
            <a:r>
              <a:rPr lang="zh-CN" altLang="en-US" dirty="0" smtClean="0"/>
              <a:t>调度器返回下一个要爬取的</a:t>
            </a:r>
            <a:r>
              <a:rPr lang="en-US" altLang="zh-CN" dirty="0" smtClean="0"/>
              <a:t>URL </a:t>
            </a:r>
            <a:r>
              <a:rPr lang="zh-CN" altLang="en-US" dirty="0" smtClean="0"/>
              <a:t>给引擎，引擎将</a:t>
            </a:r>
            <a:r>
              <a:rPr lang="en-US" altLang="zh-CN" dirty="0" smtClean="0"/>
              <a:t>URL </a:t>
            </a:r>
            <a:r>
              <a:rPr lang="zh-CN" altLang="en-US" dirty="0" smtClean="0"/>
              <a:t>通过下载中间件</a:t>
            </a:r>
            <a:r>
              <a:rPr lang="en-US" altLang="zh-CN" dirty="0" smtClean="0"/>
              <a:t>( </a:t>
            </a:r>
            <a:r>
              <a:rPr lang="zh-CN" altLang="en-US" dirty="0" smtClean="0"/>
              <a:t>请求</a:t>
            </a:r>
            <a:r>
              <a:rPr lang="en-US" altLang="zh-CN" dirty="0" smtClean="0"/>
              <a:t>( request)</a:t>
            </a:r>
            <a:r>
              <a:rPr lang="zh-CN" altLang="en-US" dirty="0" smtClean="0"/>
              <a:t>方向</a:t>
            </a:r>
            <a:r>
              <a:rPr lang="en-US" altLang="zh-CN" dirty="0" smtClean="0"/>
              <a:t>)</a:t>
            </a:r>
            <a:r>
              <a:rPr lang="zh-CN" altLang="en-US" dirty="0" smtClean="0"/>
              <a:t>转发给下载器</a:t>
            </a:r>
            <a:r>
              <a:rPr lang="en-US" altLang="zh-CN" dirty="0" smtClean="0"/>
              <a:t>(Downloader)</a:t>
            </a:r>
            <a:r>
              <a:rPr lang="zh-CN" altLang="en-US" dirty="0" smtClean="0"/>
              <a:t>。</a:t>
            </a:r>
          </a:p>
          <a:p>
            <a:pPr>
              <a:buNone/>
            </a:pPr>
            <a:r>
              <a:rPr lang="en-US" altLang="zh-CN" dirty="0" smtClean="0"/>
              <a:t>5) </a:t>
            </a:r>
            <a:r>
              <a:rPr lang="zh-CN" altLang="en-US" dirty="0" smtClean="0"/>
              <a:t>一旦页面下载完毕，下载器生成一个该页面的</a:t>
            </a:r>
            <a:r>
              <a:rPr lang="en-US" altLang="zh-CN" dirty="0" smtClean="0"/>
              <a:t>Response,</a:t>
            </a:r>
            <a:r>
              <a:rPr lang="zh-CN" altLang="en-US" dirty="0" smtClean="0"/>
              <a:t>并将其通过下载中间件</a:t>
            </a:r>
            <a:r>
              <a:rPr lang="en-US" altLang="zh-CN" dirty="0" smtClean="0"/>
              <a:t>( </a:t>
            </a:r>
            <a:r>
              <a:rPr lang="zh-CN" altLang="en-US" dirty="0" smtClean="0"/>
              <a:t>返回</a:t>
            </a:r>
            <a:r>
              <a:rPr lang="en-US" altLang="zh-CN" dirty="0" smtClean="0"/>
              <a:t>(response )</a:t>
            </a:r>
            <a:r>
              <a:rPr lang="zh-CN" altLang="en-US" dirty="0" smtClean="0"/>
              <a:t>方向</a:t>
            </a:r>
            <a:r>
              <a:rPr lang="en-US" altLang="zh-CN" dirty="0" smtClean="0"/>
              <a:t>)</a:t>
            </a:r>
            <a:r>
              <a:rPr lang="zh-CN" altLang="en-US" dirty="0" smtClean="0"/>
              <a:t>发送给引擎。</a:t>
            </a:r>
          </a:p>
          <a:p>
            <a:pPr>
              <a:buNone/>
            </a:pPr>
            <a:r>
              <a:rPr lang="en-US" altLang="zh-CN" dirty="0" smtClean="0"/>
              <a:t>6) </a:t>
            </a:r>
            <a:r>
              <a:rPr lang="zh-CN" altLang="en-US" dirty="0" smtClean="0"/>
              <a:t>引擎从下载器中接收到</a:t>
            </a:r>
            <a:r>
              <a:rPr lang="en-US" altLang="zh-CN" dirty="0" smtClean="0"/>
              <a:t>Response </a:t>
            </a:r>
            <a:r>
              <a:rPr lang="zh-CN" altLang="en-US" dirty="0" smtClean="0"/>
              <a:t>并通过</a:t>
            </a:r>
            <a:r>
              <a:rPr lang="en-US" altLang="zh-CN" dirty="0" smtClean="0"/>
              <a:t>Spider </a:t>
            </a:r>
            <a:r>
              <a:rPr lang="zh-CN" altLang="en-US" dirty="0" smtClean="0"/>
              <a:t>中间件</a:t>
            </a:r>
            <a:r>
              <a:rPr lang="en-US" altLang="zh-CN" dirty="0" smtClean="0"/>
              <a:t>( </a:t>
            </a:r>
            <a:r>
              <a:rPr lang="zh-CN" altLang="en-US" dirty="0" smtClean="0"/>
              <a:t>输人方向</a:t>
            </a:r>
            <a:r>
              <a:rPr lang="en-US" altLang="zh-CN" dirty="0" smtClean="0"/>
              <a:t>)</a:t>
            </a:r>
            <a:r>
              <a:rPr lang="zh-CN" altLang="en-US" dirty="0" smtClean="0"/>
              <a:t>发送给</a:t>
            </a:r>
            <a:r>
              <a:rPr lang="en-US" altLang="zh-CN" dirty="0" smtClean="0"/>
              <a:t>Spider </a:t>
            </a:r>
            <a:r>
              <a:rPr lang="zh-CN" altLang="en-US" dirty="0" smtClean="0"/>
              <a:t>处理。</a:t>
            </a:r>
          </a:p>
          <a:p>
            <a:pPr>
              <a:buNone/>
            </a:pPr>
            <a:r>
              <a:rPr lang="en-US" altLang="zh-CN" dirty="0" smtClean="0"/>
              <a:t>7) Spider</a:t>
            </a:r>
            <a:r>
              <a:rPr lang="zh-CN" altLang="en-US" dirty="0" smtClean="0"/>
              <a:t>处理</a:t>
            </a:r>
            <a:r>
              <a:rPr lang="en-US" altLang="zh-CN" dirty="0" smtClean="0"/>
              <a:t>Response</a:t>
            </a:r>
            <a:r>
              <a:rPr lang="zh-CN" altLang="en-US" dirty="0" smtClean="0"/>
              <a:t>并返回爬取到的</a:t>
            </a:r>
            <a:r>
              <a:rPr lang="en-US" altLang="zh-CN" dirty="0" smtClean="0"/>
              <a:t>Item</a:t>
            </a:r>
            <a:r>
              <a:rPr lang="zh-CN" altLang="en-US" dirty="0" smtClean="0"/>
              <a:t>及</a:t>
            </a:r>
            <a:r>
              <a:rPr lang="en-US" altLang="zh-CN" dirty="0" smtClean="0"/>
              <a:t>(</a:t>
            </a:r>
            <a:r>
              <a:rPr lang="zh-CN" altLang="en-US" dirty="0" smtClean="0"/>
              <a:t>跟进的</a:t>
            </a:r>
            <a:r>
              <a:rPr lang="en-US" altLang="zh-CN" dirty="0" smtClean="0"/>
              <a:t>)</a:t>
            </a:r>
            <a:r>
              <a:rPr lang="zh-CN" altLang="en-US" dirty="0" smtClean="0"/>
              <a:t>新的</a:t>
            </a:r>
            <a:r>
              <a:rPr lang="en-US" altLang="zh-CN" dirty="0" smtClean="0"/>
              <a:t>Request</a:t>
            </a:r>
            <a:r>
              <a:rPr lang="zh-CN" altLang="en-US" dirty="0" smtClean="0"/>
              <a:t>给引擎。</a:t>
            </a:r>
          </a:p>
          <a:p>
            <a:pPr>
              <a:buNone/>
            </a:pPr>
            <a:r>
              <a:rPr lang="en-US" altLang="zh-CN" dirty="0" smtClean="0"/>
              <a:t>8) </a:t>
            </a:r>
            <a:r>
              <a:rPr lang="zh-CN" altLang="en-US" dirty="0" smtClean="0"/>
              <a:t>引擎将</a:t>
            </a:r>
            <a:r>
              <a:rPr lang="en-US" altLang="zh-CN" dirty="0" smtClean="0"/>
              <a:t>(Spider</a:t>
            </a:r>
            <a:r>
              <a:rPr lang="zh-CN" altLang="en-US" dirty="0" smtClean="0"/>
              <a:t>返回的</a:t>
            </a:r>
            <a:r>
              <a:rPr lang="en-US" altLang="zh-CN" dirty="0" smtClean="0"/>
              <a:t>)</a:t>
            </a:r>
            <a:r>
              <a:rPr lang="zh-CN" altLang="en-US" dirty="0" smtClean="0"/>
              <a:t>爬取到的</a:t>
            </a:r>
            <a:r>
              <a:rPr lang="en-US" altLang="zh-CN" dirty="0" smtClean="0"/>
              <a:t>Item</a:t>
            </a:r>
            <a:r>
              <a:rPr lang="zh-CN" altLang="en-US" dirty="0" smtClean="0"/>
              <a:t>给</a:t>
            </a:r>
            <a:r>
              <a:rPr lang="en-US" altLang="zh-CN" dirty="0" err="1" smtClean="0"/>
              <a:t>ItemPipeline</a:t>
            </a:r>
            <a:r>
              <a:rPr lang="en-US" altLang="zh-CN" dirty="0" smtClean="0"/>
              <a:t>,</a:t>
            </a:r>
            <a:r>
              <a:rPr lang="zh-CN" altLang="en-US" dirty="0" smtClean="0"/>
              <a:t>将</a:t>
            </a:r>
            <a:r>
              <a:rPr lang="en-US" altLang="zh-CN" dirty="0" smtClean="0"/>
              <a:t>(Spider</a:t>
            </a:r>
            <a:r>
              <a:rPr lang="zh-CN" altLang="en-US" dirty="0" smtClean="0"/>
              <a:t>返回的</a:t>
            </a:r>
            <a:r>
              <a:rPr lang="en-US" altLang="zh-CN" dirty="0" smtClean="0"/>
              <a:t>)Request</a:t>
            </a:r>
            <a:r>
              <a:rPr lang="zh-CN" altLang="en-US" dirty="0" smtClean="0"/>
              <a:t>给调度器。</a:t>
            </a:r>
          </a:p>
          <a:p>
            <a:pPr>
              <a:buNone/>
            </a:pPr>
            <a:r>
              <a:rPr lang="en-US" altLang="zh-CN" dirty="0" smtClean="0"/>
              <a:t>9) (</a:t>
            </a:r>
            <a:r>
              <a:rPr lang="zh-CN" altLang="en-US" dirty="0" smtClean="0"/>
              <a:t>从第二步</a:t>
            </a:r>
            <a:r>
              <a:rPr lang="en-US" altLang="zh-CN" dirty="0" smtClean="0"/>
              <a:t>)</a:t>
            </a:r>
            <a:r>
              <a:rPr lang="zh-CN" altLang="en-US" dirty="0" smtClean="0"/>
              <a:t>重复直到调度器中没有更多的</a:t>
            </a:r>
            <a:r>
              <a:rPr lang="en-US" altLang="zh-CN" dirty="0" smtClean="0"/>
              <a:t>Request,</a:t>
            </a:r>
            <a:r>
              <a:rPr lang="zh-CN" altLang="en-US" dirty="0" smtClean="0"/>
              <a:t>引擎关闭该网站。</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err="1" smtClean="0"/>
              <a:t>Scrapy</a:t>
            </a:r>
            <a:r>
              <a:rPr lang="zh-CN" altLang="en-US" dirty="0" smtClean="0"/>
              <a:t>（</a:t>
            </a:r>
            <a:r>
              <a:rPr lang="en-US" altLang="zh-CN" dirty="0" smtClean="0"/>
              <a:t>Windows</a:t>
            </a:r>
            <a:r>
              <a:rPr lang="zh-CN" altLang="en-US" dirty="0" smtClean="0"/>
              <a:t>）</a:t>
            </a:r>
            <a:endParaRPr lang="zh-CN" altLang="en-US" dirty="0"/>
          </a:p>
        </p:txBody>
      </p:sp>
      <p:sp>
        <p:nvSpPr>
          <p:cNvPr id="3" name="内容占位符 2"/>
          <p:cNvSpPr>
            <a:spLocks noGrp="1"/>
          </p:cNvSpPr>
          <p:nvPr>
            <p:ph idx="1"/>
          </p:nvPr>
        </p:nvSpPr>
        <p:spPr>
          <a:xfrm>
            <a:off x="838200" y="1611085"/>
            <a:ext cx="10515600" cy="5021943"/>
          </a:xfrm>
        </p:spPr>
        <p:txBody>
          <a:bodyPr>
            <a:normAutofit fontScale="92500" lnSpcReduction="10000"/>
          </a:bodyPr>
          <a:lstStyle/>
          <a:p>
            <a:pPr>
              <a:buNone/>
            </a:pPr>
            <a:r>
              <a:rPr lang="en-US" altLang="zh-CN" dirty="0" smtClean="0"/>
              <a:t/>
            </a:r>
            <a:br>
              <a:rPr lang="en-US" altLang="zh-CN" dirty="0" smtClean="0"/>
            </a:br>
            <a:r>
              <a:rPr lang="en-US" altLang="zh-CN" dirty="0" err="1" smtClean="0"/>
              <a:t>Scrapy</a:t>
            </a:r>
            <a:r>
              <a:rPr lang="en-US" altLang="zh-CN" dirty="0" smtClean="0"/>
              <a:t> </a:t>
            </a:r>
            <a:r>
              <a:rPr lang="zh-CN" altLang="en-US" dirty="0" smtClean="0"/>
              <a:t>的安装以在</a:t>
            </a:r>
            <a:r>
              <a:rPr lang="en-US" altLang="zh-CN" dirty="0" smtClean="0"/>
              <a:t>Windows </a:t>
            </a:r>
            <a:r>
              <a:rPr lang="zh-CN" altLang="en-US" dirty="0" smtClean="0"/>
              <a:t>平台下最为复杂，因为很多东西没有预安装。</a:t>
            </a:r>
            <a:r>
              <a:rPr lang="en-US" altLang="zh-CN" dirty="0" smtClean="0"/>
              <a:t>Python2.7.X</a:t>
            </a:r>
            <a:r>
              <a:rPr lang="zh-CN" altLang="en-US" dirty="0" smtClean="0"/>
              <a:t>的安装前面已经讲过，除此之外，安装</a:t>
            </a:r>
            <a:r>
              <a:rPr lang="en-US" altLang="zh-CN" dirty="0" err="1" smtClean="0"/>
              <a:t>Scrapy</a:t>
            </a:r>
            <a:r>
              <a:rPr lang="zh-CN" altLang="en-US" dirty="0" smtClean="0"/>
              <a:t>还需要</a:t>
            </a:r>
            <a:r>
              <a:rPr lang="en-US" altLang="zh-CN" dirty="0" smtClean="0"/>
              <a:t>4</a:t>
            </a:r>
            <a:r>
              <a:rPr lang="zh-CN" altLang="en-US" dirty="0" smtClean="0"/>
              <a:t>步</a:t>
            </a:r>
            <a:r>
              <a:rPr lang="en-US" altLang="zh-CN" dirty="0" smtClean="0"/>
              <a:t>:</a:t>
            </a:r>
          </a:p>
          <a:p>
            <a:pPr>
              <a:buNone/>
            </a:pPr>
            <a:r>
              <a:rPr lang="en-US" altLang="zh-CN" dirty="0" smtClean="0"/>
              <a:t/>
            </a:r>
            <a:br>
              <a:rPr lang="en-US" altLang="zh-CN" dirty="0" smtClean="0"/>
            </a:br>
            <a:r>
              <a:rPr lang="en-US" altLang="zh-CN" dirty="0" smtClean="0"/>
              <a:t>l) </a:t>
            </a:r>
            <a:r>
              <a:rPr lang="zh-CN" altLang="en-US" dirty="0" smtClean="0"/>
              <a:t>安装</a:t>
            </a:r>
            <a:r>
              <a:rPr lang="en-US" altLang="zh-CN" dirty="0" smtClean="0"/>
              <a:t>pywin32,</a:t>
            </a:r>
            <a:r>
              <a:rPr lang="zh-CN" altLang="en-US" dirty="0" smtClean="0"/>
              <a:t>安装地址为</a:t>
            </a:r>
            <a:r>
              <a:rPr lang="en-US" altLang="zh-CN" dirty="0" smtClean="0"/>
              <a:t>http://sourceforge.net/projects/pywin32/,</a:t>
            </a:r>
            <a:r>
              <a:rPr lang="zh-CN" altLang="en-US" dirty="0" smtClean="0"/>
              <a:t>下载对应版本的</a:t>
            </a:r>
            <a:r>
              <a:rPr lang="en-US" altLang="zh-CN" dirty="0" smtClean="0"/>
              <a:t>pywin32,</a:t>
            </a:r>
            <a:r>
              <a:rPr lang="zh-CN" altLang="en-US" dirty="0" smtClean="0"/>
              <a:t>直接双击安装即可。安装完毕之后，在</a:t>
            </a:r>
            <a:r>
              <a:rPr lang="en-US" altLang="zh-CN" dirty="0" smtClean="0"/>
              <a:t>Python</a:t>
            </a:r>
            <a:r>
              <a:rPr lang="zh-CN" altLang="en-US" dirty="0" smtClean="0"/>
              <a:t>命令行下输人</a:t>
            </a:r>
            <a:r>
              <a:rPr lang="en-US" altLang="zh-CN" dirty="0" smtClean="0"/>
              <a:t>importwin32com,</a:t>
            </a:r>
            <a:r>
              <a:rPr lang="zh-CN" altLang="en-US" dirty="0" smtClean="0"/>
              <a:t>如果没有提示错误，则证明安装成功。</a:t>
            </a:r>
            <a:endParaRPr lang="en-US" altLang="zh-CN" dirty="0" smtClean="0"/>
          </a:p>
          <a:p>
            <a:pPr>
              <a:buNone/>
            </a:pPr>
            <a:r>
              <a:rPr lang="zh-CN" altLang="en-US" dirty="0" smtClean="0"/>
              <a:t/>
            </a:r>
            <a:br>
              <a:rPr lang="zh-CN" altLang="en-US" dirty="0" smtClean="0"/>
            </a:br>
            <a:r>
              <a:rPr lang="en-US" altLang="zh-CN" dirty="0" smtClean="0"/>
              <a:t>2) </a:t>
            </a:r>
            <a:r>
              <a:rPr lang="zh-CN" altLang="en-US" dirty="0" smtClean="0"/>
              <a:t>安装</a:t>
            </a:r>
            <a:r>
              <a:rPr lang="en-US" altLang="zh-CN" dirty="0" err="1" smtClean="0"/>
              <a:t>pyOpenSSL</a:t>
            </a:r>
            <a:r>
              <a:rPr lang="en-US" altLang="zh-CN" dirty="0" smtClean="0"/>
              <a:t>,</a:t>
            </a:r>
            <a:r>
              <a:rPr lang="zh-CN" altLang="en-US" dirty="0" smtClean="0"/>
              <a:t>源码下载地址为</a:t>
            </a:r>
            <a:r>
              <a:rPr lang="en-US" altLang="zh-CN" dirty="0" smtClean="0"/>
              <a:t>https://github.com/pyca/pyopesl </a:t>
            </a:r>
            <a:r>
              <a:rPr lang="zh-CN" altLang="en-US" dirty="0" smtClean="0"/>
              <a:t>下载完成后，运行</a:t>
            </a:r>
            <a:r>
              <a:rPr lang="en-US" altLang="zh-CN" dirty="0" smtClean="0"/>
              <a:t>python </a:t>
            </a:r>
            <a:r>
              <a:rPr lang="en-US" altLang="zh-CN" dirty="0" err="1" smtClean="0"/>
              <a:t>setup.py</a:t>
            </a:r>
            <a:r>
              <a:rPr lang="en-US" altLang="zh-CN" dirty="0" smtClean="0"/>
              <a:t> install </a:t>
            </a:r>
            <a:r>
              <a:rPr lang="zh-CN" altLang="en-US" dirty="0" smtClean="0"/>
              <a:t>安装即可。</a:t>
            </a:r>
            <a:endParaRPr lang="en-US" altLang="zh-CN" dirty="0" smtClean="0"/>
          </a:p>
          <a:p>
            <a:pPr>
              <a:buNone/>
            </a:pPr>
            <a:r>
              <a:rPr lang="zh-CN" altLang="en-US" dirty="0" smtClean="0"/>
              <a:t/>
            </a:r>
            <a:br>
              <a:rPr lang="zh-CN" altLang="en-US" dirty="0" smtClean="0"/>
            </a:br>
            <a:r>
              <a:rPr lang="en-US" altLang="zh-CN" dirty="0" smtClean="0"/>
              <a:t>3) </a:t>
            </a:r>
            <a:r>
              <a:rPr lang="zh-CN" altLang="en-US" dirty="0" smtClean="0"/>
              <a:t>安装</a:t>
            </a:r>
            <a:r>
              <a:rPr lang="en-US" altLang="zh-CN" dirty="0" err="1" smtClean="0"/>
              <a:t>lxml</a:t>
            </a:r>
            <a:r>
              <a:rPr lang="en-US" altLang="zh-CN" dirty="0" smtClean="0"/>
              <a:t>,</a:t>
            </a:r>
            <a:r>
              <a:rPr lang="zh-CN" altLang="en-US" dirty="0" smtClean="0"/>
              <a:t>使用</a:t>
            </a:r>
            <a:r>
              <a:rPr lang="en-US" altLang="zh-CN" dirty="0" smtClean="0"/>
              <a:t>pip install </a:t>
            </a:r>
            <a:r>
              <a:rPr lang="en-US" altLang="zh-CN" dirty="0" err="1" smtClean="0"/>
              <a:t>lxml</a:t>
            </a:r>
            <a:r>
              <a:rPr lang="zh-CN" altLang="en-US" dirty="0" smtClean="0"/>
              <a:t>。如果提示</a:t>
            </a:r>
            <a:r>
              <a:rPr lang="en-US" altLang="zh-CN" dirty="0" smtClean="0"/>
              <a:t>Microsoft Visual C++</a:t>
            </a:r>
            <a:r>
              <a:rPr lang="zh-CN" altLang="en-US" dirty="0" smtClean="0"/>
              <a:t>库没安装，则可以从</a:t>
            </a:r>
            <a:r>
              <a:rPr lang="en-US" altLang="zh-CN" dirty="0" smtClean="0"/>
              <a:t>http://www.microsoft.com/en-us/download/details.aspxid=44266 </a:t>
            </a:r>
            <a:r>
              <a:rPr lang="zh-CN" altLang="en-US" dirty="0" smtClean="0"/>
              <a:t>下载支持的库。</a:t>
            </a:r>
            <a:endParaRPr lang="en-US" altLang="zh-CN" dirty="0" smtClean="0"/>
          </a:p>
          <a:p>
            <a:pPr>
              <a:buNone/>
            </a:pPr>
            <a:r>
              <a:rPr lang="zh-CN" altLang="en-US" dirty="0" smtClean="0"/>
              <a:t/>
            </a:r>
            <a:br>
              <a:rPr lang="zh-CN" altLang="en-US" dirty="0" smtClean="0"/>
            </a:br>
            <a:r>
              <a:rPr lang="en-US" altLang="zh-CN" dirty="0" smtClean="0"/>
              <a:t>4 )</a:t>
            </a:r>
            <a:r>
              <a:rPr lang="zh-CN" altLang="en-US" dirty="0" smtClean="0"/>
              <a:t>安装</a:t>
            </a:r>
            <a:r>
              <a:rPr lang="en-US" altLang="zh-CN" dirty="0" err="1" smtClean="0"/>
              <a:t>Scrapy</a:t>
            </a:r>
            <a:r>
              <a:rPr lang="en-US" altLang="zh-CN" dirty="0" smtClean="0"/>
              <a:t>,</a:t>
            </a:r>
            <a:r>
              <a:rPr lang="zh-CN" altLang="en-US" dirty="0" smtClean="0"/>
              <a:t>使用</a:t>
            </a:r>
            <a:r>
              <a:rPr lang="en-US" altLang="zh-CN" dirty="0" smtClean="0"/>
              <a:t>pip install </a:t>
            </a:r>
            <a:r>
              <a:rPr lang="en-US" altLang="zh-CN" dirty="0" err="1" smtClean="0"/>
              <a:t>Scrapy</a:t>
            </a:r>
            <a:r>
              <a:rPr lang="zh-CN" altLang="en-US" dirty="0" smtClean="0"/>
              <a:t>。安装完成后，在命令行中输人</a:t>
            </a:r>
            <a:r>
              <a:rPr lang="en-US" altLang="zh-CN" dirty="0" err="1" smtClean="0"/>
              <a:t>scrapy</a:t>
            </a:r>
            <a:r>
              <a:rPr lang="en-US" altLang="zh-CN" dirty="0" smtClean="0"/>
              <a:t>,</a:t>
            </a:r>
            <a:r>
              <a:rPr lang="zh-CN" altLang="en-US" dirty="0" smtClean="0"/>
              <a:t>如图</a:t>
            </a:r>
            <a:r>
              <a:rPr lang="en-US" altLang="zh-CN" dirty="0" smtClean="0"/>
              <a:t>12-2</a:t>
            </a:r>
            <a:r>
              <a:rPr lang="zh-CN" altLang="en-US" dirty="0" smtClean="0"/>
              <a:t>所示，如果不报错，则证明安装成功。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5" y="205468"/>
            <a:ext cx="10515600" cy="1325563"/>
          </a:xfrm>
        </p:spPr>
        <p:txBody>
          <a:bodyPr/>
          <a:lstStyle/>
          <a:p>
            <a:r>
              <a:rPr lang="zh-CN" altLang="en-US" dirty="0" smtClean="0"/>
              <a:t>安装</a:t>
            </a:r>
            <a:r>
              <a:rPr lang="en-US" altLang="zh-CN" dirty="0" err="1" smtClean="0"/>
              <a:t>Scrapy</a:t>
            </a:r>
            <a:r>
              <a:rPr lang="zh-CN" altLang="en-US" dirty="0" smtClean="0"/>
              <a:t>（</a:t>
            </a:r>
            <a:r>
              <a:rPr lang="en-US" altLang="zh-CN" dirty="0" smtClean="0"/>
              <a:t>Linux </a:t>
            </a:r>
            <a:r>
              <a:rPr lang="en-US" altLang="zh-CN" dirty="0" err="1" smtClean="0"/>
              <a:t>Ubuntu</a:t>
            </a:r>
            <a:r>
              <a:rPr lang="zh-CN" altLang="en-US" dirty="0" smtClean="0"/>
              <a:t>）</a:t>
            </a:r>
            <a:endParaRPr lang="zh-CN" altLang="en-US" dirty="0"/>
          </a:p>
        </p:txBody>
      </p:sp>
      <p:sp>
        <p:nvSpPr>
          <p:cNvPr id="3" name="内容占位符 2"/>
          <p:cNvSpPr>
            <a:spLocks noGrp="1"/>
          </p:cNvSpPr>
          <p:nvPr>
            <p:ph idx="1"/>
          </p:nvPr>
        </p:nvSpPr>
        <p:spPr>
          <a:xfrm>
            <a:off x="881743" y="1448254"/>
            <a:ext cx="10515600" cy="4351338"/>
          </a:xfrm>
        </p:spPr>
        <p:txBody>
          <a:bodyPr/>
          <a:lstStyle/>
          <a:p>
            <a:pPr>
              <a:buNone/>
            </a:pPr>
            <a:r>
              <a:rPr lang="en-US" altLang="zh-CN" dirty="0" smtClean="0"/>
              <a:t>2.Linux </a:t>
            </a:r>
            <a:r>
              <a:rPr lang="en-US" altLang="zh-CN" dirty="0" err="1" smtClean="0"/>
              <a:t>Ubuntu</a:t>
            </a:r>
            <a:r>
              <a:rPr lang="en-US" altLang="zh-CN" dirty="0" smtClean="0"/>
              <a:t/>
            </a:r>
            <a:br>
              <a:rPr lang="en-US" altLang="zh-CN" dirty="0" smtClean="0"/>
            </a:br>
            <a:r>
              <a:rPr lang="en-US" altLang="zh-CN" dirty="0" err="1" smtClean="0"/>
              <a:t>Ubuntu</a:t>
            </a:r>
            <a:r>
              <a:rPr lang="en-US" altLang="zh-CN" dirty="0" smtClean="0"/>
              <a:t> </a:t>
            </a:r>
            <a:r>
              <a:rPr lang="zh-CN" altLang="en-US" dirty="0" smtClean="0"/>
              <a:t>下的安装比较简单。</a:t>
            </a:r>
            <a:r>
              <a:rPr lang="en-US" altLang="zh-CN" dirty="0" smtClean="0"/>
              <a:t>Python </a:t>
            </a:r>
            <a:r>
              <a:rPr lang="zh-CN" altLang="en-US" dirty="0" smtClean="0"/>
              <a:t>安装不再多说，</a:t>
            </a:r>
            <a:r>
              <a:rPr lang="en-US" altLang="zh-CN" dirty="0" smtClean="0"/>
              <a:t>Linux </a:t>
            </a:r>
            <a:r>
              <a:rPr lang="zh-CN" altLang="en-US" dirty="0" smtClean="0"/>
              <a:t>下绝大部分版本都预安装了</a:t>
            </a:r>
            <a:r>
              <a:rPr lang="en-US" altLang="zh-CN" dirty="0" smtClean="0"/>
              <a:t>Python </a:t>
            </a:r>
            <a:r>
              <a:rPr lang="zh-CN" altLang="en-US" dirty="0" smtClean="0"/>
              <a:t>环境，而且还预装了</a:t>
            </a:r>
            <a:r>
              <a:rPr lang="en-US" altLang="zh-CN" dirty="0" err="1" smtClean="0"/>
              <a:t>lxml</a:t>
            </a:r>
            <a:r>
              <a:rPr lang="en-US" altLang="zh-CN" dirty="0" smtClean="0"/>
              <a:t> </a:t>
            </a:r>
            <a:r>
              <a:rPr lang="zh-CN" altLang="en-US" dirty="0" smtClean="0"/>
              <a:t>和</a:t>
            </a:r>
            <a:r>
              <a:rPr lang="en-US" altLang="zh-CN" dirty="0" err="1" smtClean="0"/>
              <a:t>OpenSSL</a:t>
            </a:r>
            <a:r>
              <a:rPr lang="en-US" altLang="zh-CN" dirty="0" smtClean="0"/>
              <a:t>,</a:t>
            </a:r>
            <a:r>
              <a:rPr lang="zh-CN" altLang="en-US" dirty="0" smtClean="0"/>
              <a:t>所以直接就可以使用</a:t>
            </a:r>
            <a:r>
              <a:rPr lang="en-US" altLang="zh-CN" dirty="0" err="1" smtClean="0"/>
              <a:t>sudo</a:t>
            </a:r>
            <a:r>
              <a:rPr lang="en-US" altLang="zh-CN" dirty="0" smtClean="0"/>
              <a:t> pip install </a:t>
            </a:r>
            <a:r>
              <a:rPr lang="en-US" altLang="zh-CN" dirty="0" err="1" smtClean="0"/>
              <a:t>Scrapy</a:t>
            </a:r>
            <a:r>
              <a:rPr lang="en-US" altLang="zh-CN" dirty="0" smtClean="0"/>
              <a:t> </a:t>
            </a:r>
            <a:r>
              <a:rPr lang="zh-CN" altLang="en-US" dirty="0" smtClean="0"/>
              <a:t>进行安装，安装完成后，在</a:t>
            </a:r>
            <a:r>
              <a:rPr lang="en-US" altLang="zh-CN" dirty="0" smtClean="0"/>
              <a:t>shell </a:t>
            </a:r>
            <a:r>
              <a:rPr lang="zh-CN" altLang="en-US" dirty="0" smtClean="0"/>
              <a:t>中输入</a:t>
            </a:r>
            <a:r>
              <a:rPr lang="en-US" altLang="zh-CN" dirty="0" err="1" smtClean="0"/>
              <a:t>scrapy</a:t>
            </a:r>
            <a:r>
              <a:rPr lang="en-US" altLang="zh-CN" dirty="0" smtClean="0"/>
              <a:t>,</a:t>
            </a:r>
            <a:r>
              <a:rPr lang="zh-CN" altLang="en-US" dirty="0" smtClean="0"/>
              <a:t>出现如图</a:t>
            </a:r>
            <a:r>
              <a:rPr lang="en-US" altLang="zh-CN" dirty="0" smtClean="0"/>
              <a:t>12-3 </a:t>
            </a:r>
            <a:r>
              <a:rPr lang="zh-CN" altLang="en-US" dirty="0" smtClean="0"/>
              <a:t>所示的效果即为安装成功。有一点希望大家注意，下面的讲解所使用的</a:t>
            </a:r>
            <a:r>
              <a:rPr lang="en-US" altLang="zh-CN" dirty="0" err="1" smtClean="0"/>
              <a:t>Scrapy</a:t>
            </a:r>
            <a:r>
              <a:rPr lang="en-US" altLang="zh-CN" dirty="0" smtClean="0"/>
              <a:t> </a:t>
            </a:r>
            <a:r>
              <a:rPr lang="zh-CN" altLang="en-US" dirty="0" smtClean="0"/>
              <a:t>版本是</a:t>
            </a:r>
            <a:r>
              <a:rPr lang="en-US" altLang="zh-CN" dirty="0" smtClean="0"/>
              <a:t>1.0.5</a:t>
            </a:r>
            <a:r>
              <a:rPr lang="zh-CN" altLang="en-US" dirty="0" smtClean="0"/>
              <a:t>。</a:t>
            </a:r>
            <a:br>
              <a:rPr lang="zh-CN" altLang="en-US" dirty="0" smtClean="0"/>
            </a:b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72708" y="3564846"/>
            <a:ext cx="6723063" cy="4314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err="1" smtClean="0"/>
              <a:t>scrapy</a:t>
            </a:r>
            <a:r>
              <a:rPr lang="zh-CN" altLang="en-US" dirty="0" smtClean="0"/>
              <a:t>项目</a:t>
            </a:r>
            <a:endParaRPr lang="zh-CN" altLang="en-US" dirty="0"/>
          </a:p>
        </p:txBody>
      </p:sp>
      <p:sp>
        <p:nvSpPr>
          <p:cNvPr id="3" name="内容占位符 2"/>
          <p:cNvSpPr>
            <a:spLocks noGrp="1"/>
          </p:cNvSpPr>
          <p:nvPr>
            <p:ph idx="1"/>
          </p:nvPr>
        </p:nvSpPr>
        <p:spPr/>
        <p:txBody>
          <a:bodyPr/>
          <a:lstStyle/>
          <a:p>
            <a:pPr>
              <a:buNone/>
            </a:pPr>
            <a:r>
              <a:rPr lang="en-US" altLang="zh-CN" dirty="0" err="1" smtClean="0"/>
              <a:t>scrapy</a:t>
            </a:r>
            <a:r>
              <a:rPr lang="en-US" altLang="zh-CN" dirty="0" smtClean="0"/>
              <a:t> </a:t>
            </a:r>
            <a:r>
              <a:rPr lang="en-US" altLang="zh-CN" dirty="0" err="1" smtClean="0"/>
              <a:t>startproject</a:t>
            </a:r>
            <a:r>
              <a:rPr lang="en-US" altLang="zh-CN" dirty="0" smtClean="0"/>
              <a:t> </a:t>
            </a:r>
            <a:r>
              <a:rPr lang="zh-CN" altLang="en-US" dirty="0" smtClean="0"/>
              <a:t>项目名</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033917" y="2510292"/>
            <a:ext cx="6832826" cy="40113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852714" y="1622425"/>
            <a:ext cx="10515600" cy="4351338"/>
          </a:xfrm>
        </p:spPr>
        <p:txBody>
          <a:bodyPr/>
          <a:lstStyle/>
          <a:p>
            <a:pPr>
              <a:buNone/>
            </a:pPr>
            <a:r>
              <a:rPr lang="zh-CN" altLang="en-US" dirty="0" smtClean="0"/>
              <a:t>本节开始正式学习</a:t>
            </a:r>
            <a:r>
              <a:rPr lang="en-US" altLang="zh-CN" dirty="0" err="1" smtClean="0"/>
              <a:t>scrapy</a:t>
            </a:r>
            <a:r>
              <a:rPr lang="zh-CN" altLang="en-US" dirty="0" smtClean="0"/>
              <a:t>框架，下面爬取博客为例进行介绍</a:t>
            </a:r>
            <a:r>
              <a:rPr lang="en-US" altLang="zh-CN" dirty="0" smtClean="0">
                <a:hlinkClick r:id="rId2"/>
              </a:rPr>
              <a:t>http://www.cnblogs.com/qiyeboy/</a:t>
            </a:r>
            <a:r>
              <a:rPr lang="zh-CN" altLang="en-US" dirty="0" smtClean="0"/>
              <a:t>，提取所有文章的连接、时间、标题和摘要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1550082" y="2660651"/>
            <a:ext cx="9990137" cy="43815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13613</TotalTime>
  <Words>1860</Words>
  <Application>Microsoft Office PowerPoint</Application>
  <PresentationFormat>自定义</PresentationFormat>
  <Paragraphs>113</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Scrapy爬虫框架</vt:lpstr>
      <vt:lpstr>Scrapy爬虫架构</vt:lpstr>
      <vt:lpstr>幻灯片 3</vt:lpstr>
      <vt:lpstr>Scrapy框架</vt:lpstr>
      <vt:lpstr>幻灯片 5</vt:lpstr>
      <vt:lpstr>安装Scrapy（Windows）</vt:lpstr>
      <vt:lpstr>安装Scrapy（Linux Ubuntu）</vt:lpstr>
      <vt:lpstr>创建scrapy项目</vt:lpstr>
      <vt:lpstr>例子</vt:lpstr>
      <vt:lpstr>幻灯片 10</vt:lpstr>
      <vt:lpstr>幻灯片 11</vt:lpstr>
      <vt:lpstr>创建爬虫模块</vt:lpstr>
      <vt:lpstr>cnblogs_spider.py</vt:lpstr>
      <vt:lpstr>幻灯片 14</vt:lpstr>
      <vt:lpstr>幻灯片 15</vt:lpstr>
      <vt:lpstr>选择器</vt:lpstr>
      <vt:lpstr>Selector的用法</vt:lpstr>
      <vt:lpstr>幻灯片 18</vt:lpstr>
      <vt:lpstr>幻灯片 19</vt:lpstr>
      <vt:lpstr>幻灯片 20</vt:lpstr>
      <vt:lpstr>幻灯片 21</vt:lpstr>
      <vt:lpstr>HTML解析实现</vt:lpstr>
      <vt:lpstr>幻灯片 23</vt:lpstr>
      <vt:lpstr>幻灯片 24</vt:lpstr>
      <vt:lpstr>命令行工具</vt:lpstr>
      <vt:lpstr>幻灯片 26</vt:lpstr>
      <vt:lpstr>幻灯片 27</vt:lpstr>
      <vt:lpstr>幻灯片 28</vt:lpstr>
      <vt:lpstr>幻灯片 29</vt:lpstr>
      <vt:lpstr>幻灯片 30</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success</cp:lastModifiedBy>
  <cp:revision>1055</cp:revision>
  <dcterms:created xsi:type="dcterms:W3CDTF">2017-08-01T08:36:00Z</dcterms:created>
  <dcterms:modified xsi:type="dcterms:W3CDTF">2017-12-14T06:09:59Z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