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56"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5" r:id="rId30"/>
    <p:sldId id="343" r:id="rId31"/>
    <p:sldId id="346" r:id="rId32"/>
    <p:sldId id="344"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3" r:id="rId49"/>
    <p:sldId id="364" r:id="rId50"/>
    <p:sldId id="365" r:id="rId51"/>
    <p:sldId id="366" r:id="rId52"/>
    <p:sldId id="367" r:id="rId53"/>
    <p:sldId id="368" r:id="rId54"/>
    <p:sldId id="373" r:id="rId55"/>
    <p:sldId id="370" r:id="rId56"/>
    <p:sldId id="371" r:id="rId57"/>
    <p:sldId id="372" r:id="rId58"/>
    <p:sldId id="374" r:id="rId59"/>
    <p:sldId id="375" r:id="rId60"/>
    <p:sldId id="376" r:id="rId61"/>
    <p:sldId id="377" r:id="rId62"/>
    <p:sldId id="378" r:id="rId63"/>
    <p:sldId id="379" r:id="rId64"/>
    <p:sldId id="380" r:id="rId65"/>
    <p:sldId id="381" r:id="rId66"/>
    <p:sldId id="315" r:id="rId6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6" autoAdjust="0"/>
    <p:restoredTop sz="94620" autoAdjust="0"/>
  </p:normalViewPr>
  <p:slideViewPr>
    <p:cSldViewPr snapToGrid="0">
      <p:cViewPr varScale="1">
        <p:scale>
          <a:sx n="95" d="100"/>
          <a:sy n="95" d="100"/>
        </p:scale>
        <p:origin x="-652" y="-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2017/12/19</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CC64D-03BC-4C3B-9520-14206764F76A}" type="slidenum">
              <a:rPr lang="zh-CN" altLang="en-US" smtClean="0"/>
              <a:pPr/>
              <a:t>66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a:fillRect/>
          </a:stretch>
        </p:blipFill>
        <p:spPr>
          <a:xfrm>
            <a:off x="6577008" y="0"/>
            <a:ext cx="5614992" cy="3290168"/>
          </a:xfrm>
          <a:prstGeom prst="rect">
            <a:avLst/>
          </a:prstGeom>
        </p:spPr>
      </p:pic>
      <p:pic>
        <p:nvPicPr>
          <p:cNvPr id="8" name="图片 7"/>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a:fillRect/>
          </a:stretch>
        </p:blipFill>
        <p:spPr>
          <a:xfrm>
            <a:off x="0" y="3681359"/>
            <a:ext cx="3669684" cy="3176642"/>
          </a:xfrm>
          <a:prstGeom prst="rect">
            <a:avLst/>
          </a:prstGeom>
        </p:spPr>
      </p:pic>
      <p:sp>
        <p:nvSpPr>
          <p:cNvPr id="4" name="日期占位符 3"/>
          <p:cNvSpPr>
            <a:spLocks noGrp="1"/>
          </p:cNvSpPr>
          <p:nvPr>
            <p:ph type="dt" sz="half" idx="10"/>
          </p:nvPr>
        </p:nvSpPr>
        <p:spPr/>
        <p:txBody>
          <a:bodyPr/>
          <a:lstStyle/>
          <a:p>
            <a:fld id="{760FBDFE-C587-4B4C-A407-44438C67B59E}" type="datetimeFigureOut">
              <a:rPr lang="zh-CN" altLang="en-US" smtClean="0"/>
              <a:pPr/>
              <a:t>2017/12/19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cxnSp>
        <p:nvCxnSpPr>
          <p:cNvPr id="9" name="直接连接符 8"/>
          <p:cNvCxnSpPr/>
          <p:nvPr/>
        </p:nvCxnSpPr>
        <p:spPr>
          <a:xfrm>
            <a:off x="5968738" y="3778836"/>
            <a:ext cx="254524" cy="0"/>
          </a:xfrm>
          <a:prstGeom prst="line">
            <a:avLst/>
          </a:prstGeom>
          <a:ln w="22225"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524000" y="1384299"/>
            <a:ext cx="9144000" cy="1935163"/>
          </a:xfrm>
        </p:spPr>
        <p:txBody>
          <a:bodyPr anchor="b">
            <a:normAutofit/>
          </a:bodyPr>
          <a:lstStyle>
            <a:lvl1pPr algn="ctr">
              <a:defRPr sz="4400">
                <a:solidFill>
                  <a:schemeClr val="tx1"/>
                </a:solidFill>
              </a:defRPr>
            </a:lvl1pPr>
          </a:lstStyle>
          <a:p>
            <a:r>
              <a:rPr lang="zh-CN" altLang="en-US"/>
              <a:t>单击此处编辑母版标题样式</a:t>
            </a:r>
          </a:p>
        </p:txBody>
      </p:sp>
      <p:sp>
        <p:nvSpPr>
          <p:cNvPr id="3" name="副标题 2"/>
          <p:cNvSpPr>
            <a:spLocks noGrp="1"/>
          </p:cNvSpPr>
          <p:nvPr>
            <p:ph type="subTitle" idx="1"/>
          </p:nvPr>
        </p:nvSpPr>
        <p:spPr>
          <a:xfrm>
            <a:off x="1524000" y="3357562"/>
            <a:ext cx="9144000" cy="42127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pPr/>
              <a:t>2017/12/19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p:nvGrpSpPr>
        <p:grpSpPr>
          <a:xfrm>
            <a:off x="3454448" y="941838"/>
            <a:ext cx="5283104" cy="4974324"/>
            <a:chOff x="2996684" y="510829"/>
            <a:chExt cx="6198632" cy="5836342"/>
          </a:xfrm>
          <a:solidFill>
            <a:schemeClr val="accent2">
              <a:lumMod val="90000"/>
            </a:schemeClr>
          </a:solidFill>
        </p:grpSpPr>
        <p:grpSp>
          <p:nvGrpSpPr>
            <p:cNvPr id="8" name="Group 262"/>
            <p:cNvGrpSpPr>
              <a:grpSpLocks noChangeAspect="1"/>
            </p:cNvGrpSpPr>
            <p:nvPr/>
          </p:nvGrpSpPr>
          <p:grpSpPr bwMode="auto">
            <a:xfrm>
              <a:off x="2996684" y="510829"/>
              <a:ext cx="6198632" cy="5836342"/>
              <a:chOff x="1872" y="352"/>
              <a:chExt cx="3901" cy="3673"/>
            </a:xfrm>
            <a:grpFill/>
          </p:grpSpPr>
          <p:sp>
            <p:nvSpPr>
              <p:cNvPr id="10" name="Freeform 263"/>
              <p:cNvSpPr/>
              <p:nvPr/>
            </p:nvSpPr>
            <p:spPr bwMode="auto">
              <a:xfrm>
                <a:off x="1872" y="737"/>
                <a:ext cx="3901" cy="3288"/>
              </a:xfrm>
              <a:custGeom>
                <a:avLst/>
                <a:gdLst>
                  <a:gd name="T0" fmla="*/ 3772 w 4364"/>
                  <a:gd name="T1" fmla="*/ 0 h 3678"/>
                  <a:gd name="T2" fmla="*/ 3760 w 4364"/>
                  <a:gd name="T3" fmla="*/ 15 h 3678"/>
                  <a:gd name="T4" fmla="*/ 4346 w 4364"/>
                  <a:gd name="T5" fmla="*/ 1496 h 3678"/>
                  <a:gd name="T6" fmla="*/ 3712 w 4364"/>
                  <a:gd name="T7" fmla="*/ 3026 h 3678"/>
                  <a:gd name="T8" fmla="*/ 2182 w 4364"/>
                  <a:gd name="T9" fmla="*/ 3659 h 3678"/>
                  <a:gd name="T10" fmla="*/ 652 w 4364"/>
                  <a:gd name="T11" fmla="*/ 3026 h 3678"/>
                  <a:gd name="T12" fmla="*/ 18 w 4364"/>
                  <a:gd name="T13" fmla="*/ 1496 h 3678"/>
                  <a:gd name="T14" fmla="*/ 602 w 4364"/>
                  <a:gd name="T15" fmla="*/ 17 h 3678"/>
                  <a:gd name="T16" fmla="*/ 587 w 4364"/>
                  <a:gd name="T17" fmla="*/ 6 h 3678"/>
                  <a:gd name="T18" fmla="*/ 0 w 4364"/>
                  <a:gd name="T19" fmla="*/ 1496 h 3678"/>
                  <a:gd name="T20" fmla="*/ 639 w 4364"/>
                  <a:gd name="T21" fmla="*/ 3039 h 3678"/>
                  <a:gd name="T22" fmla="*/ 2182 w 4364"/>
                  <a:gd name="T23" fmla="*/ 3678 h 3678"/>
                  <a:gd name="T24" fmla="*/ 3725 w 4364"/>
                  <a:gd name="T25" fmla="*/ 3039 h 3678"/>
                  <a:gd name="T26" fmla="*/ 4364 w 4364"/>
                  <a:gd name="T27" fmla="*/ 1496 h 3678"/>
                  <a:gd name="T28" fmla="*/ 3772 w 4364"/>
                  <a:gd name="T29"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64" h="3678">
                    <a:moveTo>
                      <a:pt x="3772" y="0"/>
                    </a:moveTo>
                    <a:cubicBezTo>
                      <a:pt x="3768" y="6"/>
                      <a:pt x="3764" y="11"/>
                      <a:pt x="3760" y="15"/>
                    </a:cubicBezTo>
                    <a:cubicBezTo>
                      <a:pt x="4138" y="417"/>
                      <a:pt x="4346" y="940"/>
                      <a:pt x="4346" y="1496"/>
                    </a:cubicBezTo>
                    <a:cubicBezTo>
                      <a:pt x="4346" y="2074"/>
                      <a:pt x="4121" y="2617"/>
                      <a:pt x="3712" y="3026"/>
                    </a:cubicBezTo>
                    <a:cubicBezTo>
                      <a:pt x="3303" y="3435"/>
                      <a:pt x="2760" y="3659"/>
                      <a:pt x="2182" y="3659"/>
                    </a:cubicBezTo>
                    <a:cubicBezTo>
                      <a:pt x="1604" y="3659"/>
                      <a:pt x="1061" y="3435"/>
                      <a:pt x="652" y="3026"/>
                    </a:cubicBezTo>
                    <a:cubicBezTo>
                      <a:pt x="244" y="2617"/>
                      <a:pt x="18" y="2074"/>
                      <a:pt x="18" y="1496"/>
                    </a:cubicBezTo>
                    <a:cubicBezTo>
                      <a:pt x="18" y="941"/>
                      <a:pt x="225" y="419"/>
                      <a:pt x="602" y="17"/>
                    </a:cubicBezTo>
                    <a:cubicBezTo>
                      <a:pt x="596" y="14"/>
                      <a:pt x="591" y="11"/>
                      <a:pt x="587" y="6"/>
                    </a:cubicBezTo>
                    <a:cubicBezTo>
                      <a:pt x="208" y="412"/>
                      <a:pt x="0" y="938"/>
                      <a:pt x="0" y="1496"/>
                    </a:cubicBezTo>
                    <a:cubicBezTo>
                      <a:pt x="0" y="2079"/>
                      <a:pt x="227" y="2627"/>
                      <a:pt x="639" y="3039"/>
                    </a:cubicBezTo>
                    <a:cubicBezTo>
                      <a:pt x="1051" y="3451"/>
                      <a:pt x="1599" y="3678"/>
                      <a:pt x="2182" y="3678"/>
                    </a:cubicBezTo>
                    <a:cubicBezTo>
                      <a:pt x="2765" y="3678"/>
                      <a:pt x="3313" y="3451"/>
                      <a:pt x="3725" y="3039"/>
                    </a:cubicBezTo>
                    <a:cubicBezTo>
                      <a:pt x="4137" y="2627"/>
                      <a:pt x="4364" y="2079"/>
                      <a:pt x="4364" y="1496"/>
                    </a:cubicBezTo>
                    <a:cubicBezTo>
                      <a:pt x="4364" y="935"/>
                      <a:pt x="4155" y="406"/>
                      <a:pt x="377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4"/>
              <p:cNvSpPr/>
              <p:nvPr/>
            </p:nvSpPr>
            <p:spPr bwMode="auto">
              <a:xfrm>
                <a:off x="2153" y="406"/>
                <a:ext cx="3340" cy="3339"/>
              </a:xfrm>
              <a:custGeom>
                <a:avLst/>
                <a:gdLst>
                  <a:gd name="T0" fmla="*/ 1957 w 3737"/>
                  <a:gd name="T1" fmla="*/ 0 h 3736"/>
                  <a:gd name="T2" fmla="*/ 1959 w 3737"/>
                  <a:gd name="T3" fmla="*/ 16 h 3736"/>
                  <a:gd name="T4" fmla="*/ 1959 w 3737"/>
                  <a:gd name="T5" fmla="*/ 18 h 3736"/>
                  <a:gd name="T6" fmla="*/ 3177 w 3737"/>
                  <a:gd name="T7" fmla="*/ 558 h 3736"/>
                  <a:gd name="T8" fmla="*/ 3718 w 3737"/>
                  <a:gd name="T9" fmla="*/ 1867 h 3736"/>
                  <a:gd name="T10" fmla="*/ 3177 w 3737"/>
                  <a:gd name="T11" fmla="*/ 3175 h 3736"/>
                  <a:gd name="T12" fmla="*/ 1868 w 3737"/>
                  <a:gd name="T13" fmla="*/ 3717 h 3736"/>
                  <a:gd name="T14" fmla="*/ 560 w 3737"/>
                  <a:gd name="T15" fmla="*/ 3175 h 3736"/>
                  <a:gd name="T16" fmla="*/ 19 w 3737"/>
                  <a:gd name="T17" fmla="*/ 1942 h 3736"/>
                  <a:gd name="T18" fmla="*/ 16 w 3737"/>
                  <a:gd name="T19" fmla="*/ 1942 h 3736"/>
                  <a:gd name="T20" fmla="*/ 0 w 3737"/>
                  <a:gd name="T21" fmla="*/ 1940 h 3736"/>
                  <a:gd name="T22" fmla="*/ 546 w 3737"/>
                  <a:gd name="T23" fmla="*/ 3188 h 3736"/>
                  <a:gd name="T24" fmla="*/ 1868 w 3737"/>
                  <a:gd name="T25" fmla="*/ 3736 h 3736"/>
                  <a:gd name="T26" fmla="*/ 3190 w 3737"/>
                  <a:gd name="T27" fmla="*/ 3188 h 3736"/>
                  <a:gd name="T28" fmla="*/ 3737 w 3737"/>
                  <a:gd name="T29" fmla="*/ 1867 h 3736"/>
                  <a:gd name="T30" fmla="*/ 3190 w 3737"/>
                  <a:gd name="T31" fmla="*/ 545 h 3736"/>
                  <a:gd name="T32" fmla="*/ 1957 w 3737"/>
                  <a:gd name="T33" fmla="*/ 0 h 3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37" h="3736">
                    <a:moveTo>
                      <a:pt x="1957" y="0"/>
                    </a:moveTo>
                    <a:cubicBezTo>
                      <a:pt x="1959" y="5"/>
                      <a:pt x="1959" y="10"/>
                      <a:pt x="1959" y="16"/>
                    </a:cubicBezTo>
                    <a:cubicBezTo>
                      <a:pt x="1959" y="17"/>
                      <a:pt x="1959" y="18"/>
                      <a:pt x="1959" y="18"/>
                    </a:cubicBezTo>
                    <a:cubicBezTo>
                      <a:pt x="2419" y="41"/>
                      <a:pt x="2849" y="230"/>
                      <a:pt x="3177" y="558"/>
                    </a:cubicBezTo>
                    <a:cubicBezTo>
                      <a:pt x="3526" y="908"/>
                      <a:pt x="3718" y="1372"/>
                      <a:pt x="3718" y="1867"/>
                    </a:cubicBezTo>
                    <a:cubicBezTo>
                      <a:pt x="3718" y="2361"/>
                      <a:pt x="3526" y="2826"/>
                      <a:pt x="3177" y="3175"/>
                    </a:cubicBezTo>
                    <a:cubicBezTo>
                      <a:pt x="2827" y="3525"/>
                      <a:pt x="2363" y="3717"/>
                      <a:pt x="1868" y="3717"/>
                    </a:cubicBezTo>
                    <a:cubicBezTo>
                      <a:pt x="1374" y="3717"/>
                      <a:pt x="909" y="3525"/>
                      <a:pt x="560" y="3175"/>
                    </a:cubicBezTo>
                    <a:cubicBezTo>
                      <a:pt x="228" y="2844"/>
                      <a:pt x="38" y="2408"/>
                      <a:pt x="19" y="1942"/>
                    </a:cubicBezTo>
                    <a:cubicBezTo>
                      <a:pt x="18" y="1942"/>
                      <a:pt x="17" y="1942"/>
                      <a:pt x="16" y="1942"/>
                    </a:cubicBezTo>
                    <a:cubicBezTo>
                      <a:pt x="11" y="1942"/>
                      <a:pt x="5" y="1941"/>
                      <a:pt x="0" y="1940"/>
                    </a:cubicBezTo>
                    <a:cubicBezTo>
                      <a:pt x="18" y="2412"/>
                      <a:pt x="211" y="2853"/>
                      <a:pt x="546" y="3188"/>
                    </a:cubicBezTo>
                    <a:cubicBezTo>
                      <a:pt x="899" y="3541"/>
                      <a:pt x="1369" y="3736"/>
                      <a:pt x="1868" y="3736"/>
                    </a:cubicBezTo>
                    <a:cubicBezTo>
                      <a:pt x="2368" y="3736"/>
                      <a:pt x="2837" y="3541"/>
                      <a:pt x="3190" y="3188"/>
                    </a:cubicBezTo>
                    <a:cubicBezTo>
                      <a:pt x="3543" y="2835"/>
                      <a:pt x="3737" y="2366"/>
                      <a:pt x="3737" y="1867"/>
                    </a:cubicBezTo>
                    <a:cubicBezTo>
                      <a:pt x="3737" y="1367"/>
                      <a:pt x="3543" y="898"/>
                      <a:pt x="3190" y="545"/>
                    </a:cubicBezTo>
                    <a:cubicBezTo>
                      <a:pt x="2858" y="213"/>
                      <a:pt x="2424" y="21"/>
                      <a:pt x="195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65"/>
              <p:cNvSpPr/>
              <p:nvPr/>
            </p:nvSpPr>
            <p:spPr bwMode="auto">
              <a:xfrm>
                <a:off x="2446" y="698"/>
                <a:ext cx="2753" cy="2296"/>
              </a:xfrm>
              <a:custGeom>
                <a:avLst/>
                <a:gdLst>
                  <a:gd name="T0" fmla="*/ 1540 w 3080"/>
                  <a:gd name="T1" fmla="*/ 0 h 2568"/>
                  <a:gd name="T2" fmla="*/ 451 w 3080"/>
                  <a:gd name="T3" fmla="*/ 451 h 2568"/>
                  <a:gd name="T4" fmla="*/ 0 w 3080"/>
                  <a:gd name="T5" fmla="*/ 1540 h 2568"/>
                  <a:gd name="T6" fmla="*/ 393 w 3080"/>
                  <a:gd name="T7" fmla="*/ 2568 h 2568"/>
                  <a:gd name="T8" fmla="*/ 407 w 3080"/>
                  <a:gd name="T9" fmla="*/ 2555 h 2568"/>
                  <a:gd name="T10" fmla="*/ 18 w 3080"/>
                  <a:gd name="T11" fmla="*/ 1540 h 2568"/>
                  <a:gd name="T12" fmla="*/ 464 w 3080"/>
                  <a:gd name="T13" fmla="*/ 464 h 2568"/>
                  <a:gd name="T14" fmla="*/ 1540 w 3080"/>
                  <a:gd name="T15" fmla="*/ 18 h 2568"/>
                  <a:gd name="T16" fmla="*/ 2616 w 3080"/>
                  <a:gd name="T17" fmla="*/ 464 h 2568"/>
                  <a:gd name="T18" fmla="*/ 3062 w 3080"/>
                  <a:gd name="T19" fmla="*/ 1540 h 2568"/>
                  <a:gd name="T20" fmla="*/ 2680 w 3080"/>
                  <a:gd name="T21" fmla="*/ 2547 h 2568"/>
                  <a:gd name="T22" fmla="*/ 2694 w 3080"/>
                  <a:gd name="T23" fmla="*/ 2560 h 2568"/>
                  <a:gd name="T24" fmla="*/ 3080 w 3080"/>
                  <a:gd name="T25" fmla="*/ 1540 h 2568"/>
                  <a:gd name="T26" fmla="*/ 2629 w 3080"/>
                  <a:gd name="T27" fmla="*/ 451 h 2568"/>
                  <a:gd name="T28" fmla="*/ 1540 w 3080"/>
                  <a:gd name="T29" fmla="*/ 0 h 2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0" h="2568">
                    <a:moveTo>
                      <a:pt x="1540" y="0"/>
                    </a:moveTo>
                    <a:cubicBezTo>
                      <a:pt x="1128" y="0"/>
                      <a:pt x="742" y="160"/>
                      <a:pt x="451" y="451"/>
                    </a:cubicBezTo>
                    <a:cubicBezTo>
                      <a:pt x="160" y="742"/>
                      <a:pt x="0" y="1128"/>
                      <a:pt x="0" y="1540"/>
                    </a:cubicBezTo>
                    <a:cubicBezTo>
                      <a:pt x="0" y="1923"/>
                      <a:pt x="139" y="2285"/>
                      <a:pt x="393" y="2568"/>
                    </a:cubicBezTo>
                    <a:cubicBezTo>
                      <a:pt x="397" y="2563"/>
                      <a:pt x="402" y="2559"/>
                      <a:pt x="407" y="2555"/>
                    </a:cubicBezTo>
                    <a:cubicBezTo>
                      <a:pt x="156" y="2275"/>
                      <a:pt x="18" y="1918"/>
                      <a:pt x="18" y="1540"/>
                    </a:cubicBezTo>
                    <a:cubicBezTo>
                      <a:pt x="18" y="1133"/>
                      <a:pt x="177" y="751"/>
                      <a:pt x="464" y="464"/>
                    </a:cubicBezTo>
                    <a:cubicBezTo>
                      <a:pt x="751" y="176"/>
                      <a:pt x="1133" y="18"/>
                      <a:pt x="1540" y="18"/>
                    </a:cubicBezTo>
                    <a:cubicBezTo>
                      <a:pt x="1947" y="18"/>
                      <a:pt x="2329" y="176"/>
                      <a:pt x="2616" y="464"/>
                    </a:cubicBezTo>
                    <a:cubicBezTo>
                      <a:pt x="2903" y="751"/>
                      <a:pt x="3062" y="1133"/>
                      <a:pt x="3062" y="1540"/>
                    </a:cubicBezTo>
                    <a:cubicBezTo>
                      <a:pt x="3062" y="1915"/>
                      <a:pt x="2927" y="2269"/>
                      <a:pt x="2680" y="2547"/>
                    </a:cubicBezTo>
                    <a:cubicBezTo>
                      <a:pt x="2685" y="2551"/>
                      <a:pt x="2690" y="2555"/>
                      <a:pt x="2694" y="2560"/>
                    </a:cubicBezTo>
                    <a:cubicBezTo>
                      <a:pt x="2944" y="2278"/>
                      <a:pt x="3080" y="1919"/>
                      <a:pt x="3080" y="1540"/>
                    </a:cubicBezTo>
                    <a:cubicBezTo>
                      <a:pt x="3080" y="1128"/>
                      <a:pt x="2920" y="742"/>
                      <a:pt x="2629" y="451"/>
                    </a:cubicBezTo>
                    <a:cubicBezTo>
                      <a:pt x="2338" y="160"/>
                      <a:pt x="1951" y="0"/>
                      <a:pt x="154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66"/>
              <p:cNvSpPr/>
              <p:nvPr/>
            </p:nvSpPr>
            <p:spPr bwMode="auto">
              <a:xfrm>
                <a:off x="2696" y="1321"/>
                <a:ext cx="2254" cy="1880"/>
              </a:xfrm>
              <a:custGeom>
                <a:avLst/>
                <a:gdLst>
                  <a:gd name="T0" fmla="*/ 2198 w 2521"/>
                  <a:gd name="T1" fmla="*/ 0 h 2103"/>
                  <a:gd name="T2" fmla="*/ 2185 w 2521"/>
                  <a:gd name="T3" fmla="*/ 15 h 2103"/>
                  <a:gd name="T4" fmla="*/ 2502 w 2521"/>
                  <a:gd name="T5" fmla="*/ 843 h 2103"/>
                  <a:gd name="T6" fmla="*/ 2138 w 2521"/>
                  <a:gd name="T7" fmla="*/ 1721 h 2103"/>
                  <a:gd name="T8" fmla="*/ 1260 w 2521"/>
                  <a:gd name="T9" fmla="*/ 2084 h 2103"/>
                  <a:gd name="T10" fmla="*/ 382 w 2521"/>
                  <a:gd name="T11" fmla="*/ 1721 h 2103"/>
                  <a:gd name="T12" fmla="*/ 18 w 2521"/>
                  <a:gd name="T13" fmla="*/ 843 h 2103"/>
                  <a:gd name="T14" fmla="*/ 323 w 2521"/>
                  <a:gd name="T15" fmla="*/ 28 h 2103"/>
                  <a:gd name="T16" fmla="*/ 309 w 2521"/>
                  <a:gd name="T17" fmla="*/ 15 h 2103"/>
                  <a:gd name="T18" fmla="*/ 0 w 2521"/>
                  <a:gd name="T19" fmla="*/ 843 h 2103"/>
                  <a:gd name="T20" fmla="*/ 368 w 2521"/>
                  <a:gd name="T21" fmla="*/ 1734 h 2103"/>
                  <a:gd name="T22" fmla="*/ 1260 w 2521"/>
                  <a:gd name="T23" fmla="*/ 2103 h 2103"/>
                  <a:gd name="T24" fmla="*/ 2152 w 2521"/>
                  <a:gd name="T25" fmla="*/ 1734 h 2103"/>
                  <a:gd name="T26" fmla="*/ 2521 w 2521"/>
                  <a:gd name="T27" fmla="*/ 843 h 2103"/>
                  <a:gd name="T28" fmla="*/ 2198 w 2521"/>
                  <a:gd name="T29" fmla="*/ 0 h 2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1" h="2103">
                    <a:moveTo>
                      <a:pt x="2198" y="0"/>
                    </a:moveTo>
                    <a:cubicBezTo>
                      <a:pt x="2194" y="5"/>
                      <a:pt x="2190" y="10"/>
                      <a:pt x="2185" y="15"/>
                    </a:cubicBezTo>
                    <a:cubicBezTo>
                      <a:pt x="2390" y="243"/>
                      <a:pt x="2502" y="534"/>
                      <a:pt x="2502" y="843"/>
                    </a:cubicBezTo>
                    <a:cubicBezTo>
                      <a:pt x="2502" y="1174"/>
                      <a:pt x="2373" y="1486"/>
                      <a:pt x="2138" y="1721"/>
                    </a:cubicBezTo>
                    <a:cubicBezTo>
                      <a:pt x="1904" y="1955"/>
                      <a:pt x="1592" y="2084"/>
                      <a:pt x="1260" y="2084"/>
                    </a:cubicBezTo>
                    <a:cubicBezTo>
                      <a:pt x="929" y="2084"/>
                      <a:pt x="616" y="1955"/>
                      <a:pt x="382" y="1721"/>
                    </a:cubicBezTo>
                    <a:cubicBezTo>
                      <a:pt x="147" y="1486"/>
                      <a:pt x="18" y="1174"/>
                      <a:pt x="18" y="843"/>
                    </a:cubicBezTo>
                    <a:cubicBezTo>
                      <a:pt x="18" y="539"/>
                      <a:pt x="126" y="254"/>
                      <a:pt x="323" y="28"/>
                    </a:cubicBezTo>
                    <a:cubicBezTo>
                      <a:pt x="318" y="24"/>
                      <a:pt x="313" y="20"/>
                      <a:pt x="309" y="15"/>
                    </a:cubicBezTo>
                    <a:cubicBezTo>
                      <a:pt x="109" y="244"/>
                      <a:pt x="0" y="535"/>
                      <a:pt x="0" y="843"/>
                    </a:cubicBezTo>
                    <a:cubicBezTo>
                      <a:pt x="0" y="1179"/>
                      <a:pt x="131" y="1496"/>
                      <a:pt x="368" y="1734"/>
                    </a:cubicBezTo>
                    <a:cubicBezTo>
                      <a:pt x="607" y="1973"/>
                      <a:pt x="924" y="2103"/>
                      <a:pt x="1260" y="2103"/>
                    </a:cubicBezTo>
                    <a:cubicBezTo>
                      <a:pt x="1597" y="2103"/>
                      <a:pt x="1913" y="1973"/>
                      <a:pt x="2152" y="1734"/>
                    </a:cubicBezTo>
                    <a:cubicBezTo>
                      <a:pt x="2390" y="1496"/>
                      <a:pt x="2521" y="1179"/>
                      <a:pt x="2521" y="843"/>
                    </a:cubicBezTo>
                    <a:cubicBezTo>
                      <a:pt x="2521" y="528"/>
                      <a:pt x="2407" y="231"/>
                      <a:pt x="2198"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67"/>
              <p:cNvSpPr/>
              <p:nvPr/>
            </p:nvSpPr>
            <p:spPr bwMode="auto">
              <a:xfrm>
                <a:off x="2979" y="1231"/>
                <a:ext cx="1390" cy="1687"/>
              </a:xfrm>
              <a:custGeom>
                <a:avLst/>
                <a:gdLst>
                  <a:gd name="T0" fmla="*/ 943 w 1554"/>
                  <a:gd name="T1" fmla="*/ 0 h 1887"/>
                  <a:gd name="T2" fmla="*/ 276 w 1554"/>
                  <a:gd name="T3" fmla="*/ 277 h 1887"/>
                  <a:gd name="T4" fmla="*/ 0 w 1554"/>
                  <a:gd name="T5" fmla="*/ 944 h 1887"/>
                  <a:gd name="T6" fmla="*/ 276 w 1554"/>
                  <a:gd name="T7" fmla="*/ 1610 h 1887"/>
                  <a:gd name="T8" fmla="*/ 943 w 1554"/>
                  <a:gd name="T9" fmla="*/ 1887 h 1887"/>
                  <a:gd name="T10" fmla="*/ 1545 w 1554"/>
                  <a:gd name="T11" fmla="*/ 1670 h 1887"/>
                  <a:gd name="T12" fmla="*/ 1533 w 1554"/>
                  <a:gd name="T13" fmla="*/ 1656 h 1887"/>
                  <a:gd name="T14" fmla="*/ 943 w 1554"/>
                  <a:gd name="T15" fmla="*/ 1868 h 1887"/>
                  <a:gd name="T16" fmla="*/ 289 w 1554"/>
                  <a:gd name="T17" fmla="*/ 1597 h 1887"/>
                  <a:gd name="T18" fmla="*/ 19 w 1554"/>
                  <a:gd name="T19" fmla="*/ 944 h 1887"/>
                  <a:gd name="T20" fmla="*/ 289 w 1554"/>
                  <a:gd name="T21" fmla="*/ 290 h 1887"/>
                  <a:gd name="T22" fmla="*/ 943 w 1554"/>
                  <a:gd name="T23" fmla="*/ 19 h 1887"/>
                  <a:gd name="T24" fmla="*/ 1542 w 1554"/>
                  <a:gd name="T25" fmla="*/ 239 h 1887"/>
                  <a:gd name="T26" fmla="*/ 1554 w 1554"/>
                  <a:gd name="T27" fmla="*/ 224 h 1887"/>
                  <a:gd name="T28" fmla="*/ 943 w 1554"/>
                  <a:gd name="T29"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4" h="1887">
                    <a:moveTo>
                      <a:pt x="943" y="0"/>
                    </a:moveTo>
                    <a:cubicBezTo>
                      <a:pt x="691" y="0"/>
                      <a:pt x="455" y="98"/>
                      <a:pt x="276" y="277"/>
                    </a:cubicBezTo>
                    <a:cubicBezTo>
                      <a:pt x="98" y="455"/>
                      <a:pt x="0" y="692"/>
                      <a:pt x="0" y="944"/>
                    </a:cubicBezTo>
                    <a:cubicBezTo>
                      <a:pt x="0" y="1196"/>
                      <a:pt x="98" y="1432"/>
                      <a:pt x="276" y="1610"/>
                    </a:cubicBezTo>
                    <a:cubicBezTo>
                      <a:pt x="455" y="1789"/>
                      <a:pt x="691" y="1887"/>
                      <a:pt x="943" y="1887"/>
                    </a:cubicBezTo>
                    <a:cubicBezTo>
                      <a:pt x="1166" y="1887"/>
                      <a:pt x="1376" y="1810"/>
                      <a:pt x="1545" y="1670"/>
                    </a:cubicBezTo>
                    <a:cubicBezTo>
                      <a:pt x="1541" y="1665"/>
                      <a:pt x="1537" y="1661"/>
                      <a:pt x="1533" y="1656"/>
                    </a:cubicBezTo>
                    <a:cubicBezTo>
                      <a:pt x="1368" y="1794"/>
                      <a:pt x="1161" y="1868"/>
                      <a:pt x="943" y="1868"/>
                    </a:cubicBezTo>
                    <a:cubicBezTo>
                      <a:pt x="696" y="1868"/>
                      <a:pt x="464" y="1772"/>
                      <a:pt x="289" y="1597"/>
                    </a:cubicBezTo>
                    <a:cubicBezTo>
                      <a:pt x="115" y="1423"/>
                      <a:pt x="19" y="1191"/>
                      <a:pt x="19" y="944"/>
                    </a:cubicBezTo>
                    <a:cubicBezTo>
                      <a:pt x="19" y="697"/>
                      <a:pt x="115" y="465"/>
                      <a:pt x="289" y="290"/>
                    </a:cubicBezTo>
                    <a:cubicBezTo>
                      <a:pt x="464" y="115"/>
                      <a:pt x="696" y="19"/>
                      <a:pt x="943" y="19"/>
                    </a:cubicBezTo>
                    <a:cubicBezTo>
                      <a:pt x="1165" y="19"/>
                      <a:pt x="1375" y="97"/>
                      <a:pt x="1542" y="239"/>
                    </a:cubicBezTo>
                    <a:cubicBezTo>
                      <a:pt x="1545" y="234"/>
                      <a:pt x="1549" y="229"/>
                      <a:pt x="1554" y="224"/>
                    </a:cubicBezTo>
                    <a:cubicBezTo>
                      <a:pt x="1383" y="79"/>
                      <a:pt x="1169" y="0"/>
                      <a:pt x="94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68"/>
              <p:cNvSpPr/>
              <p:nvPr/>
            </p:nvSpPr>
            <p:spPr bwMode="auto">
              <a:xfrm>
                <a:off x="2376" y="627"/>
                <a:ext cx="134" cy="134"/>
              </a:xfrm>
              <a:custGeom>
                <a:avLst/>
                <a:gdLst>
                  <a:gd name="T0" fmla="*/ 75 w 150"/>
                  <a:gd name="T1" fmla="*/ 0 h 150"/>
                  <a:gd name="T2" fmla="*/ 0 w 150"/>
                  <a:gd name="T3" fmla="*/ 76 h 150"/>
                  <a:gd name="T4" fmla="*/ 23 w 150"/>
                  <a:gd name="T5" fmla="*/ 129 h 150"/>
                  <a:gd name="T6" fmla="*/ 38 w 150"/>
                  <a:gd name="T7" fmla="*/ 140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4" y="0"/>
                      <a:pt x="0" y="34"/>
                      <a:pt x="0" y="76"/>
                    </a:cubicBezTo>
                    <a:cubicBezTo>
                      <a:pt x="0" y="97"/>
                      <a:pt x="9" y="116"/>
                      <a:pt x="23" y="129"/>
                    </a:cubicBezTo>
                    <a:cubicBezTo>
                      <a:pt x="27" y="134"/>
                      <a:pt x="32" y="137"/>
                      <a:pt x="38" y="140"/>
                    </a:cubicBezTo>
                    <a:cubicBezTo>
                      <a:pt x="49" y="147"/>
                      <a:pt x="61" y="150"/>
                      <a:pt x="75" y="150"/>
                    </a:cubicBezTo>
                    <a:cubicBezTo>
                      <a:pt x="116" y="150"/>
                      <a:pt x="150" y="117"/>
                      <a:pt x="150" y="76"/>
                    </a:cubicBezTo>
                    <a:cubicBezTo>
                      <a:pt x="150" y="34"/>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69"/>
              <p:cNvSpPr/>
              <p:nvPr/>
            </p:nvSpPr>
            <p:spPr bwMode="auto">
              <a:xfrm>
                <a:off x="2101" y="2008"/>
                <a:ext cx="133" cy="134"/>
              </a:xfrm>
              <a:custGeom>
                <a:avLst/>
                <a:gdLst>
                  <a:gd name="T0" fmla="*/ 74 w 149"/>
                  <a:gd name="T1" fmla="*/ 0 h 150"/>
                  <a:gd name="T2" fmla="*/ 0 w 149"/>
                  <a:gd name="T3" fmla="*/ 75 h 150"/>
                  <a:gd name="T4" fmla="*/ 58 w 149"/>
                  <a:gd name="T5" fmla="*/ 148 h 150"/>
                  <a:gd name="T6" fmla="*/ 74 w 149"/>
                  <a:gd name="T7" fmla="*/ 150 h 150"/>
                  <a:gd name="T8" fmla="*/ 77 w 149"/>
                  <a:gd name="T9" fmla="*/ 150 h 150"/>
                  <a:gd name="T10" fmla="*/ 149 w 149"/>
                  <a:gd name="T11" fmla="*/ 75 h 150"/>
                  <a:gd name="T12" fmla="*/ 74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4" y="0"/>
                    </a:moveTo>
                    <a:cubicBezTo>
                      <a:pt x="33" y="0"/>
                      <a:pt x="0" y="33"/>
                      <a:pt x="0" y="75"/>
                    </a:cubicBezTo>
                    <a:cubicBezTo>
                      <a:pt x="0" y="110"/>
                      <a:pt x="25" y="140"/>
                      <a:pt x="58" y="148"/>
                    </a:cubicBezTo>
                    <a:cubicBezTo>
                      <a:pt x="63" y="149"/>
                      <a:pt x="69" y="150"/>
                      <a:pt x="74" y="150"/>
                    </a:cubicBezTo>
                    <a:cubicBezTo>
                      <a:pt x="75" y="150"/>
                      <a:pt x="76" y="150"/>
                      <a:pt x="77" y="150"/>
                    </a:cubicBezTo>
                    <a:cubicBezTo>
                      <a:pt x="117" y="148"/>
                      <a:pt x="149" y="115"/>
                      <a:pt x="149" y="75"/>
                    </a:cubicBezTo>
                    <a:cubicBezTo>
                      <a:pt x="149" y="33"/>
                      <a:pt x="116" y="0"/>
                      <a:pt x="7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70"/>
              <p:cNvSpPr/>
              <p:nvPr/>
            </p:nvSpPr>
            <p:spPr bwMode="auto">
              <a:xfrm>
                <a:off x="2783" y="2968"/>
                <a:ext cx="134" cy="134"/>
              </a:xfrm>
              <a:custGeom>
                <a:avLst/>
                <a:gdLst>
                  <a:gd name="T0" fmla="*/ 75 w 150"/>
                  <a:gd name="T1" fmla="*/ 0 h 150"/>
                  <a:gd name="T2" fmla="*/ 30 w 150"/>
                  <a:gd name="T3" fmla="*/ 16 h 150"/>
                  <a:gd name="T4" fmla="*/ 16 w 150"/>
                  <a:gd name="T5" fmla="*/ 29 h 150"/>
                  <a:gd name="T6" fmla="*/ 0 w 150"/>
                  <a:gd name="T7" fmla="*/ 76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58" y="0"/>
                      <a:pt x="42" y="6"/>
                      <a:pt x="30" y="16"/>
                    </a:cubicBezTo>
                    <a:cubicBezTo>
                      <a:pt x="25" y="20"/>
                      <a:pt x="20" y="24"/>
                      <a:pt x="16" y="29"/>
                    </a:cubicBezTo>
                    <a:cubicBezTo>
                      <a:pt x="6" y="42"/>
                      <a:pt x="0" y="58"/>
                      <a:pt x="0" y="76"/>
                    </a:cubicBezTo>
                    <a:cubicBezTo>
                      <a:pt x="0" y="117"/>
                      <a:pt x="34" y="150"/>
                      <a:pt x="75" y="150"/>
                    </a:cubicBezTo>
                    <a:cubicBezTo>
                      <a:pt x="116" y="150"/>
                      <a:pt x="150" y="117"/>
                      <a:pt x="150" y="76"/>
                    </a:cubicBezTo>
                    <a:cubicBezTo>
                      <a:pt x="150" y="34"/>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71"/>
              <p:cNvSpPr/>
              <p:nvPr/>
            </p:nvSpPr>
            <p:spPr bwMode="auto">
              <a:xfrm>
                <a:off x="4736" y="2962"/>
                <a:ext cx="134" cy="135"/>
              </a:xfrm>
              <a:custGeom>
                <a:avLst/>
                <a:gdLst>
                  <a:gd name="T0" fmla="*/ 75 w 150"/>
                  <a:gd name="T1" fmla="*/ 0 h 151"/>
                  <a:gd name="T2" fmla="*/ 0 w 150"/>
                  <a:gd name="T3" fmla="*/ 76 h 151"/>
                  <a:gd name="T4" fmla="*/ 75 w 150"/>
                  <a:gd name="T5" fmla="*/ 151 h 151"/>
                  <a:gd name="T6" fmla="*/ 150 w 150"/>
                  <a:gd name="T7" fmla="*/ 76 h 151"/>
                  <a:gd name="T8" fmla="*/ 132 w 150"/>
                  <a:gd name="T9" fmla="*/ 27 h 151"/>
                  <a:gd name="T10" fmla="*/ 118 w 150"/>
                  <a:gd name="T11" fmla="*/ 14 h 151"/>
                  <a:gd name="T12" fmla="*/ 75 w 150"/>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50" h="151">
                    <a:moveTo>
                      <a:pt x="75" y="0"/>
                    </a:moveTo>
                    <a:cubicBezTo>
                      <a:pt x="33" y="0"/>
                      <a:pt x="0" y="35"/>
                      <a:pt x="0" y="76"/>
                    </a:cubicBezTo>
                    <a:cubicBezTo>
                      <a:pt x="0" y="117"/>
                      <a:pt x="33" y="151"/>
                      <a:pt x="75" y="151"/>
                    </a:cubicBezTo>
                    <a:cubicBezTo>
                      <a:pt x="116" y="151"/>
                      <a:pt x="150" y="117"/>
                      <a:pt x="150" y="76"/>
                    </a:cubicBezTo>
                    <a:cubicBezTo>
                      <a:pt x="150" y="57"/>
                      <a:pt x="143" y="40"/>
                      <a:pt x="132" y="27"/>
                    </a:cubicBezTo>
                    <a:cubicBezTo>
                      <a:pt x="128" y="22"/>
                      <a:pt x="123" y="18"/>
                      <a:pt x="118" y="14"/>
                    </a:cubicBezTo>
                    <a:cubicBezTo>
                      <a:pt x="106" y="6"/>
                      <a:pt x="91"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72"/>
              <p:cNvSpPr/>
              <p:nvPr/>
            </p:nvSpPr>
            <p:spPr bwMode="auto">
              <a:xfrm>
                <a:off x="4338" y="2606"/>
                <a:ext cx="134" cy="134"/>
              </a:xfrm>
              <a:custGeom>
                <a:avLst/>
                <a:gdLst>
                  <a:gd name="T0" fmla="*/ 75 w 150"/>
                  <a:gd name="T1" fmla="*/ 0 h 150"/>
                  <a:gd name="T2" fmla="*/ 0 w 150"/>
                  <a:gd name="T3" fmla="*/ 76 h 150"/>
                  <a:gd name="T4" fmla="*/ 13 w 150"/>
                  <a:gd name="T5" fmla="*/ 118 h 150"/>
                  <a:gd name="T6" fmla="*/ 25 w 150"/>
                  <a:gd name="T7" fmla="*/ 132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4"/>
                      <a:pt x="0" y="76"/>
                    </a:cubicBezTo>
                    <a:cubicBezTo>
                      <a:pt x="0" y="91"/>
                      <a:pt x="5" y="106"/>
                      <a:pt x="13" y="118"/>
                    </a:cubicBezTo>
                    <a:cubicBezTo>
                      <a:pt x="17" y="123"/>
                      <a:pt x="21" y="127"/>
                      <a:pt x="25" y="132"/>
                    </a:cubicBezTo>
                    <a:cubicBezTo>
                      <a:pt x="39" y="143"/>
                      <a:pt x="56" y="150"/>
                      <a:pt x="75" y="150"/>
                    </a:cubicBezTo>
                    <a:cubicBezTo>
                      <a:pt x="117" y="150"/>
                      <a:pt x="150" y="117"/>
                      <a:pt x="150" y="76"/>
                    </a:cubicBezTo>
                    <a:cubicBezTo>
                      <a:pt x="150" y="34"/>
                      <a:pt x="117"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73"/>
              <p:cNvSpPr/>
              <p:nvPr/>
            </p:nvSpPr>
            <p:spPr bwMode="auto">
              <a:xfrm>
                <a:off x="2958" y="1225"/>
                <a:ext cx="133" cy="134"/>
              </a:xfrm>
              <a:custGeom>
                <a:avLst/>
                <a:gdLst>
                  <a:gd name="T0" fmla="*/ 74 w 149"/>
                  <a:gd name="T1" fmla="*/ 0 h 149"/>
                  <a:gd name="T2" fmla="*/ 0 w 149"/>
                  <a:gd name="T3" fmla="*/ 74 h 149"/>
                  <a:gd name="T4" fmla="*/ 16 w 149"/>
                  <a:gd name="T5" fmla="*/ 122 h 149"/>
                  <a:gd name="T6" fmla="*/ 30 w 149"/>
                  <a:gd name="T7" fmla="*/ 135 h 149"/>
                  <a:gd name="T8" fmla="*/ 74 w 149"/>
                  <a:gd name="T9" fmla="*/ 149 h 149"/>
                  <a:gd name="T10" fmla="*/ 149 w 149"/>
                  <a:gd name="T11" fmla="*/ 74 h 149"/>
                  <a:gd name="T12" fmla="*/ 74 w 149"/>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74" y="0"/>
                    </a:moveTo>
                    <a:cubicBezTo>
                      <a:pt x="33" y="0"/>
                      <a:pt x="0" y="34"/>
                      <a:pt x="0" y="74"/>
                    </a:cubicBezTo>
                    <a:cubicBezTo>
                      <a:pt x="0" y="92"/>
                      <a:pt x="6" y="109"/>
                      <a:pt x="16" y="122"/>
                    </a:cubicBezTo>
                    <a:cubicBezTo>
                      <a:pt x="20" y="127"/>
                      <a:pt x="25" y="131"/>
                      <a:pt x="30" y="135"/>
                    </a:cubicBezTo>
                    <a:cubicBezTo>
                      <a:pt x="42" y="144"/>
                      <a:pt x="58" y="149"/>
                      <a:pt x="74" y="149"/>
                    </a:cubicBezTo>
                    <a:cubicBezTo>
                      <a:pt x="116" y="149"/>
                      <a:pt x="149" y="116"/>
                      <a:pt x="149" y="74"/>
                    </a:cubicBezTo>
                    <a:cubicBezTo>
                      <a:pt x="149" y="34"/>
                      <a:pt x="116" y="0"/>
                      <a:pt x="7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4"/>
              <p:cNvSpPr/>
              <p:nvPr/>
            </p:nvSpPr>
            <p:spPr bwMode="auto">
              <a:xfrm>
                <a:off x="3771" y="352"/>
                <a:ext cx="133" cy="134"/>
              </a:xfrm>
              <a:custGeom>
                <a:avLst/>
                <a:gdLst>
                  <a:gd name="T0" fmla="*/ 75 w 149"/>
                  <a:gd name="T1" fmla="*/ 0 h 150"/>
                  <a:gd name="T2" fmla="*/ 0 w 149"/>
                  <a:gd name="T3" fmla="*/ 76 h 150"/>
                  <a:gd name="T4" fmla="*/ 75 w 149"/>
                  <a:gd name="T5" fmla="*/ 150 h 150"/>
                  <a:gd name="T6" fmla="*/ 149 w 149"/>
                  <a:gd name="T7" fmla="*/ 78 h 150"/>
                  <a:gd name="T8" fmla="*/ 149 w 149"/>
                  <a:gd name="T9" fmla="*/ 76 h 150"/>
                  <a:gd name="T10" fmla="*/ 147 w 149"/>
                  <a:gd name="T11" fmla="*/ 60 h 150"/>
                  <a:gd name="T12" fmla="*/ 75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5" y="0"/>
                    </a:moveTo>
                    <a:cubicBezTo>
                      <a:pt x="33" y="0"/>
                      <a:pt x="0" y="34"/>
                      <a:pt x="0" y="76"/>
                    </a:cubicBezTo>
                    <a:cubicBezTo>
                      <a:pt x="0" y="117"/>
                      <a:pt x="33" y="150"/>
                      <a:pt x="75" y="150"/>
                    </a:cubicBezTo>
                    <a:cubicBezTo>
                      <a:pt x="115" y="150"/>
                      <a:pt x="148" y="118"/>
                      <a:pt x="149" y="78"/>
                    </a:cubicBezTo>
                    <a:cubicBezTo>
                      <a:pt x="149" y="78"/>
                      <a:pt x="149" y="77"/>
                      <a:pt x="149" y="76"/>
                    </a:cubicBezTo>
                    <a:cubicBezTo>
                      <a:pt x="149" y="70"/>
                      <a:pt x="149" y="65"/>
                      <a:pt x="147" y="60"/>
                    </a:cubicBezTo>
                    <a:cubicBezTo>
                      <a:pt x="140" y="26"/>
                      <a:pt x="110"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5"/>
              <p:cNvSpPr/>
              <p:nvPr/>
            </p:nvSpPr>
            <p:spPr bwMode="auto">
              <a:xfrm>
                <a:off x="5120" y="636"/>
                <a:ext cx="134" cy="133"/>
              </a:xfrm>
              <a:custGeom>
                <a:avLst/>
                <a:gdLst>
                  <a:gd name="T0" fmla="*/ 75 w 150"/>
                  <a:gd name="T1" fmla="*/ 0 h 149"/>
                  <a:gd name="T2" fmla="*/ 0 w 150"/>
                  <a:gd name="T3" fmla="*/ 75 h 149"/>
                  <a:gd name="T4" fmla="*/ 75 w 150"/>
                  <a:gd name="T5" fmla="*/ 149 h 149"/>
                  <a:gd name="T6" fmla="*/ 127 w 150"/>
                  <a:gd name="T7" fmla="*/ 128 h 149"/>
                  <a:gd name="T8" fmla="*/ 139 w 150"/>
                  <a:gd name="T9" fmla="*/ 113 h 149"/>
                  <a:gd name="T10" fmla="*/ 150 w 150"/>
                  <a:gd name="T11" fmla="*/ 75 h 149"/>
                  <a:gd name="T12" fmla="*/ 75 w 150"/>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50" h="149">
                    <a:moveTo>
                      <a:pt x="75" y="0"/>
                    </a:moveTo>
                    <a:cubicBezTo>
                      <a:pt x="33" y="0"/>
                      <a:pt x="0" y="33"/>
                      <a:pt x="0" y="75"/>
                    </a:cubicBezTo>
                    <a:cubicBezTo>
                      <a:pt x="0" y="116"/>
                      <a:pt x="33" y="149"/>
                      <a:pt x="75" y="149"/>
                    </a:cubicBezTo>
                    <a:cubicBezTo>
                      <a:pt x="95" y="149"/>
                      <a:pt x="113" y="141"/>
                      <a:pt x="127" y="128"/>
                    </a:cubicBezTo>
                    <a:cubicBezTo>
                      <a:pt x="131" y="124"/>
                      <a:pt x="135" y="119"/>
                      <a:pt x="139" y="113"/>
                    </a:cubicBezTo>
                    <a:cubicBezTo>
                      <a:pt x="146" y="102"/>
                      <a:pt x="150" y="89"/>
                      <a:pt x="150" y="75"/>
                    </a:cubicBezTo>
                    <a:cubicBezTo>
                      <a:pt x="150" y="33"/>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76"/>
              <p:cNvSpPr/>
              <p:nvPr/>
            </p:nvSpPr>
            <p:spPr bwMode="auto">
              <a:xfrm>
                <a:off x="4537" y="1218"/>
                <a:ext cx="134" cy="134"/>
              </a:xfrm>
              <a:custGeom>
                <a:avLst/>
                <a:gdLst>
                  <a:gd name="T0" fmla="*/ 75 w 150"/>
                  <a:gd name="T1" fmla="*/ 0 h 150"/>
                  <a:gd name="T2" fmla="*/ 0 w 150"/>
                  <a:gd name="T3" fmla="*/ 76 h 150"/>
                  <a:gd name="T4" fmla="*/ 75 w 150"/>
                  <a:gd name="T5" fmla="*/ 150 h 150"/>
                  <a:gd name="T6" fmla="*/ 126 w 150"/>
                  <a:gd name="T7" fmla="*/ 130 h 150"/>
                  <a:gd name="T8" fmla="*/ 139 w 150"/>
                  <a:gd name="T9" fmla="*/ 115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3"/>
                      <a:pt x="0" y="76"/>
                    </a:cubicBezTo>
                    <a:cubicBezTo>
                      <a:pt x="0" y="117"/>
                      <a:pt x="33" y="150"/>
                      <a:pt x="75" y="150"/>
                    </a:cubicBezTo>
                    <a:cubicBezTo>
                      <a:pt x="95" y="150"/>
                      <a:pt x="113" y="142"/>
                      <a:pt x="126" y="130"/>
                    </a:cubicBezTo>
                    <a:cubicBezTo>
                      <a:pt x="131" y="125"/>
                      <a:pt x="135" y="120"/>
                      <a:pt x="139" y="115"/>
                    </a:cubicBezTo>
                    <a:cubicBezTo>
                      <a:pt x="146" y="103"/>
                      <a:pt x="150" y="90"/>
                      <a:pt x="150" y="76"/>
                    </a:cubicBezTo>
                    <a:cubicBezTo>
                      <a:pt x="150" y="33"/>
                      <a:pt x="116" y="0"/>
                      <a:pt x="7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77"/>
              <p:cNvSpPr/>
              <p:nvPr/>
            </p:nvSpPr>
            <p:spPr bwMode="auto">
              <a:xfrm>
                <a:off x="4347" y="1413"/>
                <a:ext cx="134" cy="134"/>
              </a:xfrm>
              <a:custGeom>
                <a:avLst/>
                <a:gdLst>
                  <a:gd name="T0" fmla="*/ 76 w 150"/>
                  <a:gd name="T1" fmla="*/ 0 h 150"/>
                  <a:gd name="T2" fmla="*/ 24 w 150"/>
                  <a:gd name="T3" fmla="*/ 20 h 150"/>
                  <a:gd name="T4" fmla="*/ 12 w 150"/>
                  <a:gd name="T5" fmla="*/ 35 h 150"/>
                  <a:gd name="T6" fmla="*/ 0 w 150"/>
                  <a:gd name="T7" fmla="*/ 74 h 150"/>
                  <a:gd name="T8" fmla="*/ 76 w 150"/>
                  <a:gd name="T9" fmla="*/ 150 h 150"/>
                  <a:gd name="T10" fmla="*/ 150 w 150"/>
                  <a:gd name="T11" fmla="*/ 74 h 150"/>
                  <a:gd name="T12" fmla="*/ 76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6" y="0"/>
                    </a:moveTo>
                    <a:cubicBezTo>
                      <a:pt x="55" y="0"/>
                      <a:pt x="37" y="8"/>
                      <a:pt x="24" y="20"/>
                    </a:cubicBezTo>
                    <a:cubicBezTo>
                      <a:pt x="19" y="25"/>
                      <a:pt x="15" y="30"/>
                      <a:pt x="12" y="35"/>
                    </a:cubicBezTo>
                    <a:cubicBezTo>
                      <a:pt x="4" y="47"/>
                      <a:pt x="0" y="60"/>
                      <a:pt x="0" y="74"/>
                    </a:cubicBezTo>
                    <a:cubicBezTo>
                      <a:pt x="0" y="116"/>
                      <a:pt x="34" y="150"/>
                      <a:pt x="76" y="150"/>
                    </a:cubicBezTo>
                    <a:cubicBezTo>
                      <a:pt x="117" y="150"/>
                      <a:pt x="150" y="116"/>
                      <a:pt x="150" y="74"/>
                    </a:cubicBezTo>
                    <a:cubicBezTo>
                      <a:pt x="150" y="33"/>
                      <a:pt x="117" y="0"/>
                      <a:pt x="76"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Rounded Rectangle 35"/>
            <p:cNvSpPr/>
            <p:nvPr/>
          </p:nvSpPr>
          <p:spPr>
            <a:xfrm flipH="1">
              <a:off x="3751870" y="1041930"/>
              <a:ext cx="4685656" cy="4423375"/>
            </a:xfrm>
            <a:prstGeom prst="ellipse">
              <a:avLst/>
            </a:prstGeom>
            <a:grp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333D86"/>
                </a:solidFill>
              </a:endParaRPr>
            </a:p>
          </p:txBody>
        </p:sp>
      </p:grpSp>
      <p:sp>
        <p:nvSpPr>
          <p:cNvPr id="2" name="标题 1"/>
          <p:cNvSpPr>
            <a:spLocks noGrp="1"/>
          </p:cNvSpPr>
          <p:nvPr>
            <p:ph type="title" hasCustomPrompt="1"/>
          </p:nvPr>
        </p:nvSpPr>
        <p:spPr>
          <a:xfrm>
            <a:off x="4098095" y="3063534"/>
            <a:ext cx="3993592" cy="1433651"/>
          </a:xfrm>
        </p:spPr>
        <p:txBody>
          <a:bodyPr anchor="t">
            <a:noAutofit/>
          </a:bodyPr>
          <a:lstStyle>
            <a:lvl1pPr algn="ctr">
              <a:defRPr sz="4400"/>
            </a:lvl1pPr>
          </a:lstStyle>
          <a:p>
            <a:r>
              <a:rPr lang="zh-CN" altLang="en-US" dirty="0"/>
              <a:t>编辑标题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25" name="TextBox 76"/>
          <p:cNvSpPr txBox="1"/>
          <p:nvPr/>
        </p:nvSpPr>
        <p:spPr>
          <a:xfrm>
            <a:off x="4688212" y="1626627"/>
            <a:ext cx="2826412" cy="1190151"/>
          </a:xfrm>
          <a:prstGeom prst="rect">
            <a:avLst/>
          </a:prstGeom>
          <a:noFill/>
        </p:spPr>
        <p:txBody>
          <a:bodyPr wrap="square" lIns="90000" tIns="46800" rIns="90000" bIns="46800" rtlCol="0" anchor="b">
            <a:normAutofit lnSpcReduction="10000"/>
          </a:bodyPr>
          <a:lstStyle/>
          <a:p>
            <a:pPr algn="ctr"/>
            <a:r>
              <a:rPr lang="en-US" altLang="zh-CN" sz="7200" dirty="0">
                <a:latin typeface="+mj-lt"/>
                <a:ea typeface="微软雅黑" panose="020B0503020204020204" charset="-122"/>
              </a:rPr>
              <a:t>ONE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pPr/>
              <a:t>2017/12/19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pPr/>
              <a:t>2017/12/19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a:fillRect/>
          </a:stretch>
        </p:blipFill>
        <p:spPr>
          <a:xfrm>
            <a:off x="6577008" y="0"/>
            <a:ext cx="5614992" cy="3290168"/>
          </a:xfrm>
          <a:prstGeom prst="rect">
            <a:avLst/>
          </a:prstGeom>
        </p:spPr>
      </p:pic>
      <p:pic>
        <p:nvPicPr>
          <p:cNvPr id="7" name="图片 6"/>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a:fillRect/>
          </a:stretch>
        </p:blipFill>
        <p:spPr>
          <a:xfrm>
            <a:off x="0" y="3681359"/>
            <a:ext cx="3669684" cy="3176642"/>
          </a:xfrm>
          <a:prstGeom prst="rect">
            <a:avLst/>
          </a:prstGeom>
        </p:spPr>
      </p:pic>
      <p:sp>
        <p:nvSpPr>
          <p:cNvPr id="2" name="标题 1"/>
          <p:cNvSpPr>
            <a:spLocks noGrp="1"/>
          </p:cNvSpPr>
          <p:nvPr>
            <p:ph type="title"/>
          </p:nvPr>
        </p:nvSpPr>
        <p:spPr>
          <a:xfrm>
            <a:off x="838200" y="2258219"/>
            <a:ext cx="10515600" cy="1325563"/>
          </a:xfrm>
        </p:spPr>
        <p:txBody>
          <a:bodyPr anchor="b">
            <a:normAutofit/>
          </a:bodyPr>
          <a:lstStyle>
            <a:lvl1pPr algn="ctr">
              <a:defRPr sz="6600"/>
            </a:lvl1p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pPr/>
              <a:t>2017/12/19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9" name="文本占位符 8"/>
          <p:cNvSpPr>
            <a:spLocks noGrp="1"/>
          </p:cNvSpPr>
          <p:nvPr>
            <p:ph type="body" sz="quarter" idx="13"/>
          </p:nvPr>
        </p:nvSpPr>
        <p:spPr>
          <a:xfrm>
            <a:off x="838200" y="3721100"/>
            <a:ext cx="10515600" cy="1193800"/>
          </a:xfrm>
        </p:spPr>
        <p:txBody>
          <a:bodyPr/>
          <a:lstStyle>
            <a:lvl1pPr marL="0" indent="0" algn="ctr">
              <a:buNone/>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pPr/>
              <a:t>2017/12/19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2017/12/19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2017/12/19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lumMod val="75000"/>
                  </a:schemeClr>
                </a:solidFill>
              </a:defRPr>
            </a:lvl1pPr>
          </a:lstStyle>
          <a:p>
            <a:fld id="{760FBDFE-C587-4B4C-A407-44438C67B59E}" type="datetimeFigureOut">
              <a:rPr lang="zh-CN" altLang="en-US" smtClean="0"/>
              <a:pPr/>
              <a:t>2017/12/19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lumMod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lumMod val="75000"/>
                  </a:schemeClr>
                </a:solidFill>
              </a:defRPr>
            </a:lvl1pPr>
          </a:lstStyle>
          <a:p>
            <a:fld id="{49AE70B2-8BF9-45C0-BB95-33D1B9D3A854}" type="slidenum">
              <a:rPr lang="zh-CN" altLang="en-US" smtClean="0"/>
              <a:pPr/>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cnblogs.com/qiyebo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Scrapy</a:t>
            </a:r>
            <a:r>
              <a:rPr lang="zh-CN" altLang="en-US" dirty="0" smtClean="0"/>
              <a:t>爬虫框架</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62906"/>
            <a:ext cx="10515600" cy="6295093"/>
          </a:xfrm>
        </p:spPr>
        <p:txBody>
          <a:bodyPr>
            <a:normAutofit/>
          </a:bodyPr>
          <a:lstStyle/>
          <a:p>
            <a:pPr>
              <a:buNone/>
            </a:pPr>
            <a:r>
              <a:rPr lang="zh-CN" altLang="en-US" dirty="0" smtClean="0"/>
              <a:t>在开始爬取之前，必须创建一个新的</a:t>
            </a:r>
            <a:r>
              <a:rPr lang="en-US" altLang="zh-CN" dirty="0" err="1" smtClean="0"/>
              <a:t>Scrapy</a:t>
            </a:r>
            <a:r>
              <a:rPr lang="en-US" altLang="zh-CN" dirty="0" smtClean="0"/>
              <a:t> </a:t>
            </a:r>
            <a:r>
              <a:rPr lang="zh-CN" altLang="en-US" dirty="0" smtClean="0"/>
              <a:t>项目。在命令行中切换到要存储的位置，比如</a:t>
            </a:r>
            <a:r>
              <a:rPr lang="en-US" altLang="zh-CN" dirty="0" smtClean="0"/>
              <a:t>D:\cnblogs</a:t>
            </a:r>
            <a:r>
              <a:rPr lang="zh-CN" altLang="en-US" dirty="0" smtClean="0"/>
              <a:t>文件夹，运行命令</a:t>
            </a:r>
            <a:r>
              <a:rPr lang="en-US" altLang="zh-CN" dirty="0" err="1" smtClean="0"/>
              <a:t>scrapy</a:t>
            </a:r>
            <a:r>
              <a:rPr lang="en-US" altLang="zh-CN" dirty="0" smtClean="0"/>
              <a:t> </a:t>
            </a:r>
            <a:r>
              <a:rPr lang="en-US" altLang="zh-CN" dirty="0" err="1" smtClean="0"/>
              <a:t>startproject</a:t>
            </a:r>
            <a:r>
              <a:rPr lang="en-US" altLang="zh-CN" dirty="0" smtClean="0"/>
              <a:t> </a:t>
            </a:r>
            <a:r>
              <a:rPr lang="en-US" altLang="zh-CN" dirty="0" err="1" smtClean="0"/>
              <a:t>cnblogSpider</a:t>
            </a:r>
            <a:r>
              <a:rPr lang="en-US" altLang="zh-CN" dirty="0" smtClean="0"/>
              <a:t>,</a:t>
            </a:r>
            <a:endParaRPr lang="zh-CN" altLang="en-US" dirty="0" smtClean="0"/>
          </a:p>
          <a:p>
            <a:pPr>
              <a:buNone/>
            </a:pPr>
            <a:r>
              <a:rPr lang="zh-CN" altLang="en-US" dirty="0" smtClean="0"/>
              <a:t>即可创建一个名为</a:t>
            </a:r>
            <a:r>
              <a:rPr lang="en-US" altLang="zh-CN" dirty="0" err="1" smtClean="0"/>
              <a:t>cnblogSpider</a:t>
            </a:r>
            <a:r>
              <a:rPr lang="en-US" altLang="zh-CN" dirty="0" smtClean="0"/>
              <a:t> </a:t>
            </a:r>
            <a:r>
              <a:rPr lang="zh-CN" altLang="en-US" dirty="0" smtClean="0"/>
              <a:t>的项目，如图</a:t>
            </a:r>
            <a:r>
              <a:rPr lang="en-US" altLang="zh-CN" dirty="0" smtClean="0"/>
              <a:t>12-5 </a:t>
            </a:r>
            <a:r>
              <a:rPr lang="zh-CN" altLang="en-US" dirty="0" smtClean="0"/>
              <a:t>所示。</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34810" y="1799116"/>
            <a:ext cx="6837363" cy="43338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472" y="664504"/>
            <a:ext cx="10515600" cy="5954009"/>
          </a:xfrm>
        </p:spPr>
        <p:txBody>
          <a:bodyPr>
            <a:normAutofit/>
          </a:bodyPr>
          <a:lstStyle/>
          <a:p>
            <a:pPr>
              <a:buNone/>
            </a:pPr>
            <a:r>
              <a:rPr lang="zh-CN" altLang="en-US" dirty="0" smtClean="0"/>
              <a:t>该命令将会在</a:t>
            </a:r>
            <a:r>
              <a:rPr lang="en-US" altLang="zh-CN" dirty="0" smtClean="0"/>
              <a:t>D:\cnblogs</a:t>
            </a:r>
            <a:r>
              <a:rPr lang="zh-CN" altLang="en-US" dirty="0" smtClean="0"/>
              <a:t>下创建包含下列内容的</a:t>
            </a:r>
            <a:r>
              <a:rPr lang="en-US" altLang="zh-CN" dirty="0" err="1" smtClean="0"/>
              <a:t>cnblogSpider</a:t>
            </a:r>
            <a:r>
              <a:rPr lang="zh-CN" altLang="en-US" dirty="0" smtClean="0"/>
              <a:t>目录：</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smtClean="0"/>
          </a:p>
          <a:p>
            <a:pPr>
              <a:buNone/>
            </a:pPr>
            <a:r>
              <a:rPr lang="en-US" altLang="zh-CN" dirty="0" err="1" smtClean="0"/>
              <a:t>cnblogSpider</a:t>
            </a:r>
            <a:r>
              <a:rPr lang="en-US" altLang="zh-CN" dirty="0" smtClean="0"/>
              <a:t> </a:t>
            </a:r>
            <a:r>
              <a:rPr lang="zh-CN" altLang="en-US" dirty="0" smtClean="0"/>
              <a:t>目录下的文件分别是</a:t>
            </a:r>
            <a:r>
              <a:rPr lang="en-US" altLang="zh-CN" dirty="0" smtClean="0"/>
              <a:t>:</a:t>
            </a:r>
          </a:p>
          <a:p>
            <a:pPr>
              <a:buFont typeface="Wingdings" pitchFamily="2" charset="2"/>
              <a:buChar char="ü"/>
            </a:pPr>
            <a:r>
              <a:rPr lang="en-US" altLang="zh-CN" dirty="0" err="1" smtClean="0"/>
              <a:t>scrapy.cfg</a:t>
            </a:r>
            <a:r>
              <a:rPr lang="en-US" altLang="zh-CN" dirty="0" smtClean="0"/>
              <a:t>: </a:t>
            </a:r>
            <a:r>
              <a:rPr lang="zh-CN" altLang="en-US" dirty="0" smtClean="0"/>
              <a:t>项目部署文件。</a:t>
            </a:r>
            <a:endParaRPr lang="en-US" altLang="zh-CN" dirty="0" smtClean="0"/>
          </a:p>
          <a:p>
            <a:pPr>
              <a:buFont typeface="Wingdings" pitchFamily="2" charset="2"/>
              <a:buChar char="ü"/>
            </a:pPr>
            <a:r>
              <a:rPr lang="en-US" altLang="zh-CN" dirty="0" err="1" smtClean="0"/>
              <a:t>cnblogSpider</a:t>
            </a:r>
            <a:r>
              <a:rPr lang="en-US" altLang="zh-CN" dirty="0" smtClean="0"/>
              <a:t>/: </a:t>
            </a:r>
            <a:r>
              <a:rPr lang="zh-CN" altLang="en-US" dirty="0" smtClean="0"/>
              <a:t>该项目的</a:t>
            </a:r>
            <a:r>
              <a:rPr lang="en-US" altLang="zh-CN" dirty="0" smtClean="0"/>
              <a:t>Python </a:t>
            </a:r>
            <a:r>
              <a:rPr lang="zh-CN" altLang="en-US" dirty="0" smtClean="0"/>
              <a:t>模块，之后可以在此加入代码</a:t>
            </a:r>
            <a:endParaRPr lang="en-US" altLang="zh-CN" dirty="0" smtClean="0"/>
          </a:p>
          <a:p>
            <a:pPr>
              <a:buFont typeface="Wingdings" pitchFamily="2" charset="2"/>
              <a:buChar char="ü"/>
            </a:pPr>
            <a:r>
              <a:rPr lang="en-US" altLang="zh-CN" dirty="0" err="1" smtClean="0"/>
              <a:t>cnblogSpider/items.py</a:t>
            </a:r>
            <a:r>
              <a:rPr lang="en-US" altLang="zh-CN" dirty="0" smtClean="0"/>
              <a:t>: </a:t>
            </a:r>
            <a:r>
              <a:rPr lang="zh-CN" altLang="en-US" dirty="0" smtClean="0"/>
              <a:t>项目中的</a:t>
            </a:r>
            <a:r>
              <a:rPr lang="en-US" altLang="zh-CN" dirty="0" smtClean="0"/>
              <a:t>Item </a:t>
            </a:r>
            <a:r>
              <a:rPr lang="zh-CN" altLang="en-US" dirty="0" smtClean="0"/>
              <a:t>文件。</a:t>
            </a:r>
            <a:endParaRPr lang="en-US" altLang="zh-CN" dirty="0" smtClean="0"/>
          </a:p>
          <a:p>
            <a:pPr>
              <a:buFont typeface="Wingdings" pitchFamily="2" charset="2"/>
              <a:buChar char="ü"/>
            </a:pPr>
            <a:r>
              <a:rPr lang="en-US" altLang="zh-CN" dirty="0" err="1" smtClean="0"/>
              <a:t>cnblogSpider/pipelines.py</a:t>
            </a:r>
            <a:r>
              <a:rPr lang="en-US" altLang="zh-CN" dirty="0" smtClean="0"/>
              <a:t>: </a:t>
            </a:r>
            <a:r>
              <a:rPr lang="zh-CN" altLang="en-US" dirty="0" smtClean="0"/>
              <a:t>项目中的</a:t>
            </a:r>
            <a:r>
              <a:rPr lang="en-US" altLang="zh-CN" dirty="0" smtClean="0"/>
              <a:t>Pipelines </a:t>
            </a:r>
            <a:r>
              <a:rPr lang="zh-CN" altLang="en-US" dirty="0" smtClean="0"/>
              <a:t>文件。</a:t>
            </a:r>
            <a:endParaRPr lang="en-US" altLang="zh-CN" dirty="0" smtClean="0"/>
          </a:p>
          <a:p>
            <a:pPr>
              <a:buFont typeface="Wingdings" pitchFamily="2" charset="2"/>
              <a:buChar char="ü"/>
            </a:pPr>
            <a:r>
              <a:rPr lang="en-US" altLang="zh-CN" dirty="0" err="1" smtClean="0"/>
              <a:t>cnblogSpider/settings.py</a:t>
            </a:r>
            <a:r>
              <a:rPr lang="en-US" altLang="zh-CN" dirty="0" smtClean="0"/>
              <a:t>: </a:t>
            </a:r>
            <a:r>
              <a:rPr lang="zh-CN" altLang="en-US" dirty="0" smtClean="0"/>
              <a:t>项目的配置文件。</a:t>
            </a:r>
            <a:endParaRPr lang="en-US" altLang="zh-CN" dirty="0" smtClean="0"/>
          </a:p>
          <a:p>
            <a:pPr>
              <a:buFont typeface="Wingdings" pitchFamily="2" charset="2"/>
              <a:buChar char="ü"/>
            </a:pPr>
            <a:r>
              <a:rPr lang="en-US" altLang="zh-CN" dirty="0" err="1" smtClean="0"/>
              <a:t>cnblogSpider</a:t>
            </a:r>
            <a:r>
              <a:rPr lang="en-US" altLang="zh-CN" dirty="0" smtClean="0"/>
              <a:t>/spiders/: </a:t>
            </a:r>
            <a:r>
              <a:rPr lang="zh-CN" altLang="en-US" dirty="0" smtClean="0"/>
              <a:t>放置</a:t>
            </a:r>
            <a:r>
              <a:rPr lang="en-US" altLang="zh-CN" dirty="0" smtClean="0"/>
              <a:t>Spider </a:t>
            </a:r>
            <a:r>
              <a:rPr lang="zh-CN" altLang="en-US" dirty="0" smtClean="0"/>
              <a:t>代码的目录。</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8853033" y="935561"/>
            <a:ext cx="4213453" cy="3426798"/>
          </a:xfrm>
          <a:prstGeom prst="rect">
            <a:avLst/>
          </a:prstGeom>
          <a:noFill/>
          <a:ln w="9525">
            <a:noFill/>
            <a:miter lim="800000"/>
            <a:headEnd/>
            <a:tailEnd/>
          </a:ln>
        </p:spPr>
      </p:pic>
      <p:sp>
        <p:nvSpPr>
          <p:cNvPr id="5" name="TextBox 4"/>
          <p:cNvSpPr txBox="1"/>
          <p:nvPr/>
        </p:nvSpPr>
        <p:spPr>
          <a:xfrm>
            <a:off x="4862285" y="1335314"/>
            <a:ext cx="6415315" cy="923330"/>
          </a:xfrm>
          <a:prstGeom prst="rect">
            <a:avLst/>
          </a:prstGeom>
          <a:noFill/>
        </p:spPr>
        <p:txBody>
          <a:bodyPr wrap="square" rtlCol="0">
            <a:spAutoFit/>
          </a:bodyPr>
          <a:lstStyle/>
          <a:p>
            <a:r>
              <a:rPr lang="zh-CN" altLang="en-US" dirty="0" smtClean="0"/>
              <a:t/>
            </a:r>
            <a:br>
              <a:rPr lang="zh-CN" altLang="en-US" dirty="0" smtClean="0"/>
            </a:br>
            <a:endParaRPr lang="zh-CN" altLang="en-US" dirty="0" smtClean="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创建爬虫模块</a:t>
            </a:r>
            <a:endParaRPr lang="zh-CN" altLang="en-US" dirty="0"/>
          </a:p>
        </p:txBody>
      </p:sp>
      <p:sp>
        <p:nvSpPr>
          <p:cNvPr id="3" name="内容占位符 2"/>
          <p:cNvSpPr>
            <a:spLocks noGrp="1"/>
          </p:cNvSpPr>
          <p:nvPr>
            <p:ph idx="1"/>
          </p:nvPr>
        </p:nvSpPr>
        <p:spPr>
          <a:xfrm>
            <a:off x="852715" y="1607910"/>
            <a:ext cx="10515600" cy="5032375"/>
          </a:xfrm>
        </p:spPr>
        <p:txBody>
          <a:bodyPr>
            <a:normAutofit lnSpcReduction="10000"/>
          </a:bodyPr>
          <a:lstStyle/>
          <a:p>
            <a:pPr>
              <a:buNone/>
            </a:pPr>
            <a:r>
              <a:rPr lang="zh-CN" altLang="en-US" dirty="0" smtClean="0"/>
              <a:t>首先编写爬虫模块，爬虫模块的代码都放置于</a:t>
            </a:r>
            <a:r>
              <a:rPr lang="en-US" altLang="zh-CN" dirty="0" smtClean="0"/>
              <a:t>spiders </a:t>
            </a:r>
            <a:r>
              <a:rPr lang="zh-CN" altLang="en-US" dirty="0" smtClean="0"/>
              <a:t>文件夹中。爬虫模块是用于从单个以及跟进网页链接、分析页网站或者多个网站爬取数据的类，其应该包含初始页面的</a:t>
            </a:r>
            <a:r>
              <a:rPr lang="en-US" altLang="zh-CN" dirty="0" smtClean="0"/>
              <a:t>URL,</a:t>
            </a:r>
            <a:r>
              <a:rPr lang="zh-CN" altLang="en-US" dirty="0" smtClean="0"/>
              <a:t>面内容和提取数据函数。创建一个</a:t>
            </a:r>
            <a:r>
              <a:rPr lang="en-US" altLang="zh-CN" dirty="0" smtClean="0"/>
              <a:t>Spider </a:t>
            </a:r>
            <a:r>
              <a:rPr lang="zh-CN" altLang="en-US" dirty="0" smtClean="0"/>
              <a:t>类，需要继承</a:t>
            </a:r>
            <a:r>
              <a:rPr lang="en-US" altLang="zh-CN" dirty="0" err="1" smtClean="0"/>
              <a:t>scrapy.Spider</a:t>
            </a:r>
            <a:r>
              <a:rPr lang="en-US" altLang="zh-CN" dirty="0" smtClean="0"/>
              <a:t> </a:t>
            </a:r>
            <a:r>
              <a:rPr lang="zh-CN" altLang="en-US" dirty="0" smtClean="0"/>
              <a:t>类，并且定义以下三个属性</a:t>
            </a:r>
            <a:r>
              <a:rPr lang="en-US" altLang="zh-CN" dirty="0" smtClean="0"/>
              <a:t>:</a:t>
            </a:r>
          </a:p>
          <a:p>
            <a:pPr>
              <a:buNone/>
            </a:pPr>
            <a:r>
              <a:rPr lang="zh-CN" altLang="en-US" dirty="0" smtClean="0"/>
              <a:t/>
            </a:r>
            <a:br>
              <a:rPr lang="zh-CN" altLang="en-US" dirty="0" smtClean="0"/>
            </a:br>
            <a:r>
              <a:rPr lang="en-US" altLang="zh-CN" dirty="0" smtClean="0"/>
              <a:t>1) name :</a:t>
            </a:r>
            <a:r>
              <a:rPr lang="zh-CN" altLang="en-US" dirty="0" smtClean="0"/>
              <a:t>用于区别</a:t>
            </a:r>
            <a:r>
              <a:rPr lang="en-US" altLang="zh-CN" dirty="0" smtClean="0"/>
              <a:t>Spider</a:t>
            </a:r>
            <a:r>
              <a:rPr lang="zh-CN" altLang="en-US" dirty="0" smtClean="0"/>
              <a:t>。该名字必须是唯一的，不能为不同的</a:t>
            </a:r>
            <a:r>
              <a:rPr lang="en-US" altLang="zh-CN" dirty="0" smtClean="0"/>
              <a:t>Spider </a:t>
            </a:r>
            <a:r>
              <a:rPr lang="zh-CN" altLang="en-US" dirty="0" smtClean="0"/>
              <a:t>设定相同的名字。 </a:t>
            </a:r>
            <a:r>
              <a:rPr lang="en-US" altLang="zh-CN" dirty="0" smtClean="0"/>
              <a:t/>
            </a:r>
            <a:br>
              <a:rPr lang="en-US" altLang="zh-CN" dirty="0" smtClean="0"/>
            </a:br>
            <a:r>
              <a:rPr lang="en-US" altLang="zh-CN" dirty="0" smtClean="0"/>
              <a:t>2) start </a:t>
            </a:r>
            <a:r>
              <a:rPr lang="en-US" altLang="zh-CN" dirty="0" err="1" smtClean="0"/>
              <a:t>urls</a:t>
            </a:r>
            <a:r>
              <a:rPr lang="en-US" altLang="zh-CN" dirty="0" smtClean="0"/>
              <a:t>: </a:t>
            </a:r>
            <a:r>
              <a:rPr lang="zh-CN" altLang="en-US" dirty="0" smtClean="0"/>
              <a:t>它是</a:t>
            </a:r>
            <a:r>
              <a:rPr lang="en-US" altLang="zh-CN" dirty="0" smtClean="0"/>
              <a:t>Spider </a:t>
            </a:r>
            <a:r>
              <a:rPr lang="zh-CN" altLang="en-US" dirty="0" smtClean="0"/>
              <a:t>在启动时进行爬取的人口</a:t>
            </a:r>
            <a:r>
              <a:rPr lang="en-US" altLang="zh-CN" dirty="0" smtClean="0"/>
              <a:t>URL </a:t>
            </a:r>
            <a:r>
              <a:rPr lang="zh-CN" altLang="en-US" dirty="0" smtClean="0"/>
              <a:t>列表。因此，第一个被获取到的页面的</a:t>
            </a:r>
            <a:r>
              <a:rPr lang="en-US" altLang="zh-CN" dirty="0" smtClean="0"/>
              <a:t>URL </a:t>
            </a:r>
            <a:r>
              <a:rPr lang="zh-CN" altLang="en-US" dirty="0" smtClean="0"/>
              <a:t>将是其中之一，后续的</a:t>
            </a:r>
            <a:r>
              <a:rPr lang="en-US" altLang="zh-CN" dirty="0" smtClean="0"/>
              <a:t>URL </a:t>
            </a:r>
            <a:r>
              <a:rPr lang="zh-CN" altLang="en-US" dirty="0" smtClean="0"/>
              <a:t>则从初始的</a:t>
            </a:r>
            <a:r>
              <a:rPr lang="en-US" altLang="zh-CN" dirty="0" smtClean="0"/>
              <a:t>URL </a:t>
            </a:r>
            <a:r>
              <a:rPr lang="zh-CN" altLang="en-US" dirty="0" smtClean="0"/>
              <a:t>的响应中主动提取。</a:t>
            </a:r>
            <a:endParaRPr lang="en-US" altLang="zh-CN" dirty="0" smtClean="0"/>
          </a:p>
          <a:p>
            <a:pPr>
              <a:buNone/>
            </a:pPr>
            <a:r>
              <a:rPr lang="zh-CN" altLang="en-US" dirty="0" smtClean="0"/>
              <a:t/>
            </a:r>
            <a:br>
              <a:rPr lang="zh-CN" altLang="en-US" dirty="0" smtClean="0"/>
            </a:br>
            <a:r>
              <a:rPr lang="en-US" altLang="zh-CN" dirty="0" smtClean="0"/>
              <a:t>3) parse(): </a:t>
            </a:r>
            <a:r>
              <a:rPr lang="zh-CN" altLang="en-US" dirty="0" smtClean="0"/>
              <a:t>它是</a:t>
            </a:r>
            <a:r>
              <a:rPr lang="en-US" altLang="zh-CN" dirty="0" smtClean="0"/>
              <a:t>Spider </a:t>
            </a:r>
            <a:r>
              <a:rPr lang="zh-CN" altLang="en-US" dirty="0" smtClean="0"/>
              <a:t>的一个方法。被调用时，每个初始</a:t>
            </a:r>
            <a:r>
              <a:rPr lang="en-US" altLang="zh-CN" dirty="0" smtClean="0"/>
              <a:t>URL </a:t>
            </a:r>
            <a:r>
              <a:rPr lang="zh-CN" altLang="en-US" dirty="0" smtClean="0"/>
              <a:t>响应后返回的</a:t>
            </a:r>
            <a:r>
              <a:rPr lang="en-US" altLang="zh-CN" dirty="0" smtClean="0"/>
              <a:t>Response</a:t>
            </a:r>
            <a:r>
              <a:rPr lang="zh-CN" altLang="en-US" dirty="0" smtClean="0"/>
              <a:t>对象，将会作为唯一的参数传递给该方法。该方法负责解析返回的数据</a:t>
            </a:r>
            <a:r>
              <a:rPr lang="en-US" altLang="zh-CN" dirty="0" smtClean="0"/>
              <a:t>(response data )</a:t>
            </a:r>
            <a:r>
              <a:rPr lang="zh-CN" altLang="en-US" dirty="0" smtClean="0"/>
              <a:t>、提取数据</a:t>
            </a:r>
            <a:r>
              <a:rPr lang="en-US" altLang="zh-CN" dirty="0" smtClean="0"/>
              <a:t>(</a:t>
            </a:r>
            <a:r>
              <a:rPr lang="zh-CN" altLang="en-US" dirty="0" smtClean="0"/>
              <a:t>生成</a:t>
            </a:r>
            <a:r>
              <a:rPr lang="en-US" altLang="zh-CN" dirty="0" smtClean="0"/>
              <a:t>item) </a:t>
            </a:r>
            <a:r>
              <a:rPr lang="zh-CN" altLang="en-US" dirty="0" smtClean="0"/>
              <a:t>以及生成需要进一步处理的</a:t>
            </a:r>
            <a:r>
              <a:rPr lang="en-US" altLang="zh-CN" dirty="0" smtClean="0"/>
              <a:t>URL </a:t>
            </a:r>
            <a:r>
              <a:rPr lang="zh-CN" altLang="en-US" dirty="0" smtClean="0"/>
              <a:t>的</a:t>
            </a:r>
            <a:r>
              <a:rPr lang="en-US" altLang="zh-CN" dirty="0" smtClean="0"/>
              <a:t>Request </a:t>
            </a:r>
            <a:r>
              <a:rPr lang="zh-CN" altLang="en-US" dirty="0" smtClean="0"/>
              <a:t>对象。现在创建</a:t>
            </a:r>
            <a:r>
              <a:rPr lang="en-US" altLang="zh-CN" dirty="0" err="1" smtClean="0"/>
              <a:t>CnblogsSpider</a:t>
            </a:r>
            <a:r>
              <a:rPr lang="en-US" altLang="zh-CN" dirty="0" smtClean="0"/>
              <a:t> </a:t>
            </a:r>
            <a:r>
              <a:rPr lang="zh-CN" altLang="en-US" dirty="0" smtClean="0"/>
              <a:t>类，保存于</a:t>
            </a:r>
            <a:r>
              <a:rPr lang="en-US" altLang="zh-CN" dirty="0" err="1" smtClean="0"/>
              <a:t>cnblogSpider</a:t>
            </a:r>
            <a:r>
              <a:rPr lang="en-US" altLang="zh-CN" dirty="0" smtClean="0"/>
              <a:t>/spiders </a:t>
            </a:r>
            <a:r>
              <a:rPr lang="zh-CN" altLang="en-US" dirty="0" smtClean="0"/>
              <a:t>目录下的</a:t>
            </a:r>
            <a:r>
              <a:rPr lang="en-US" altLang="zh-CN" dirty="0" err="1" smtClean="0"/>
              <a:t>cnblogs_spider.py</a:t>
            </a:r>
            <a:r>
              <a:rPr lang="en-US" altLang="zh-CN" dirty="0" smtClean="0"/>
              <a:t> </a:t>
            </a:r>
            <a:r>
              <a:rPr lang="zh-CN" altLang="en-US" dirty="0" smtClean="0"/>
              <a:t>文件中，代码如下</a:t>
            </a:r>
            <a:r>
              <a:rPr lang="en-US" altLang="zh-CN" dirty="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cnblogs_spider.py</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834345" y="1913391"/>
            <a:ext cx="8809037" cy="41052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19314"/>
            <a:ext cx="10515600" cy="5857649"/>
          </a:xfrm>
        </p:spPr>
        <p:txBody>
          <a:bodyPr/>
          <a:lstStyle/>
          <a:p>
            <a:pPr>
              <a:buNone/>
            </a:pPr>
            <a:r>
              <a:rPr lang="zh-CN" altLang="en-US" dirty="0" smtClean="0"/>
              <a:t>这时候一个爬虫模块的基本结构搭建起来了，现在的代码只是实现了类似网页下载的功能。在命令行中切换到项目根目录下，如</a:t>
            </a:r>
            <a:r>
              <a:rPr lang="en-US" altLang="zh-CN" dirty="0" smtClean="0"/>
              <a:t>D:\cnblogs\cnblogSpider,</a:t>
            </a:r>
            <a:r>
              <a:rPr lang="zh-CN" altLang="en-US" dirty="0" smtClean="0"/>
              <a:t>在此目录下执行下列命令</a:t>
            </a:r>
          </a:p>
          <a:p>
            <a:pPr>
              <a:buNone/>
            </a:pPr>
            <a:r>
              <a:rPr lang="zh-CN" altLang="en-US" dirty="0" smtClean="0"/>
              <a:t>启动</a:t>
            </a:r>
            <a:r>
              <a:rPr lang="en-US" altLang="zh-CN" dirty="0" err="1" smtClean="0"/>
              <a:t>spider:scrapy</a:t>
            </a:r>
            <a:r>
              <a:rPr lang="en-US" altLang="zh-CN" dirty="0" smtClean="0"/>
              <a:t> crawl </a:t>
            </a:r>
            <a:r>
              <a:rPr lang="en-US" altLang="zh-CN" dirty="0" err="1" smtClean="0"/>
              <a:t>cnblogs</a:t>
            </a:r>
            <a:endParaRPr lang="en-US" altLang="zh-CN" dirty="0" smtClean="0"/>
          </a:p>
          <a:p>
            <a:pPr>
              <a:buNone/>
            </a:pPr>
            <a:r>
              <a:rPr lang="zh-CN" altLang="en-US" dirty="0" smtClean="0"/>
              <a:t>效果如图</a:t>
            </a:r>
            <a:r>
              <a:rPr lang="en-US" altLang="zh-CN" dirty="0" smtClean="0"/>
              <a:t>12-6 </a:t>
            </a:r>
            <a:r>
              <a:rPr lang="zh-CN" altLang="en-US" dirty="0" smtClean="0"/>
              <a:t>所示。</a:t>
            </a:r>
            <a:r>
              <a:rPr lang="en-US" altLang="zh-CN" dirty="0" smtClean="0"/>
              <a:t>crawl </a:t>
            </a:r>
            <a:r>
              <a:rPr lang="en-US" altLang="zh-CN" dirty="0" err="1" smtClean="0"/>
              <a:t>cnblogs</a:t>
            </a:r>
            <a:r>
              <a:rPr lang="en-US" altLang="zh-CN" dirty="0" smtClean="0"/>
              <a:t> </a:t>
            </a:r>
            <a:r>
              <a:rPr lang="zh-CN" altLang="en-US" dirty="0" smtClean="0"/>
              <a:t>的含义就是启动名称为</a:t>
            </a:r>
            <a:r>
              <a:rPr lang="en-US" altLang="zh-CN" dirty="0" err="1" smtClean="0"/>
              <a:t>cnblogs</a:t>
            </a:r>
            <a:r>
              <a:rPr lang="en-US" altLang="zh-CN" dirty="0" smtClean="0"/>
              <a:t> </a:t>
            </a:r>
            <a:r>
              <a:rPr lang="zh-CN" altLang="en-US" dirty="0" smtClean="0"/>
              <a:t>的爬虫。</a:t>
            </a:r>
          </a:p>
          <a:p>
            <a:pPr>
              <a:buNone/>
            </a:pP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856345" y="2290803"/>
            <a:ext cx="10479314" cy="4808724"/>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7120845" y="5547406"/>
            <a:ext cx="2943225" cy="5238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14400"/>
            <a:ext cx="10515600" cy="5262563"/>
          </a:xfrm>
        </p:spPr>
        <p:txBody>
          <a:bodyPr/>
          <a:lstStyle/>
          <a:p>
            <a:pPr>
              <a:buNone/>
            </a:pPr>
            <a:r>
              <a:rPr lang="zh-CN" altLang="en-US" dirty="0" smtClean="0"/>
              <a:t>图中线框的位置是爬取起始</a:t>
            </a:r>
            <a:r>
              <a:rPr lang="en-US" altLang="zh-CN" dirty="0" smtClean="0"/>
              <a:t>URL</a:t>
            </a:r>
            <a:r>
              <a:rPr lang="zh-CN" altLang="en-US" dirty="0" smtClean="0"/>
              <a:t>时的打印信息。</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选择器</a:t>
            </a:r>
            <a:endParaRPr lang="zh-CN" altLang="en-US" dirty="0"/>
          </a:p>
        </p:txBody>
      </p:sp>
      <p:sp>
        <p:nvSpPr>
          <p:cNvPr id="3" name="内容占位符 2"/>
          <p:cNvSpPr>
            <a:spLocks noGrp="1"/>
          </p:cNvSpPr>
          <p:nvPr>
            <p:ph idx="1"/>
          </p:nvPr>
        </p:nvSpPr>
        <p:spPr/>
        <p:txBody>
          <a:bodyPr/>
          <a:lstStyle/>
          <a:p>
            <a:pPr>
              <a:buNone/>
            </a:pPr>
            <a:r>
              <a:rPr lang="zh-CN" altLang="en-US" dirty="0" smtClean="0"/>
              <a:t>爬虫模块创建完成后，仅仅拥有了网页下载功能，下面进行网页数据的提取。</a:t>
            </a:r>
            <a:r>
              <a:rPr lang="en-US" altLang="zh-CN" dirty="0" err="1" smtClean="0"/>
              <a:t>Scrapy</a:t>
            </a:r>
            <a:r>
              <a:rPr lang="en-US" altLang="zh-CN" dirty="0" smtClean="0"/>
              <a:t> </a:t>
            </a:r>
            <a:r>
              <a:rPr lang="zh-CN" altLang="en-US" dirty="0" smtClean="0"/>
              <a:t>有自己的一套数据提取机制，称为选择器</a:t>
            </a:r>
            <a:r>
              <a:rPr lang="en-US" altLang="zh-CN" dirty="0" smtClean="0"/>
              <a:t>(selector )</a:t>
            </a:r>
            <a:r>
              <a:rPr lang="zh-CN" altLang="en-US" dirty="0" smtClean="0"/>
              <a:t>，因为它们通过特定的</a:t>
            </a:r>
            <a:r>
              <a:rPr lang="en-US" altLang="zh-CN" dirty="0" err="1" smtClean="0"/>
              <a:t>XPath</a:t>
            </a:r>
            <a:r>
              <a:rPr lang="en-US" altLang="zh-CN" dirty="0" smtClean="0"/>
              <a:t> </a:t>
            </a:r>
            <a:r>
              <a:rPr lang="zh-CN" altLang="en-US" dirty="0" smtClean="0"/>
              <a:t>或者</a:t>
            </a:r>
            <a:r>
              <a:rPr lang="en-US" altLang="zh-CN" dirty="0" smtClean="0"/>
              <a:t>CSS </a:t>
            </a:r>
            <a:r>
              <a:rPr lang="zh-CN" altLang="en-US" dirty="0" smtClean="0"/>
              <a:t>表达式来选择</a:t>
            </a:r>
            <a:r>
              <a:rPr lang="en-US" altLang="zh-CN" dirty="0" smtClean="0"/>
              <a:t>HTML </a:t>
            </a:r>
            <a:r>
              <a:rPr lang="zh-CN" altLang="en-US" dirty="0" smtClean="0"/>
              <a:t>文件中的某个部分。</a:t>
            </a:r>
            <a:r>
              <a:rPr lang="en-US" altLang="zh-CN" dirty="0" err="1" smtClean="0"/>
              <a:t>Scrapy</a:t>
            </a:r>
            <a:r>
              <a:rPr lang="en-US" altLang="zh-CN" dirty="0" smtClean="0"/>
              <a:t> </a:t>
            </a:r>
            <a:r>
              <a:rPr lang="zh-CN" altLang="en-US" dirty="0" smtClean="0"/>
              <a:t>选择器构建于</a:t>
            </a:r>
            <a:r>
              <a:rPr lang="en-US" altLang="zh-CN" dirty="0" err="1" smtClean="0"/>
              <a:t>lxml</a:t>
            </a:r>
            <a:r>
              <a:rPr lang="en-US" altLang="zh-CN" dirty="0" smtClean="0"/>
              <a:t> </a:t>
            </a:r>
            <a:r>
              <a:rPr lang="zh-CN" altLang="en-US" dirty="0" smtClean="0"/>
              <a:t>库之上，这意味着它们在速度和解析准确性上非常相似，用法也和之前讲的</a:t>
            </a:r>
            <a:r>
              <a:rPr lang="en-US" altLang="zh-CN" dirty="0" err="1" smtClean="0"/>
              <a:t>lxml</a:t>
            </a:r>
            <a:r>
              <a:rPr lang="en-US" altLang="zh-CN" dirty="0" smtClean="0"/>
              <a:t> </a:t>
            </a:r>
            <a:r>
              <a:rPr lang="zh-CN" altLang="en-US" dirty="0" smtClean="0"/>
              <a:t>解析基本类似。当然也可以脱离这套机制，使用</a:t>
            </a:r>
            <a:r>
              <a:rPr lang="en-US" altLang="zh-CN" dirty="0" err="1" smtClean="0"/>
              <a:t>BeautifulSoup</a:t>
            </a:r>
            <a:r>
              <a:rPr lang="en-US" altLang="zh-CN" dirty="0" smtClean="0"/>
              <a:t> </a:t>
            </a:r>
            <a:r>
              <a:rPr lang="zh-CN" altLang="en-US" dirty="0" smtClean="0"/>
              <a:t>包进行解析。</a:t>
            </a:r>
          </a:p>
          <a:p>
            <a:pPr>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的用法</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Selector</a:t>
            </a:r>
            <a:r>
              <a:rPr lang="zh-CN" altLang="en-US" dirty="0" smtClean="0"/>
              <a:t>对象有四个基本的方法：</a:t>
            </a:r>
            <a:endParaRPr lang="en-US" altLang="zh-CN" dirty="0" smtClean="0"/>
          </a:p>
          <a:p>
            <a:pPr>
              <a:buNone/>
            </a:pPr>
            <a:endParaRPr lang="en-US" altLang="zh-CN" dirty="0" smtClean="0"/>
          </a:p>
          <a:p>
            <a:pPr>
              <a:buNone/>
            </a:pPr>
            <a:r>
              <a:rPr lang="en-US" altLang="zh-CN" dirty="0" smtClean="0"/>
              <a:t>1)</a:t>
            </a:r>
            <a:r>
              <a:rPr lang="en-US" altLang="zh-CN" dirty="0" err="1" smtClean="0"/>
              <a:t>xpath</a:t>
            </a:r>
            <a:r>
              <a:rPr lang="en-US" altLang="zh-CN" dirty="0" smtClean="0"/>
              <a:t>(query): </a:t>
            </a:r>
            <a:r>
              <a:rPr lang="zh-CN" altLang="en-US" dirty="0" smtClean="0"/>
              <a:t>传人</a:t>
            </a:r>
            <a:r>
              <a:rPr lang="en-US" altLang="zh-CN" dirty="0" err="1" smtClean="0"/>
              <a:t>XPath</a:t>
            </a:r>
            <a:r>
              <a:rPr lang="en-US" altLang="zh-CN" dirty="0" smtClean="0"/>
              <a:t> </a:t>
            </a:r>
            <a:r>
              <a:rPr lang="zh-CN" altLang="en-US" dirty="0" smtClean="0"/>
              <a:t>表达式</a:t>
            </a:r>
            <a:r>
              <a:rPr lang="en-US" altLang="zh-CN" dirty="0" smtClean="0"/>
              <a:t>query,</a:t>
            </a:r>
            <a:r>
              <a:rPr lang="zh-CN" altLang="en-US" dirty="0" smtClean="0"/>
              <a:t>返回该表达式所对应的所有节点的</a:t>
            </a:r>
            <a:r>
              <a:rPr lang="en-US" altLang="zh-CN" dirty="0" smtClean="0"/>
              <a:t>selector list</a:t>
            </a:r>
            <a:r>
              <a:rPr lang="zh-CN" altLang="en-US" dirty="0" smtClean="0"/>
              <a:t>列表。</a:t>
            </a:r>
            <a:endParaRPr lang="en-US" altLang="zh-CN" dirty="0" smtClean="0"/>
          </a:p>
          <a:p>
            <a:pPr>
              <a:buNone/>
            </a:pPr>
            <a:r>
              <a:rPr lang="en-US" altLang="zh-CN" dirty="0" smtClean="0"/>
              <a:t>2) </a:t>
            </a:r>
            <a:r>
              <a:rPr lang="en-US" altLang="zh-CN" dirty="0" err="1" smtClean="0"/>
              <a:t>css</a:t>
            </a:r>
            <a:r>
              <a:rPr lang="en-US" altLang="zh-CN" dirty="0" smtClean="0"/>
              <a:t>(query): </a:t>
            </a:r>
            <a:r>
              <a:rPr lang="zh-CN" altLang="en-US" dirty="0" smtClean="0"/>
              <a:t>传人</a:t>
            </a:r>
            <a:r>
              <a:rPr lang="en-US" altLang="zh-CN" dirty="0" smtClean="0"/>
              <a:t>CSS </a:t>
            </a:r>
            <a:r>
              <a:rPr lang="zh-CN" altLang="en-US" dirty="0" smtClean="0"/>
              <a:t>表达式</a:t>
            </a:r>
            <a:r>
              <a:rPr lang="en-US" altLang="zh-CN" dirty="0" smtClean="0"/>
              <a:t>query,</a:t>
            </a:r>
            <a:r>
              <a:rPr lang="zh-CN" altLang="en-US" dirty="0" smtClean="0"/>
              <a:t>返回该表达式所对应的所有节点的</a:t>
            </a:r>
            <a:r>
              <a:rPr lang="en-US" altLang="zh-CN" dirty="0" smtClean="0"/>
              <a:t>selector list</a:t>
            </a:r>
            <a:r>
              <a:rPr lang="zh-CN" altLang="en-US" dirty="0" smtClean="0"/>
              <a:t>列表。</a:t>
            </a:r>
            <a:endParaRPr lang="en-US" altLang="zh-CN" dirty="0" smtClean="0"/>
          </a:p>
          <a:p>
            <a:pPr>
              <a:buNone/>
            </a:pPr>
            <a:r>
              <a:rPr lang="en-US" altLang="zh-CN" dirty="0" smtClean="0"/>
              <a:t>3) extract(): </a:t>
            </a:r>
            <a:r>
              <a:rPr lang="zh-CN" altLang="en-US" dirty="0" smtClean="0"/>
              <a:t>序列化该节点为</a:t>
            </a:r>
            <a:r>
              <a:rPr lang="en-US" altLang="zh-CN" dirty="0" smtClean="0"/>
              <a:t>Unicode </a:t>
            </a:r>
            <a:r>
              <a:rPr lang="zh-CN" altLang="en-US" dirty="0" smtClean="0"/>
              <a:t>字符串并返回</a:t>
            </a:r>
            <a:r>
              <a:rPr lang="en-US" altLang="zh-CN" dirty="0" smtClean="0"/>
              <a:t>list </a:t>
            </a:r>
            <a:r>
              <a:rPr lang="zh-CN" altLang="en-US" dirty="0" smtClean="0"/>
              <a:t>列表。</a:t>
            </a:r>
            <a:endParaRPr lang="en-US" altLang="zh-CN" dirty="0" smtClean="0"/>
          </a:p>
          <a:p>
            <a:pPr>
              <a:buNone/>
            </a:pPr>
            <a:r>
              <a:rPr lang="en-US" altLang="zh-CN" dirty="0" smtClean="0"/>
              <a:t>4) re(</a:t>
            </a:r>
            <a:r>
              <a:rPr lang="en-US" altLang="zh-CN" dirty="0" err="1" smtClean="0"/>
              <a:t>regex</a:t>
            </a:r>
            <a:r>
              <a:rPr lang="en-US" altLang="zh-CN" dirty="0" smtClean="0"/>
              <a:t>): </a:t>
            </a:r>
            <a:r>
              <a:rPr lang="zh-CN" altLang="en-US" dirty="0" smtClean="0"/>
              <a:t>根据传入的正则表达式对数据进行提取，返回</a:t>
            </a:r>
            <a:r>
              <a:rPr lang="en-US" altLang="zh-CN" dirty="0" smtClean="0"/>
              <a:t>Unicode </a:t>
            </a:r>
            <a:r>
              <a:rPr lang="zh-CN" altLang="en-US" dirty="0" smtClean="0"/>
              <a:t>字符串列表。</a:t>
            </a:r>
            <a:r>
              <a:rPr lang="en-US" altLang="zh-CN" dirty="0" err="1" smtClean="0"/>
              <a:t>regex</a:t>
            </a:r>
            <a:r>
              <a:rPr lang="en-US" altLang="zh-CN" dirty="0" smtClean="0"/>
              <a:t> </a:t>
            </a:r>
            <a:r>
              <a:rPr lang="zh-CN" altLang="en-US" dirty="0" smtClean="0"/>
              <a:t>可以是一个已编译的正则表达式，也可以是一个将被</a:t>
            </a:r>
            <a:r>
              <a:rPr lang="en-US" altLang="zh-CN" dirty="0" err="1" smtClean="0"/>
              <a:t>re.compile</a:t>
            </a:r>
            <a:r>
              <a:rPr lang="en-US" altLang="zh-CN" dirty="0" smtClean="0"/>
              <a:t>(</a:t>
            </a:r>
            <a:r>
              <a:rPr lang="en-US" altLang="zh-CN" dirty="0" err="1" smtClean="0"/>
              <a:t>regex</a:t>
            </a:r>
            <a:r>
              <a:rPr lang="en-US" altLang="zh-CN" dirty="0" smtClean="0"/>
              <a:t>)</a:t>
            </a:r>
            <a:r>
              <a:rPr lang="zh-CN" altLang="en-US" dirty="0" smtClean="0"/>
              <a:t>编译为正则表达式的字符串。</a:t>
            </a:r>
            <a:br>
              <a:rPr lang="zh-CN" altLang="en-US" dirty="0" smtClean="0"/>
            </a:br>
            <a:endParaRPr lang="zh-CN" altLang="en-US" dirty="0" smtClean="0"/>
          </a:p>
          <a:p>
            <a:pPr>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4657" y="188686"/>
            <a:ext cx="10515600" cy="5233534"/>
          </a:xfrm>
        </p:spPr>
        <p:txBody>
          <a:bodyPr>
            <a:normAutofit/>
          </a:bodyPr>
          <a:lstStyle/>
          <a:p>
            <a:pPr>
              <a:buNone/>
            </a:pPr>
            <a:r>
              <a:rPr lang="zh-CN" altLang="en-US" dirty="0" smtClean="0"/>
              <a:t>在</a:t>
            </a:r>
            <a:r>
              <a:rPr lang="en-US" altLang="zh-CN" dirty="0" err="1" smtClean="0"/>
              <a:t>CnblogsSpider</a:t>
            </a:r>
            <a:r>
              <a:rPr lang="en-US" altLang="zh-CN" dirty="0" smtClean="0"/>
              <a:t> </a:t>
            </a:r>
            <a:r>
              <a:rPr lang="zh-CN" altLang="en-US" dirty="0" smtClean="0"/>
              <a:t>类的</a:t>
            </a:r>
            <a:r>
              <a:rPr lang="en-US" altLang="zh-CN" dirty="0" smtClean="0"/>
              <a:t>parse()</a:t>
            </a:r>
            <a:r>
              <a:rPr lang="zh-CN" altLang="en-US" dirty="0" smtClean="0"/>
              <a:t>方法中，其中一个参数是</a:t>
            </a:r>
            <a:r>
              <a:rPr lang="en-US" altLang="zh-CN" dirty="0" smtClean="0"/>
              <a:t>response,</a:t>
            </a:r>
            <a:r>
              <a:rPr lang="zh-CN" altLang="en-US" dirty="0" smtClean="0"/>
              <a:t>将</a:t>
            </a:r>
            <a:r>
              <a:rPr lang="en-US" altLang="zh-CN" dirty="0" smtClean="0"/>
              <a:t>response </a:t>
            </a:r>
            <a:r>
              <a:rPr lang="zh-CN" altLang="en-US" dirty="0" smtClean="0"/>
              <a:t>传入</a:t>
            </a:r>
            <a:r>
              <a:rPr lang="en-US" altLang="zh-CN" dirty="0" smtClean="0"/>
              <a:t>Selector(response)</a:t>
            </a:r>
            <a:r>
              <a:rPr lang="zh-CN" altLang="en-US" dirty="0" smtClean="0"/>
              <a:t>中就可以构造出一个</a:t>
            </a:r>
            <a:r>
              <a:rPr lang="en-US" altLang="zh-CN" dirty="0" smtClean="0"/>
              <a:t>Selector </a:t>
            </a:r>
            <a:r>
              <a:rPr lang="zh-CN" altLang="en-US" dirty="0" smtClean="0"/>
              <a:t>对象，进而调用以上的四个方法。还有简写的方式，传人的</a:t>
            </a:r>
            <a:r>
              <a:rPr lang="en-US" altLang="zh-CN" dirty="0" smtClean="0"/>
              <a:t>Response </a:t>
            </a:r>
            <a:r>
              <a:rPr lang="zh-CN" altLang="en-US" dirty="0" smtClean="0"/>
              <a:t>直接可以调用</a:t>
            </a:r>
            <a:r>
              <a:rPr lang="en-US" altLang="zh-CN" dirty="0" err="1" smtClean="0"/>
              <a:t>xpath</a:t>
            </a:r>
            <a:r>
              <a:rPr lang="en-US" altLang="zh-CN" dirty="0" smtClean="0"/>
              <a:t> </a:t>
            </a:r>
            <a:r>
              <a:rPr lang="zh-CN" altLang="en-US" dirty="0" smtClean="0"/>
              <a:t>和</a:t>
            </a:r>
            <a:r>
              <a:rPr lang="en-US" altLang="zh-CN" dirty="0" smtClean="0"/>
              <a:t>CSS </a:t>
            </a:r>
            <a:r>
              <a:rPr lang="zh-CN" altLang="en-US" dirty="0" smtClean="0"/>
              <a:t>方法，形如</a:t>
            </a:r>
            <a:r>
              <a:rPr lang="en-US" altLang="zh-CN" dirty="0" err="1" smtClean="0"/>
              <a:t>response.xpath</a:t>
            </a:r>
            <a:r>
              <a:rPr lang="en-US" altLang="zh-CN" dirty="0" smtClean="0"/>
              <a:t>()</a:t>
            </a:r>
            <a:r>
              <a:rPr lang="zh-CN" altLang="en-US" dirty="0" smtClean="0"/>
              <a:t>或者</a:t>
            </a:r>
            <a:r>
              <a:rPr lang="en-US" altLang="zh-CN" dirty="0" err="1" smtClean="0"/>
              <a:t>response.css</a:t>
            </a:r>
            <a:r>
              <a:rPr lang="en-US" altLang="zh-CN" dirty="0" smtClean="0"/>
              <a:t>()</a:t>
            </a:r>
            <a:r>
              <a:rPr lang="zh-CN" altLang="en-US" dirty="0" smtClean="0"/>
              <a:t>。</a:t>
            </a:r>
            <a:br>
              <a:rPr lang="zh-CN" altLang="en-US" dirty="0" smtClean="0"/>
            </a:br>
            <a:r>
              <a:rPr lang="zh-CN" altLang="en-US" dirty="0" smtClean="0"/>
              <a:t>方法的调用很简单，更多的时间是花费在</a:t>
            </a:r>
            <a:r>
              <a:rPr lang="en-US" altLang="zh-CN" dirty="0" err="1" smtClean="0"/>
              <a:t>XPath</a:t>
            </a:r>
            <a:r>
              <a:rPr lang="en-US" altLang="zh-CN" dirty="0" smtClean="0"/>
              <a:t> </a:t>
            </a:r>
            <a:r>
              <a:rPr lang="zh-CN" altLang="en-US" dirty="0" smtClean="0"/>
              <a:t>和</a:t>
            </a:r>
            <a:r>
              <a:rPr lang="en-US" altLang="zh-CN" dirty="0" smtClean="0"/>
              <a:t>CSS </a:t>
            </a:r>
            <a:r>
              <a:rPr lang="zh-CN" altLang="en-US" dirty="0" smtClean="0"/>
              <a:t>表达式的构造。</a:t>
            </a:r>
            <a:r>
              <a:rPr lang="en-US" altLang="zh-CN" dirty="0" err="1" smtClean="0"/>
              <a:t>Scrapy</a:t>
            </a:r>
            <a:r>
              <a:rPr lang="en-US" altLang="zh-CN" dirty="0" smtClean="0"/>
              <a:t> </a:t>
            </a:r>
            <a:r>
              <a:rPr lang="zh-CN" altLang="en-US" dirty="0" smtClean="0"/>
              <a:t>提供了一种简便的方式来查看表达式是否正确、是否真的起作用。另起一个命令行窗口，在其中输人</a:t>
            </a:r>
            <a:br>
              <a:rPr lang="zh-CN" altLang="en-US" dirty="0" smtClean="0"/>
            </a:br>
            <a:r>
              <a:rPr lang="en-US" altLang="zh-CN" dirty="0" err="1" smtClean="0"/>
              <a:t>scrapy</a:t>
            </a:r>
            <a:r>
              <a:rPr lang="en-US" altLang="zh-CN" dirty="0" smtClean="0"/>
              <a:t> shell “http://www.cnblogs.com/qiyeboy/default.html?page=1”,</a:t>
            </a:r>
            <a:r>
              <a:rPr lang="zh-CN" altLang="en-US" dirty="0" smtClean="0"/>
              <a:t>记得后面的</a:t>
            </a:r>
            <a:r>
              <a:rPr lang="en-US" altLang="zh-CN" dirty="0" smtClean="0"/>
              <a:t>URL </a:t>
            </a:r>
            <a:r>
              <a:rPr lang="zh-CN" altLang="en-US" dirty="0" smtClean="0"/>
              <a:t>加上双引号，效果如图</a:t>
            </a:r>
            <a:r>
              <a:rPr lang="en-US" altLang="zh-CN" dirty="0" smtClean="0"/>
              <a:t>12-7 </a:t>
            </a:r>
            <a:r>
              <a:rPr lang="zh-CN" altLang="en-US" dirty="0" smtClean="0"/>
              <a:t>所示。</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1163865" y="3256643"/>
            <a:ext cx="6437313" cy="4495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0142" y="420914"/>
            <a:ext cx="10515600" cy="6162449"/>
          </a:xfrm>
        </p:spPr>
        <p:txBody>
          <a:bodyPr>
            <a:normAutofit/>
          </a:bodyPr>
          <a:lstStyle/>
          <a:p>
            <a:pPr>
              <a:buNone/>
            </a:pPr>
            <a:r>
              <a:rPr lang="zh-CN" altLang="en-US" dirty="0" smtClean="0"/>
              <a:t>其中方框圈出来的</a:t>
            </a:r>
            <a:r>
              <a:rPr lang="en-US" altLang="zh-CN" dirty="0" smtClean="0"/>
              <a:t>response </a:t>
            </a:r>
            <a:r>
              <a:rPr lang="zh-CN" altLang="en-US" dirty="0" smtClean="0"/>
              <a:t>就是访问以上网址获得响应，直接在</a:t>
            </a:r>
            <a:r>
              <a:rPr lang="en-US" altLang="zh-CN" dirty="0" err="1" smtClean="0"/>
              <a:t>scrapy</a:t>
            </a:r>
            <a:r>
              <a:rPr lang="en-US" altLang="zh-CN" dirty="0" smtClean="0"/>
              <a:t> shell </a:t>
            </a:r>
            <a:r>
              <a:rPr lang="zh-CN" altLang="en-US" dirty="0" smtClean="0"/>
              <a:t>中输入</a:t>
            </a:r>
            <a:r>
              <a:rPr lang="en-US" altLang="zh-CN" dirty="0" err="1" smtClean="0"/>
              <a:t>response.xpath</a:t>
            </a:r>
            <a:r>
              <a:rPr lang="en-US" altLang="zh-CN" dirty="0" smtClean="0"/>
              <a:t>(“.//*[@class=‘</a:t>
            </a:r>
            <a:r>
              <a:rPr lang="en-US" altLang="zh-CN" dirty="0" err="1" smtClean="0"/>
              <a:t>postTite</a:t>
            </a:r>
            <a:r>
              <a:rPr lang="en-US" altLang="zh-CN" dirty="0" smtClean="0"/>
              <a:t>’]/a/text()”).extract(),</a:t>
            </a:r>
            <a:r>
              <a:rPr lang="zh-CN" altLang="en-US" dirty="0" smtClean="0"/>
              <a:t>就可以抽取出当前网址的所有文章的标题，返回的是</a:t>
            </a:r>
            <a:r>
              <a:rPr lang="en-US" altLang="zh-CN" dirty="0" smtClean="0"/>
              <a:t>Unicode</a:t>
            </a:r>
            <a:r>
              <a:rPr lang="zh-CN" altLang="en-US" dirty="0" smtClean="0"/>
              <a:t>格式，如图</a:t>
            </a:r>
            <a:r>
              <a:rPr lang="en-US" altLang="zh-CN" dirty="0" smtClean="0"/>
              <a:t>12-8 </a:t>
            </a:r>
            <a:r>
              <a:rPr lang="zh-CN" altLang="en-US" dirty="0" smtClean="0"/>
              <a:t>所示。</a:t>
            </a:r>
            <a:br>
              <a:rPr lang="zh-CN" altLang="en-US" dirty="0" smtClean="0"/>
            </a:br>
            <a:r>
              <a:rPr lang="zh-CN" altLang="en-US" dirty="0" smtClean="0"/>
              <a:t>大家可以用这种方法来测试自己写的</a:t>
            </a:r>
            <a:r>
              <a:rPr lang="en-US" altLang="zh-CN" dirty="0" err="1" smtClean="0"/>
              <a:t>XPath</a:t>
            </a:r>
            <a:r>
              <a:rPr lang="en-US" altLang="zh-CN" dirty="0" smtClean="0"/>
              <a:t> </a:t>
            </a:r>
            <a:r>
              <a:rPr lang="zh-CN" altLang="en-US" dirty="0" smtClean="0"/>
              <a:t>或者</a:t>
            </a:r>
            <a:r>
              <a:rPr lang="en-US" altLang="zh-CN" dirty="0" smtClean="0"/>
              <a:t>CSS </a:t>
            </a:r>
            <a:r>
              <a:rPr lang="zh-CN" altLang="en-US" dirty="0" smtClean="0"/>
              <a:t>表达式。</a:t>
            </a:r>
            <a:br>
              <a:rPr lang="zh-CN" altLang="en-US" dirty="0" smtClean="0"/>
            </a:br>
            <a:r>
              <a:rPr lang="zh-CN" altLang="en-US" dirty="0" smtClean="0"/>
              <a:t>可能有人会说，直接使用</a:t>
            </a:r>
            <a:r>
              <a:rPr lang="en-US" altLang="zh-CN" dirty="0" err="1" smtClean="0"/>
              <a:t>Firepath</a:t>
            </a:r>
            <a:r>
              <a:rPr lang="en-US" altLang="zh-CN" dirty="0" smtClean="0"/>
              <a:t> </a:t>
            </a:r>
            <a:r>
              <a:rPr lang="zh-CN" altLang="en-US" dirty="0" smtClean="0"/>
              <a:t>测试不是更简单</a:t>
            </a:r>
            <a:r>
              <a:rPr lang="en-US" altLang="zh-CN" dirty="0" smtClean="0"/>
              <a:t>?</a:t>
            </a:r>
            <a:r>
              <a:rPr lang="zh-CN" altLang="en-US" dirty="0" smtClean="0"/>
              <a:t>对，使用</a:t>
            </a:r>
            <a:r>
              <a:rPr lang="en-US" altLang="zh-CN" dirty="0" err="1" smtClean="0"/>
              <a:t>Firepath</a:t>
            </a:r>
            <a:r>
              <a:rPr lang="en-US" altLang="zh-CN" dirty="0" smtClean="0"/>
              <a:t> </a:t>
            </a:r>
            <a:r>
              <a:rPr lang="zh-CN" altLang="en-US" dirty="0" smtClean="0"/>
              <a:t>来获取和测试表达式更直观和方便。但是大家有没有想过动态网站，</a:t>
            </a:r>
            <a:r>
              <a:rPr lang="en-US" altLang="zh-CN" dirty="0" smtClean="0"/>
              <a:t>HTML </a:t>
            </a:r>
            <a:r>
              <a:rPr lang="zh-CN" altLang="en-US" dirty="0" smtClean="0"/>
              <a:t>网页都是经过谊染的，很多时候浏览器上显示的网页结构和程序访问获取的结构是不一样的，就会导致在</a:t>
            </a:r>
            <a:r>
              <a:rPr lang="en-US" altLang="zh-CN" dirty="0" err="1" smtClean="0"/>
              <a:t>Firepath</a:t>
            </a:r>
            <a:r>
              <a:rPr lang="en-US" altLang="zh-CN" dirty="0" smtClean="0"/>
              <a:t> </a:t>
            </a:r>
            <a:r>
              <a:rPr lang="zh-CN" altLang="en-US" dirty="0" smtClean="0"/>
              <a:t>获取和调试成功的表达式在程序中不起作用，这种情况的解决办法是将</a:t>
            </a:r>
            <a:r>
              <a:rPr lang="en-US" altLang="zh-CN" dirty="0" err="1" smtClean="0"/>
              <a:t>scrapy</a:t>
            </a:r>
            <a:r>
              <a:rPr lang="en-US" altLang="zh-CN" dirty="0" smtClean="0"/>
              <a:t> shell </a:t>
            </a:r>
            <a:r>
              <a:rPr lang="zh-CN" altLang="en-US" dirty="0" smtClean="0"/>
              <a:t>和</a:t>
            </a:r>
            <a:r>
              <a:rPr lang="en-US" altLang="zh-CN" dirty="0" err="1" smtClean="0"/>
              <a:t>Firepath</a:t>
            </a:r>
            <a:r>
              <a:rPr lang="en-US" altLang="zh-CN" dirty="0" smtClean="0"/>
              <a:t> </a:t>
            </a:r>
            <a:r>
              <a:rPr lang="zh-CN" altLang="en-US" dirty="0" smtClean="0"/>
              <a:t>结合起来使用。在</a:t>
            </a:r>
            <a:r>
              <a:rPr lang="en-US" altLang="zh-CN" dirty="0" err="1" smtClean="0"/>
              <a:t>scrapy</a:t>
            </a:r>
            <a:r>
              <a:rPr lang="en-US" altLang="zh-CN" dirty="0" smtClean="0"/>
              <a:t> shell </a:t>
            </a:r>
            <a:r>
              <a:rPr lang="zh-CN" altLang="en-US" dirty="0" smtClean="0"/>
              <a:t>中有一个功能是查看响应，在</a:t>
            </a:r>
            <a:r>
              <a:rPr lang="en-US" altLang="zh-CN" dirty="0" smtClean="0"/>
              <a:t>shell </a:t>
            </a:r>
            <a:r>
              <a:rPr lang="zh-CN" altLang="en-US" dirty="0" smtClean="0"/>
              <a:t>中输人</a:t>
            </a:r>
            <a:r>
              <a:rPr lang="en-US" altLang="zh-CN" dirty="0" smtClean="0"/>
              <a:t>view(response),</a:t>
            </a:r>
            <a:r>
              <a:rPr lang="zh-CN" altLang="en-US" dirty="0" smtClean="0"/>
              <a:t>可以将获取的响应在浏览器中打开，然后就可以使用</a:t>
            </a:r>
            <a:r>
              <a:rPr lang="en-US" altLang="zh-CN" dirty="0" err="1" smtClean="0"/>
              <a:t>Firepath</a:t>
            </a:r>
            <a:r>
              <a:rPr lang="en-US" altLang="zh-CN" dirty="0" smtClean="0"/>
              <a:t> </a:t>
            </a:r>
            <a:r>
              <a:rPr lang="zh-CN" altLang="en-US" dirty="0" smtClean="0"/>
              <a:t>获取和调试真实的表达式了。如图</a:t>
            </a:r>
            <a:r>
              <a:rPr lang="en-US" altLang="zh-CN" dirty="0" smtClean="0"/>
              <a:t>12-9 </a:t>
            </a:r>
            <a:r>
              <a:rPr lang="zh-CN" altLang="en-US" dirty="0" smtClean="0"/>
              <a:t>所示，响应被存成了一个本地的</a:t>
            </a:r>
            <a:r>
              <a:rPr lang="en-US" altLang="zh-CN" dirty="0" smtClean="0"/>
              <a:t>html </a:t>
            </a:r>
            <a:r>
              <a:rPr lang="zh-CN" altLang="en-US" dirty="0" smtClean="0"/>
              <a:t>文件。</a:t>
            </a:r>
            <a:br>
              <a:rPr lang="zh-CN" altLang="en-US" dirty="0" smtClean="0"/>
            </a:br>
            <a:endParaRPr lang="zh-CN" altLang="en-US" dirty="0" smtClean="0"/>
          </a:p>
          <a:p>
            <a:pPr>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Scrapy</a:t>
            </a:r>
            <a:r>
              <a:rPr lang="zh-CN" altLang="en-US" dirty="0" smtClean="0"/>
              <a:t>爬虫架构</a:t>
            </a:r>
            <a:endParaRPr lang="zh-CN" altLang="en-US" dirty="0"/>
          </a:p>
        </p:txBody>
      </p:sp>
      <p:sp>
        <p:nvSpPr>
          <p:cNvPr id="3" name="内容占位符 2"/>
          <p:cNvSpPr>
            <a:spLocks noGrp="1"/>
          </p:cNvSpPr>
          <p:nvPr>
            <p:ph idx="1"/>
          </p:nvPr>
        </p:nvSpPr>
        <p:spPr>
          <a:xfrm>
            <a:off x="838200" y="1645920"/>
            <a:ext cx="10515600" cy="4531043"/>
          </a:xfrm>
        </p:spPr>
        <p:txBody>
          <a:bodyPr>
            <a:normAutofit lnSpcReduction="10000"/>
          </a:bodyPr>
          <a:lstStyle/>
          <a:p>
            <a:pPr>
              <a:buNone/>
            </a:pPr>
            <a:r>
              <a:rPr lang="en-US" altLang="zh-CN" dirty="0" err="1" smtClean="0"/>
              <a:t>Scrapy</a:t>
            </a:r>
            <a:r>
              <a:rPr lang="zh-CN" altLang="en-US" dirty="0" smtClean="0"/>
              <a:t>是用纯</a:t>
            </a:r>
            <a:r>
              <a:rPr lang="en-US" altLang="zh-CN" dirty="0" smtClean="0"/>
              <a:t>Python</a:t>
            </a:r>
            <a:r>
              <a:rPr lang="zh-CN" altLang="en-US" dirty="0" smtClean="0"/>
              <a:t>实现一个为了爬取网站数据、提取结构性数据而编写的应用框架，用金非常广泛。框架的力量，用户只需要定制开发几个模块就可以轻松的实现一个爬虫，用来抓取网页内容以及各种图片，非常之方便。</a:t>
            </a:r>
          </a:p>
          <a:p>
            <a:pPr>
              <a:buNone/>
            </a:pPr>
            <a:r>
              <a:rPr lang="en-US" altLang="zh-CN" dirty="0" err="1" smtClean="0"/>
              <a:t>Scrapy</a:t>
            </a:r>
            <a:r>
              <a:rPr lang="zh-CN" altLang="en-US" dirty="0" smtClean="0"/>
              <a:t>使用了</a:t>
            </a:r>
            <a:r>
              <a:rPr lang="en-US" altLang="zh-CN" dirty="0" smtClean="0"/>
              <a:t>Twisted[‘</a:t>
            </a:r>
            <a:r>
              <a:rPr lang="en-US" altLang="zh-CN" dirty="0" err="1" smtClean="0"/>
              <a:t>twistid</a:t>
            </a:r>
            <a:r>
              <a:rPr lang="en-US" altLang="zh-CN" dirty="0" smtClean="0"/>
              <a:t>] (</a:t>
            </a:r>
            <a:r>
              <a:rPr lang="zh-CN" altLang="en-US" dirty="0" smtClean="0"/>
              <a:t>其主要对手是</a:t>
            </a:r>
            <a:r>
              <a:rPr lang="en-US" altLang="zh-CN" dirty="0" smtClean="0"/>
              <a:t>Tornado)</a:t>
            </a:r>
            <a:r>
              <a:rPr lang="zh-CN" altLang="en-US" dirty="0" smtClean="0"/>
              <a:t>异步网络框架来处理网络通讯，可以加快我们的下载速度，不用自己去实现异步框架，并且包含了各种中间件接口，可以灵活的完成各种需求。</a:t>
            </a:r>
          </a:p>
          <a:p>
            <a:pPr>
              <a:buNone/>
            </a:pPr>
            <a:r>
              <a:rPr lang="en-US" altLang="zh-CN" dirty="0" err="1" smtClean="0"/>
              <a:t>Scrapy</a:t>
            </a:r>
            <a:r>
              <a:rPr lang="en-US" altLang="zh-CN" dirty="0" smtClean="0"/>
              <a:t> </a:t>
            </a:r>
            <a:r>
              <a:rPr lang="zh-CN" altLang="en-US" dirty="0" smtClean="0"/>
              <a:t>整体架构如图</a:t>
            </a:r>
            <a:r>
              <a:rPr lang="en-US" altLang="zh-CN" dirty="0" smtClean="0"/>
              <a:t>12-1</a:t>
            </a:r>
            <a:r>
              <a:rPr lang="zh-CN" altLang="en-US" dirty="0" smtClean="0"/>
              <a:t>所示。</a:t>
            </a:r>
          </a:p>
          <a:p>
            <a:pPr>
              <a:buNone/>
            </a:pPr>
            <a:r>
              <a:rPr lang="zh-CN" altLang="en-US" dirty="0" smtClean="0"/>
              <a:t>根据架构图介绍一下</a:t>
            </a:r>
            <a:r>
              <a:rPr lang="en-US" altLang="zh-CN" dirty="0" err="1" smtClean="0"/>
              <a:t>Scrapy</a:t>
            </a:r>
            <a:r>
              <a:rPr lang="en-US" altLang="zh-CN" dirty="0" smtClean="0"/>
              <a:t> </a:t>
            </a:r>
            <a:r>
              <a:rPr lang="zh-CN" altLang="en-US" dirty="0" smtClean="0"/>
              <a:t>中的各大组件及其功能</a:t>
            </a:r>
            <a:r>
              <a:rPr lang="en-US" altLang="zh-CN" dirty="0" smtClean="0"/>
              <a:t>:</a:t>
            </a:r>
          </a:p>
          <a:p>
            <a:pPr>
              <a:buFont typeface="Wingdings" pitchFamily="2" charset="2"/>
              <a:buChar char="ü"/>
            </a:pPr>
            <a:r>
              <a:rPr lang="en-US" altLang="zh-CN" dirty="0" err="1" smtClean="0"/>
              <a:t>Scrapy</a:t>
            </a:r>
            <a:r>
              <a:rPr lang="en-US" altLang="zh-CN" dirty="0" smtClean="0"/>
              <a:t> </a:t>
            </a:r>
            <a:r>
              <a:rPr lang="zh-CN" altLang="en-US" dirty="0" smtClean="0"/>
              <a:t>引擎</a:t>
            </a:r>
            <a:r>
              <a:rPr lang="en-US" altLang="zh-CN" dirty="0" smtClean="0"/>
              <a:t>(Engine)</a:t>
            </a:r>
            <a:r>
              <a:rPr lang="zh-CN" altLang="en-US" dirty="0" smtClean="0"/>
              <a:t>。引擎负责控制数据流在系统的所有组件中流动，并在相应动作发生时触发事件。</a:t>
            </a:r>
          </a:p>
          <a:p>
            <a:pPr>
              <a:buFont typeface="Wingdings" pitchFamily="2" charset="2"/>
              <a:buChar char="ü"/>
            </a:pPr>
            <a:r>
              <a:rPr lang="zh-CN" altLang="en-US" dirty="0" smtClean="0"/>
              <a:t>调度器</a:t>
            </a:r>
            <a:r>
              <a:rPr lang="en-US" altLang="zh-CN" dirty="0" smtClean="0"/>
              <a:t>(Scheduler )</a:t>
            </a:r>
            <a:r>
              <a:rPr lang="zh-CN" altLang="en-US" dirty="0" smtClean="0"/>
              <a:t>。调度器从引擎接收</a:t>
            </a:r>
            <a:r>
              <a:rPr lang="en-US" altLang="zh-CN" dirty="0" smtClean="0"/>
              <a:t>Request </a:t>
            </a:r>
            <a:r>
              <a:rPr lang="zh-CN" altLang="en-US" dirty="0" smtClean="0"/>
              <a:t>并将它们入队，以便之后引擎请求</a:t>
            </a:r>
            <a:r>
              <a:rPr lang="en-US" altLang="zh-CN" dirty="0" smtClean="0"/>
              <a:t>request</a:t>
            </a:r>
            <a:r>
              <a:rPr lang="zh-CN" altLang="en-US" dirty="0" smtClean="0"/>
              <a:t>时提供给引擎。</a:t>
            </a:r>
          </a:p>
          <a:p>
            <a:pPr>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789668" y="283934"/>
            <a:ext cx="8787051" cy="621846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806225" y="240166"/>
            <a:ext cx="9448738" cy="589937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a:t>
            </a:r>
            <a:r>
              <a:rPr lang="zh-CN" altLang="en-US" dirty="0" smtClean="0"/>
              <a:t>解析实现</a:t>
            </a:r>
            <a:endParaRPr lang="zh-CN" altLang="en-US" dirty="0"/>
          </a:p>
        </p:txBody>
      </p:sp>
      <p:sp>
        <p:nvSpPr>
          <p:cNvPr id="3" name="内容占位符 2"/>
          <p:cNvSpPr>
            <a:spLocks noGrp="1"/>
          </p:cNvSpPr>
          <p:nvPr>
            <p:ph idx="1"/>
          </p:nvPr>
        </p:nvSpPr>
        <p:spPr>
          <a:xfrm>
            <a:off x="838200" y="1756229"/>
            <a:ext cx="10515600" cy="4420734"/>
          </a:xfrm>
        </p:spPr>
        <p:txBody>
          <a:bodyPr/>
          <a:lstStyle/>
          <a:p>
            <a:pPr>
              <a:buNone/>
            </a:pPr>
            <a:r>
              <a:rPr lang="zh-CN" altLang="en-US" dirty="0" smtClean="0"/>
              <a:t>讲解完</a:t>
            </a:r>
            <a:r>
              <a:rPr lang="en-US" altLang="zh-CN" dirty="0" smtClean="0"/>
              <a:t>Selector </a:t>
            </a:r>
            <a:r>
              <a:rPr lang="zh-CN" altLang="en-US" dirty="0" smtClean="0"/>
              <a:t>的用法，下面抽取博客文章的数据。通过分析网页的结构，</a:t>
            </a:r>
            <a:r>
              <a:rPr lang="en-US" altLang="zh-CN" dirty="0" err="1" smtClean="0"/>
              <a:t>XPath</a:t>
            </a:r>
            <a:r>
              <a:rPr lang="en-US" altLang="zh-CN" dirty="0" smtClean="0"/>
              <a:t> </a:t>
            </a:r>
            <a:r>
              <a:rPr lang="zh-CN" altLang="en-US" dirty="0" smtClean="0"/>
              <a:t>表达式如下</a:t>
            </a:r>
            <a:r>
              <a:rPr lang="en-US" altLang="zh-CN" dirty="0" smtClean="0"/>
              <a:t>:</a:t>
            </a:r>
          </a:p>
          <a:p>
            <a:pPr>
              <a:buNone/>
            </a:pPr>
            <a:r>
              <a:rPr lang="zh-CN" altLang="en-US" dirty="0" smtClean="0"/>
              <a:t>所有文 章</a:t>
            </a:r>
            <a:r>
              <a:rPr lang="en-US" altLang="zh-CN" dirty="0" smtClean="0"/>
              <a:t>:.//*[@class='day']</a:t>
            </a:r>
          </a:p>
          <a:p>
            <a:pPr>
              <a:buNone/>
            </a:pPr>
            <a:r>
              <a:rPr lang="zh-CN" altLang="en-US" dirty="0" smtClean="0"/>
              <a:t>文章发表时间</a:t>
            </a:r>
            <a:r>
              <a:rPr lang="en-US" altLang="zh-CN" dirty="0" smtClean="0"/>
              <a:t>:.//*[@class='</a:t>
            </a:r>
            <a:r>
              <a:rPr lang="en-US" altLang="zh-CN" dirty="0" err="1" smtClean="0"/>
              <a:t>dayTitle</a:t>
            </a:r>
            <a:r>
              <a:rPr lang="en-US" altLang="zh-CN" dirty="0" smtClean="0"/>
              <a:t>']/a/text()</a:t>
            </a:r>
          </a:p>
          <a:p>
            <a:pPr>
              <a:buNone/>
            </a:pPr>
            <a:r>
              <a:rPr lang="zh-CN" altLang="en-US" dirty="0" smtClean="0"/>
              <a:t>文章标题内容</a:t>
            </a:r>
            <a:r>
              <a:rPr lang="en-US" altLang="zh-CN" dirty="0" smtClean="0"/>
              <a:t>:.//*[@class='</a:t>
            </a:r>
            <a:r>
              <a:rPr lang="en-US" altLang="zh-CN" dirty="0" err="1" smtClean="0"/>
              <a:t>postTitle</a:t>
            </a:r>
            <a:r>
              <a:rPr lang="en-US" altLang="zh-CN" dirty="0" smtClean="0"/>
              <a:t>'/a/text()</a:t>
            </a:r>
          </a:p>
          <a:p>
            <a:pPr>
              <a:buNone/>
            </a:pPr>
            <a:r>
              <a:rPr lang="zh-CN" altLang="en-US" dirty="0" smtClean="0"/>
              <a:t>文章摘要内容</a:t>
            </a:r>
            <a:r>
              <a:rPr lang="en-US" altLang="zh-CN" dirty="0" smtClean="0"/>
              <a:t>:.//*[@class='</a:t>
            </a:r>
            <a:r>
              <a:rPr lang="en-US" altLang="zh-CN" dirty="0" err="1" smtClean="0"/>
              <a:t>postCon</a:t>
            </a:r>
            <a:r>
              <a:rPr lang="en-US" altLang="zh-CN" dirty="0" smtClean="0"/>
              <a:t>']/div/text()</a:t>
            </a:r>
          </a:p>
          <a:p>
            <a:pPr>
              <a:buNone/>
            </a:pPr>
            <a:r>
              <a:rPr lang="zh-CN" altLang="en-US" dirty="0" smtClean="0"/>
              <a:t>文章链接</a:t>
            </a:r>
            <a:r>
              <a:rPr lang="en-US" altLang="zh-CN" dirty="0" smtClean="0"/>
              <a:t>:.//*[@class='</a:t>
            </a:r>
            <a:r>
              <a:rPr lang="en-US" altLang="zh-CN" dirty="0" err="1" smtClean="0"/>
              <a:t>postTitle</a:t>
            </a:r>
            <a:r>
              <a:rPr lang="en-US" altLang="zh-CN" dirty="0" smtClean="0"/>
              <a:t>']/a/@</a:t>
            </a:r>
            <a:r>
              <a:rPr lang="en-US" altLang="zh-CN" dirty="0" err="1" smtClean="0"/>
              <a:t>href</a:t>
            </a:r>
            <a:endParaRPr lang="en-US" altLang="zh-CN" dirty="0" smtClean="0"/>
          </a:p>
          <a:p>
            <a:pPr>
              <a:buNone/>
            </a:pPr>
            <a:r>
              <a:rPr lang="en-US" altLang="zh-CN" dirty="0" smtClean="0"/>
              <a:t>parse()</a:t>
            </a:r>
            <a:r>
              <a:rPr lang="zh-CN" altLang="en-US" dirty="0" smtClean="0"/>
              <a:t>方法代码如下</a:t>
            </a:r>
            <a:r>
              <a:rPr lang="en-US" altLang="zh-CN" dirty="0" smtClean="0"/>
              <a:t>:</a:t>
            </a:r>
          </a:p>
          <a:p>
            <a:pPr>
              <a:buNone/>
            </a:pPr>
            <a:endParaRPr lang="zh-CN" altLang="en-US" dirty="0" smtClean="0"/>
          </a:p>
          <a:p>
            <a:pPr>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520473" y="687389"/>
            <a:ext cx="11291546" cy="526346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1041869"/>
            <a:ext cx="10515600" cy="4351338"/>
          </a:xfrm>
        </p:spPr>
        <p:txBody>
          <a:bodyPr/>
          <a:lstStyle/>
          <a:p>
            <a:pPr>
              <a:buNone/>
            </a:pPr>
            <a:r>
              <a:rPr lang="zh-CN" altLang="en-US" dirty="0" smtClean="0"/>
              <a:t>代码先抽取出当前网页中的所有文章，然后从每篇文章中抽取数据，抽取的数据以列表的格式返回，直接取第一个即可。在命令中输人</a:t>
            </a:r>
            <a:r>
              <a:rPr lang="en-US" altLang="zh-CN" dirty="0" err="1" smtClean="0"/>
              <a:t>scrapy</a:t>
            </a:r>
            <a:r>
              <a:rPr lang="en-US" altLang="zh-CN" dirty="0" smtClean="0"/>
              <a:t> crawl </a:t>
            </a:r>
            <a:r>
              <a:rPr lang="en-US" altLang="zh-CN" dirty="0" err="1" smtClean="0"/>
              <a:t>cnblogs</a:t>
            </a:r>
            <a:r>
              <a:rPr lang="en-US" altLang="zh-CN" dirty="0" smtClean="0"/>
              <a:t> </a:t>
            </a:r>
            <a:r>
              <a:rPr lang="zh-CN" altLang="en-US" dirty="0" smtClean="0"/>
              <a:t>再次启动爬虫就可以看到抽取出的数据，如图</a:t>
            </a:r>
            <a:r>
              <a:rPr lang="en-US" altLang="zh-CN" dirty="0" smtClean="0"/>
              <a:t>12-10</a:t>
            </a:r>
            <a:r>
              <a:rPr lang="zh-CN" altLang="en-US" dirty="0" smtClean="0"/>
              <a:t>所示。</a:t>
            </a:r>
          </a:p>
          <a:p>
            <a:pPr>
              <a:buNone/>
            </a:pPr>
            <a:endParaRPr lang="zh-CN" altLang="en-US" dirty="0"/>
          </a:p>
        </p:txBody>
      </p:sp>
      <p:pic>
        <p:nvPicPr>
          <p:cNvPr id="12291" name="Picture 3"/>
          <p:cNvPicPr>
            <a:picLocks noChangeAspect="1" noChangeArrowheads="1"/>
          </p:cNvPicPr>
          <p:nvPr/>
        </p:nvPicPr>
        <p:blipFill>
          <a:blip r:embed="rId2" cstate="print"/>
          <a:srcRect/>
          <a:stretch>
            <a:fillRect/>
          </a:stretch>
        </p:blipFill>
        <p:spPr bwMode="auto">
          <a:xfrm>
            <a:off x="1161143" y="2236856"/>
            <a:ext cx="9567620" cy="428005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命令行工具</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既然用到了</a:t>
            </a:r>
            <a:r>
              <a:rPr lang="en-US" altLang="zh-CN" dirty="0" err="1" smtClean="0"/>
              <a:t>scrapy</a:t>
            </a:r>
            <a:r>
              <a:rPr lang="en-US" altLang="zh-CN" dirty="0" smtClean="0"/>
              <a:t> shell,</a:t>
            </a:r>
            <a:r>
              <a:rPr lang="zh-CN" altLang="en-US" dirty="0" smtClean="0"/>
              <a:t>本节就讲解一下</a:t>
            </a:r>
            <a:r>
              <a:rPr lang="en-US" altLang="zh-CN" dirty="0" err="1" smtClean="0"/>
              <a:t>Scrapy</a:t>
            </a:r>
            <a:r>
              <a:rPr lang="en-US" altLang="zh-CN" dirty="0" smtClean="0"/>
              <a:t> </a:t>
            </a:r>
            <a:r>
              <a:rPr lang="zh-CN" altLang="en-US" dirty="0" smtClean="0"/>
              <a:t>的命令行功能。</a:t>
            </a:r>
            <a:r>
              <a:rPr lang="en-US" altLang="zh-CN" dirty="0" err="1" smtClean="0"/>
              <a:t>Scrapy</a:t>
            </a:r>
            <a:r>
              <a:rPr lang="en-US" altLang="zh-CN" dirty="0" smtClean="0"/>
              <a:t> </a:t>
            </a:r>
            <a:r>
              <a:rPr lang="zh-CN" altLang="en-US" dirty="0" smtClean="0"/>
              <a:t>提供了两种类型的命令。一种必须在</a:t>
            </a:r>
            <a:r>
              <a:rPr lang="en-US" altLang="zh-CN" dirty="0" err="1" smtClean="0"/>
              <a:t>Scrapy</a:t>
            </a:r>
            <a:r>
              <a:rPr lang="zh-CN" altLang="en-US" dirty="0" smtClean="0"/>
              <a:t>项目中运行，是针对项目的命令</a:t>
            </a:r>
            <a:r>
              <a:rPr lang="en-US" altLang="zh-CN" dirty="0" smtClean="0"/>
              <a:t>; </a:t>
            </a:r>
            <a:r>
              <a:rPr lang="zh-CN" altLang="en-US" dirty="0" smtClean="0"/>
              <a:t>另外一种则不需要，属于全局命令。全局命令在项目中运行时的表现可能会与在非项目中的运行表现有些许差别，</a:t>
            </a:r>
            <a:r>
              <a:rPr lang="en-US" altLang="zh-CN" dirty="0" smtClean="0"/>
              <a:t>,</a:t>
            </a:r>
            <a:r>
              <a:rPr lang="zh-CN" altLang="en-US" dirty="0" smtClean="0"/>
              <a:t>因为可能会使用项目的设定。</a:t>
            </a:r>
            <a:br>
              <a:rPr lang="zh-CN" altLang="en-US" dirty="0" smtClean="0"/>
            </a:br>
            <a:r>
              <a:rPr lang="zh-CN" altLang="en-US" dirty="0" smtClean="0"/>
              <a:t>全局命令如下</a:t>
            </a:r>
            <a:r>
              <a:rPr lang="en-US" altLang="zh-CN" dirty="0" smtClean="0"/>
              <a:t>:</a:t>
            </a:r>
            <a:br>
              <a:rPr lang="en-US" altLang="zh-CN" dirty="0" smtClean="0"/>
            </a:br>
            <a:r>
              <a:rPr lang="en-US" altLang="zh-CN" dirty="0" err="1" smtClean="0"/>
              <a:t>startproject</a:t>
            </a:r>
            <a:r>
              <a:rPr lang="en-US" altLang="zh-CN" dirty="0" smtClean="0"/>
              <a:t/>
            </a:r>
            <a:br>
              <a:rPr lang="en-US" altLang="zh-CN" dirty="0" smtClean="0"/>
            </a:br>
            <a:r>
              <a:rPr lang="en-US" altLang="zh-CN" dirty="0" smtClean="0"/>
              <a:t>settings</a:t>
            </a:r>
            <a:br>
              <a:rPr lang="en-US" altLang="zh-CN" dirty="0" smtClean="0"/>
            </a:br>
            <a:r>
              <a:rPr lang="en-US" altLang="zh-CN" dirty="0" err="1" smtClean="0"/>
              <a:t>runspider</a:t>
            </a:r>
            <a:r>
              <a:rPr lang="en-US" altLang="zh-CN" dirty="0" smtClean="0"/>
              <a:t/>
            </a:r>
            <a:br>
              <a:rPr lang="en-US" altLang="zh-CN" dirty="0" smtClean="0"/>
            </a:br>
            <a:r>
              <a:rPr lang="en-US" altLang="zh-CN" dirty="0" smtClean="0"/>
              <a:t>shell</a:t>
            </a:r>
            <a:br>
              <a:rPr lang="en-US" altLang="zh-CN" dirty="0" smtClean="0"/>
            </a:br>
            <a:r>
              <a:rPr lang="en-US" altLang="zh-CN" dirty="0" smtClean="0"/>
              <a:t>fetch</a:t>
            </a:r>
            <a:br>
              <a:rPr lang="en-US" altLang="zh-CN" dirty="0" smtClean="0"/>
            </a:br>
            <a:r>
              <a:rPr lang="en-US" altLang="zh-CN" dirty="0" smtClean="0"/>
              <a:t>view</a:t>
            </a:r>
            <a:br>
              <a:rPr lang="en-US" altLang="zh-CN" dirty="0" smtClean="0"/>
            </a:br>
            <a:r>
              <a:rPr lang="en-US" altLang="zh-CN" dirty="0" smtClean="0"/>
              <a:t>version</a:t>
            </a:r>
            <a:br>
              <a:rPr lang="en-US" altLang="zh-CN" dirty="0" smtClean="0"/>
            </a:br>
            <a:r>
              <a:rPr lang="en-US" altLang="zh-CN" dirty="0" smtClean="0"/>
              <a:t>bench</a:t>
            </a:r>
            <a:br>
              <a:rPr lang="en-US" altLang="zh-CN" dirty="0" smtClean="0"/>
            </a:br>
            <a:endParaRPr lang="en-US" altLang="zh-CN"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597" y="537029"/>
            <a:ext cx="10903857" cy="5639934"/>
          </a:xfrm>
        </p:spPr>
        <p:txBody>
          <a:bodyPr/>
          <a:lstStyle/>
          <a:p>
            <a:pPr>
              <a:buNone/>
            </a:pPr>
            <a:r>
              <a:rPr lang="en-US" altLang="zh-CN" dirty="0" err="1" smtClean="0"/>
              <a:t>startproject</a:t>
            </a:r>
            <a:r>
              <a:rPr lang="en-US" altLang="zh-CN" dirty="0" smtClean="0"/>
              <a:t> </a:t>
            </a:r>
            <a:r>
              <a:rPr lang="zh-CN" altLang="en-US" dirty="0" smtClean="0"/>
              <a:t>命令，语法</a:t>
            </a:r>
            <a:r>
              <a:rPr lang="en-US" altLang="zh-CN" dirty="0" smtClean="0"/>
              <a:t>: </a:t>
            </a:r>
            <a:r>
              <a:rPr lang="en-US" altLang="zh-CN" dirty="0" err="1" smtClean="0"/>
              <a:t>scrapy</a:t>
            </a:r>
            <a:r>
              <a:rPr lang="en-US" altLang="zh-CN" dirty="0" smtClean="0"/>
              <a:t> </a:t>
            </a:r>
            <a:r>
              <a:rPr lang="en-US" altLang="zh-CN" dirty="0" err="1" smtClean="0"/>
              <a:t>startproject</a:t>
            </a:r>
            <a:r>
              <a:rPr lang="en-US" altLang="zh-CN" dirty="0" smtClean="0"/>
              <a:t> &lt;</a:t>
            </a:r>
            <a:r>
              <a:rPr lang="en-US" altLang="zh-CN" dirty="0" err="1" smtClean="0"/>
              <a:t>project_name</a:t>
            </a:r>
            <a:r>
              <a:rPr lang="en-US" altLang="zh-CN" dirty="0" smtClean="0"/>
              <a:t>&gt;</a:t>
            </a:r>
            <a:r>
              <a:rPr lang="zh-CN" altLang="en-US" dirty="0" smtClean="0"/>
              <a:t>。用 于在</a:t>
            </a:r>
            <a:r>
              <a:rPr lang="en-US" altLang="zh-CN" dirty="0" err="1" smtClean="0"/>
              <a:t>project_name</a:t>
            </a:r>
            <a:r>
              <a:rPr lang="en-US" altLang="zh-CN" dirty="0" smtClean="0"/>
              <a:t> </a:t>
            </a:r>
            <a:r>
              <a:rPr lang="zh-CN" altLang="en-US" dirty="0" smtClean="0"/>
              <a:t>文件夹下创建一个名为</a:t>
            </a:r>
            <a:r>
              <a:rPr lang="en-US" altLang="zh-CN" dirty="0" err="1" smtClean="0"/>
              <a:t>project_name</a:t>
            </a:r>
            <a:r>
              <a:rPr lang="en-US" altLang="zh-CN" dirty="0" smtClean="0"/>
              <a:t> </a:t>
            </a:r>
            <a:r>
              <a:rPr lang="zh-CN" altLang="en-US" dirty="0" smtClean="0"/>
              <a:t>的</a:t>
            </a:r>
            <a:r>
              <a:rPr lang="en-US" altLang="zh-CN" dirty="0" err="1" smtClean="0"/>
              <a:t>Scrapy</a:t>
            </a:r>
            <a:r>
              <a:rPr lang="zh-CN" altLang="en-US" dirty="0" smtClean="0"/>
              <a:t>项目。示例如下</a:t>
            </a:r>
            <a:r>
              <a:rPr lang="en-US" altLang="zh-CN" dirty="0" smtClean="0"/>
              <a:t>:</a:t>
            </a:r>
            <a:br>
              <a:rPr lang="en-US" altLang="zh-CN" dirty="0" smtClean="0"/>
            </a:br>
            <a:endParaRPr lang="en-US" altLang="zh-CN" dirty="0" smtClean="0"/>
          </a:p>
          <a:p>
            <a:pPr>
              <a:buNone/>
            </a:pPr>
            <a:r>
              <a:rPr lang="en-US" altLang="zh-CN" dirty="0" smtClean="0"/>
              <a:t>		</a:t>
            </a:r>
          </a:p>
          <a:p>
            <a:pPr>
              <a:buNone/>
            </a:pPr>
            <a:r>
              <a:rPr lang="en-US" altLang="zh-CN" dirty="0" smtClean="0"/>
              <a:t>settings </a:t>
            </a:r>
            <a:r>
              <a:rPr lang="zh-CN" altLang="en-US" dirty="0" smtClean="0"/>
              <a:t>命令，语法</a:t>
            </a:r>
            <a:r>
              <a:rPr lang="en-US" altLang="zh-CN" dirty="0" smtClean="0"/>
              <a:t>:</a:t>
            </a:r>
            <a:r>
              <a:rPr lang="en-US" altLang="zh-CN" dirty="0" err="1" smtClean="0"/>
              <a:t>scrapy</a:t>
            </a:r>
            <a:r>
              <a:rPr lang="en-US" altLang="zh-CN" dirty="0" smtClean="0"/>
              <a:t> settings [options]</a:t>
            </a:r>
            <a:r>
              <a:rPr lang="zh-CN" altLang="en-US" dirty="0" smtClean="0"/>
              <a:t>。在项目中运行时，该命令将会输出项目的设定值，否则输出</a:t>
            </a:r>
            <a:r>
              <a:rPr lang="en-US" altLang="zh-CN" dirty="0" err="1" smtClean="0"/>
              <a:t>Scrapy</a:t>
            </a:r>
            <a:r>
              <a:rPr lang="en-US" altLang="zh-CN" dirty="0" smtClean="0"/>
              <a:t> </a:t>
            </a:r>
            <a:r>
              <a:rPr lang="zh-CN" altLang="en-US" dirty="0" smtClean="0"/>
              <a:t>默认设定。示例如下</a:t>
            </a:r>
            <a:r>
              <a:rPr lang="en-US" altLang="zh-CN" dirty="0" smtClean="0"/>
              <a:t>:	</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err="1" smtClean="0"/>
              <a:t>runspider</a:t>
            </a:r>
            <a:r>
              <a:rPr lang="zh-CN" altLang="en-US" dirty="0" smtClean="0"/>
              <a:t>命令，语法</a:t>
            </a:r>
            <a:r>
              <a:rPr lang="en-US" altLang="zh-CN" dirty="0" smtClean="0"/>
              <a:t>:</a:t>
            </a:r>
            <a:r>
              <a:rPr lang="en-US" altLang="zh-CN" dirty="0" err="1" smtClean="0"/>
              <a:t>scrapy</a:t>
            </a:r>
            <a:r>
              <a:rPr lang="en-US" altLang="zh-CN" dirty="0" smtClean="0"/>
              <a:t> </a:t>
            </a:r>
            <a:r>
              <a:rPr lang="en-US" altLang="zh-CN" dirty="0" err="1" smtClean="0"/>
              <a:t>runspider</a:t>
            </a:r>
            <a:r>
              <a:rPr lang="en-US" altLang="zh-CN" dirty="0" smtClean="0"/>
              <a:t> &lt;</a:t>
            </a:r>
            <a:r>
              <a:rPr lang="en-US" altLang="zh-CN" dirty="0" err="1" smtClean="0"/>
              <a:t>spider_file.py</a:t>
            </a:r>
            <a:r>
              <a:rPr lang="en-US" altLang="zh-CN" dirty="0" smtClean="0"/>
              <a:t>&gt;</a:t>
            </a:r>
            <a:r>
              <a:rPr lang="zh-CN" altLang="en-US" dirty="0" smtClean="0"/>
              <a:t>。在未创建项目的情况下，运行一个编写好的</a:t>
            </a:r>
            <a:r>
              <a:rPr lang="en-US" altLang="zh-CN" dirty="0" smtClean="0"/>
              <a:t>spider</a:t>
            </a:r>
            <a:r>
              <a:rPr lang="zh-CN" altLang="en-US" dirty="0" smtClean="0"/>
              <a:t>模块。示例如下</a:t>
            </a:r>
            <a:r>
              <a:rPr lang="en-US" altLang="zh-CN" dirty="0" smtClean="0"/>
              <a:t>:</a:t>
            </a:r>
          </a:p>
          <a:p>
            <a:pPr>
              <a:buNone/>
            </a:pPr>
            <a:endParaRPr lang="zh-CN" altLang="en-US" dirty="0"/>
          </a:p>
        </p:txBody>
      </p:sp>
      <p:pic>
        <p:nvPicPr>
          <p:cNvPr id="13314" name="Picture 2"/>
          <p:cNvPicPr>
            <a:picLocks noChangeAspect="1" noChangeArrowheads="1"/>
          </p:cNvPicPr>
          <p:nvPr/>
        </p:nvPicPr>
        <p:blipFill>
          <a:blip r:embed="rId2" cstate="print"/>
          <a:srcRect/>
          <a:stretch>
            <a:fillRect/>
          </a:stretch>
        </p:blipFill>
        <p:spPr bwMode="auto">
          <a:xfrm>
            <a:off x="995590" y="1433738"/>
            <a:ext cx="6272053" cy="424089"/>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983569" y="3029403"/>
            <a:ext cx="6346144" cy="1223026"/>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921522" y="5122137"/>
            <a:ext cx="9487606" cy="83525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53143"/>
            <a:ext cx="10515600" cy="5465763"/>
          </a:xfrm>
        </p:spPr>
        <p:txBody>
          <a:bodyPr/>
          <a:lstStyle/>
          <a:p>
            <a:pPr>
              <a:buNone/>
            </a:pPr>
            <a:r>
              <a:rPr lang="en-US" altLang="zh-CN" dirty="0" smtClean="0"/>
              <a:t>shell </a:t>
            </a:r>
            <a:r>
              <a:rPr lang="zh-CN" altLang="en-US" dirty="0" smtClean="0"/>
              <a:t>命令，语法</a:t>
            </a:r>
            <a:r>
              <a:rPr lang="en-US" altLang="zh-CN" dirty="0" smtClean="0"/>
              <a:t>:</a:t>
            </a:r>
            <a:r>
              <a:rPr lang="en-US" altLang="zh-CN" dirty="0" err="1" smtClean="0"/>
              <a:t>scrapy</a:t>
            </a:r>
            <a:r>
              <a:rPr lang="en-US" altLang="zh-CN" dirty="0" smtClean="0"/>
              <a:t> shell [</a:t>
            </a:r>
            <a:r>
              <a:rPr lang="en-US" altLang="zh-CN" dirty="0" err="1" smtClean="0"/>
              <a:t>url</a:t>
            </a:r>
            <a:r>
              <a:rPr lang="en-US" altLang="zh-CN" dirty="0" smtClean="0"/>
              <a:t>]</a:t>
            </a:r>
            <a:r>
              <a:rPr lang="zh-CN" altLang="en-US" dirty="0" smtClean="0"/>
              <a:t>。用来启动</a:t>
            </a:r>
            <a:r>
              <a:rPr lang="en-US" altLang="zh-CN" dirty="0" err="1" smtClean="0"/>
              <a:t>Scrapy</a:t>
            </a:r>
            <a:r>
              <a:rPr lang="en-US" altLang="zh-CN" dirty="0" smtClean="0"/>
              <a:t> </a:t>
            </a:r>
            <a:r>
              <a:rPr lang="en-US" altLang="zh-CN" dirty="0" err="1" smtClean="0"/>
              <a:t>shell,url</a:t>
            </a:r>
            <a:r>
              <a:rPr lang="en-US" altLang="zh-CN" dirty="0" smtClean="0"/>
              <a:t> </a:t>
            </a:r>
            <a:r>
              <a:rPr lang="zh-CN" altLang="en-US" dirty="0" smtClean="0"/>
              <a:t>为可选。示例如下</a:t>
            </a:r>
            <a:r>
              <a:rPr lang="en-US" altLang="zh-CN" dirty="0" smtClean="0"/>
              <a:t>:</a:t>
            </a:r>
          </a:p>
          <a:p>
            <a:pPr>
              <a:buNone/>
            </a:pPr>
            <a:endParaRPr lang="en-US" altLang="zh-CN" dirty="0" smtClean="0"/>
          </a:p>
          <a:p>
            <a:pPr>
              <a:buNone/>
            </a:pPr>
            <a:endParaRPr lang="en-US" altLang="zh-CN" dirty="0" smtClean="0"/>
          </a:p>
          <a:p>
            <a:pPr>
              <a:buNone/>
            </a:pPr>
            <a:r>
              <a:rPr lang="en-US" altLang="zh-CN" dirty="0" smtClean="0"/>
              <a:t>fetch </a:t>
            </a:r>
            <a:r>
              <a:rPr lang="zh-CN" altLang="en-US" dirty="0" smtClean="0"/>
              <a:t>命令，语法</a:t>
            </a:r>
            <a:r>
              <a:rPr lang="en-US" altLang="zh-CN" dirty="0" smtClean="0"/>
              <a:t>:</a:t>
            </a:r>
            <a:r>
              <a:rPr lang="en-US" altLang="zh-CN" dirty="0" err="1" smtClean="0"/>
              <a:t>scrapy</a:t>
            </a:r>
            <a:r>
              <a:rPr lang="en-US" altLang="zh-CN" dirty="0" smtClean="0"/>
              <a:t> fetch &lt;</a:t>
            </a:r>
            <a:r>
              <a:rPr lang="en-US" altLang="zh-CN" dirty="0" err="1" smtClean="0"/>
              <a:t>url</a:t>
            </a:r>
            <a:r>
              <a:rPr lang="en-US" altLang="zh-CN" dirty="0" smtClean="0"/>
              <a:t>&gt;</a:t>
            </a:r>
            <a:r>
              <a:rPr lang="zh-CN" altLang="en-US" dirty="0" smtClean="0"/>
              <a:t>。使用</a:t>
            </a:r>
            <a:r>
              <a:rPr lang="en-US" altLang="zh-CN" dirty="0" err="1" smtClean="0"/>
              <a:t>Scrapy</a:t>
            </a:r>
            <a:r>
              <a:rPr lang="en-US" altLang="zh-CN" dirty="0" smtClean="0"/>
              <a:t> </a:t>
            </a:r>
            <a:r>
              <a:rPr lang="zh-CN" altLang="en-US" dirty="0" smtClean="0"/>
              <a:t>下载器</a:t>
            </a:r>
            <a:r>
              <a:rPr lang="en-US" altLang="zh-CN" dirty="0" smtClean="0"/>
              <a:t>( downloader )</a:t>
            </a:r>
            <a:r>
              <a:rPr lang="zh-CN" altLang="en-US" dirty="0" smtClean="0"/>
              <a:t>下载给定的</a:t>
            </a:r>
            <a:r>
              <a:rPr lang="en-US" altLang="zh-CN" dirty="0" smtClean="0"/>
              <a:t>URL,</a:t>
            </a:r>
            <a:r>
              <a:rPr lang="zh-CN" altLang="en-US" dirty="0" smtClean="0"/>
              <a:t>并将获取到的内容送到标准输出。该命令以</a:t>
            </a:r>
            <a:r>
              <a:rPr lang="en-US" altLang="zh-CN" dirty="0" smtClean="0"/>
              <a:t>spider </a:t>
            </a:r>
            <a:r>
              <a:rPr lang="zh-CN" altLang="en-US" dirty="0" smtClean="0"/>
              <a:t>下载页面的方式获取页面，如果是在项目中运行，</a:t>
            </a:r>
            <a:r>
              <a:rPr lang="en-US" altLang="zh-CN" dirty="0" smtClean="0"/>
              <a:t>fetch </a:t>
            </a:r>
            <a:r>
              <a:rPr lang="zh-CN" altLang="en-US" dirty="0" smtClean="0"/>
              <a:t>将会使用项目中</a:t>
            </a:r>
            <a:r>
              <a:rPr lang="en-US" altLang="zh-CN" dirty="0" smtClean="0"/>
              <a:t>spider </a:t>
            </a:r>
            <a:r>
              <a:rPr lang="zh-CN" altLang="en-US" dirty="0" smtClean="0"/>
              <a:t>的属性访问。如果在非项目中运行，则会使用默认</a:t>
            </a:r>
            <a:r>
              <a:rPr lang="en-US" altLang="zh-CN" dirty="0" err="1" smtClean="0"/>
              <a:t>Scrapy</a:t>
            </a:r>
            <a:r>
              <a:rPr lang="en-US" altLang="zh-CN" dirty="0" smtClean="0"/>
              <a:t> downloader </a:t>
            </a:r>
            <a:r>
              <a:rPr lang="zh-CN" altLang="en-US" dirty="0" smtClean="0"/>
              <a:t>设定。示例如下</a:t>
            </a:r>
            <a:r>
              <a:rPr lang="en-US" altLang="zh-CN" dirty="0" smtClean="0"/>
              <a:t>:</a:t>
            </a:r>
            <a:endParaRPr lang="zh-CN" altLang="en-US" dirty="0"/>
          </a:p>
        </p:txBody>
      </p:sp>
      <p:pic>
        <p:nvPicPr>
          <p:cNvPr id="14338" name="Picture 2"/>
          <p:cNvPicPr>
            <a:picLocks noChangeAspect="1" noChangeArrowheads="1"/>
          </p:cNvPicPr>
          <p:nvPr/>
        </p:nvPicPr>
        <p:blipFill>
          <a:blip r:embed="rId2" cstate="print"/>
          <a:srcRect/>
          <a:stretch>
            <a:fillRect/>
          </a:stretch>
        </p:blipFill>
        <p:spPr bwMode="auto">
          <a:xfrm>
            <a:off x="1020082" y="1520825"/>
            <a:ext cx="10128470" cy="554718"/>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1071789" y="4308928"/>
            <a:ext cx="11248362" cy="78558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20914"/>
            <a:ext cx="10515600" cy="5756049"/>
          </a:xfrm>
        </p:spPr>
        <p:txBody>
          <a:bodyPr>
            <a:normAutofit/>
          </a:bodyPr>
          <a:lstStyle/>
          <a:p>
            <a:pPr>
              <a:buNone/>
            </a:pPr>
            <a:r>
              <a:rPr lang="en-US" altLang="zh-CN" dirty="0" smtClean="0"/>
              <a:t>view </a:t>
            </a:r>
            <a:r>
              <a:rPr lang="zh-CN" altLang="en-US" dirty="0" smtClean="0"/>
              <a:t>命令，语法</a:t>
            </a:r>
            <a:r>
              <a:rPr lang="en-US" altLang="zh-CN" dirty="0" smtClean="0"/>
              <a:t>:</a:t>
            </a:r>
            <a:r>
              <a:rPr lang="en-US" altLang="zh-CN" dirty="0" err="1" smtClean="0"/>
              <a:t>scrapy</a:t>
            </a:r>
            <a:r>
              <a:rPr lang="en-US" altLang="zh-CN" dirty="0" smtClean="0"/>
              <a:t> view &lt;</a:t>
            </a:r>
            <a:r>
              <a:rPr lang="en-US" altLang="zh-CN" dirty="0" err="1" smtClean="0"/>
              <a:t>url</a:t>
            </a:r>
            <a:r>
              <a:rPr lang="en-US" altLang="zh-CN" dirty="0" smtClean="0"/>
              <a:t>&gt;</a:t>
            </a:r>
            <a:r>
              <a:rPr lang="zh-CN" altLang="en-US" dirty="0" smtClean="0"/>
              <a:t>。在浏览器中打开给定的</a:t>
            </a:r>
            <a:r>
              <a:rPr lang="en-US" altLang="zh-CN" dirty="0" smtClean="0"/>
              <a:t>URL,</a:t>
            </a:r>
            <a:r>
              <a:rPr lang="zh-CN" altLang="en-US" dirty="0" smtClean="0"/>
              <a:t>并以</a:t>
            </a:r>
            <a:r>
              <a:rPr lang="en-US" altLang="zh-CN" dirty="0" err="1" smtClean="0"/>
              <a:t>Scrapy</a:t>
            </a:r>
            <a:r>
              <a:rPr lang="en-US" altLang="zh-CN" dirty="0" smtClean="0"/>
              <a:t> spider</a:t>
            </a:r>
            <a:r>
              <a:rPr lang="zh-CN" altLang="en-US" dirty="0" smtClean="0"/>
              <a:t>获取到的形式展现，和之前讲的</a:t>
            </a:r>
            <a:r>
              <a:rPr lang="en-US" altLang="zh-CN" dirty="0" smtClean="0"/>
              <a:t>view(response)</a:t>
            </a:r>
            <a:r>
              <a:rPr lang="zh-CN" altLang="en-US" dirty="0" smtClean="0"/>
              <a:t>效果一样。示例如下</a:t>
            </a:r>
            <a:r>
              <a:rPr lang="en-US" altLang="zh-CN" dirty="0" smtClean="0"/>
              <a:t>:</a:t>
            </a:r>
          </a:p>
          <a:p>
            <a:pPr>
              <a:buNone/>
            </a:pPr>
            <a:endParaRPr lang="en-US" altLang="zh-CN" dirty="0" smtClean="0"/>
          </a:p>
          <a:p>
            <a:pPr>
              <a:buNone/>
            </a:pPr>
            <a:r>
              <a:rPr lang="en-US" altLang="zh-CN" dirty="0" smtClean="0"/>
              <a:t/>
            </a:r>
            <a:br>
              <a:rPr lang="en-US" altLang="zh-CN" dirty="0" smtClean="0"/>
            </a:br>
            <a:r>
              <a:rPr lang="en-US" altLang="zh-CN" dirty="0" smtClean="0"/>
              <a:t/>
            </a:r>
            <a:br>
              <a:rPr lang="en-US" altLang="zh-CN" dirty="0" smtClean="0"/>
            </a:br>
            <a:r>
              <a:rPr lang="en-US" altLang="zh-CN" dirty="0" smtClean="0"/>
              <a:t>version </a:t>
            </a:r>
            <a:r>
              <a:rPr lang="zh-CN" altLang="en-US" dirty="0" smtClean="0"/>
              <a:t>命令，语法</a:t>
            </a:r>
            <a:r>
              <a:rPr lang="en-US" altLang="zh-CN" dirty="0" smtClean="0"/>
              <a:t>: </a:t>
            </a:r>
            <a:r>
              <a:rPr lang="en-US" altLang="zh-CN" dirty="0" err="1" smtClean="0"/>
              <a:t>scrapy</a:t>
            </a:r>
            <a:r>
              <a:rPr lang="en-US" altLang="zh-CN" dirty="0" smtClean="0"/>
              <a:t> version [-v]</a:t>
            </a:r>
            <a:r>
              <a:rPr lang="zh-CN" altLang="en-US" dirty="0" smtClean="0"/>
              <a:t>。输出</a:t>
            </a:r>
            <a:r>
              <a:rPr lang="en-US" altLang="zh-CN" dirty="0" err="1" smtClean="0"/>
              <a:t>Scrapy</a:t>
            </a:r>
            <a:r>
              <a:rPr lang="en-US" altLang="zh-CN" dirty="0" smtClean="0"/>
              <a:t> </a:t>
            </a:r>
            <a:r>
              <a:rPr lang="zh-CN" altLang="en-US" dirty="0" smtClean="0"/>
              <a:t>版本。配合</a:t>
            </a:r>
            <a:r>
              <a:rPr lang="en-US" altLang="zh-CN" dirty="0" smtClean="0"/>
              <a:t>-V </a:t>
            </a:r>
            <a:r>
              <a:rPr lang="zh-CN" altLang="en-US" dirty="0" smtClean="0"/>
              <a:t>运行时，该命令同时</a:t>
            </a:r>
            <a:br>
              <a:rPr lang="zh-CN" altLang="en-US" dirty="0" smtClean="0"/>
            </a:br>
            <a:r>
              <a:rPr lang="zh-CN" altLang="en-US" dirty="0" smtClean="0"/>
              <a:t>输出</a:t>
            </a:r>
            <a:r>
              <a:rPr lang="en-US" altLang="zh-CN" dirty="0" smtClean="0"/>
              <a:t>Python</a:t>
            </a:r>
            <a:r>
              <a:rPr lang="zh-CN" altLang="en-US" dirty="0" smtClean="0"/>
              <a:t>、</a:t>
            </a:r>
            <a:r>
              <a:rPr lang="en-US" altLang="zh-CN" dirty="0" smtClean="0"/>
              <a:t>Twisted </a:t>
            </a:r>
            <a:r>
              <a:rPr lang="zh-CN" altLang="en-US" dirty="0" smtClean="0"/>
              <a:t>以及平台的信息，方便</a:t>
            </a:r>
            <a:r>
              <a:rPr lang="en-US" altLang="zh-CN" dirty="0" smtClean="0"/>
              <a:t>bug </a:t>
            </a:r>
            <a:r>
              <a:rPr lang="zh-CN" altLang="en-US" dirty="0" smtClean="0"/>
              <a:t>提交。</a:t>
            </a:r>
            <a:endParaRPr lang="en-US" altLang="zh-CN" dirty="0" smtClean="0"/>
          </a:p>
          <a:p>
            <a:pPr>
              <a:buNone/>
            </a:pPr>
            <a:r>
              <a:rPr lang="zh-CN" altLang="en-US" dirty="0" smtClean="0"/>
              <a:t/>
            </a:r>
            <a:br>
              <a:rPr lang="zh-CN" altLang="en-US" dirty="0" smtClean="0"/>
            </a:br>
            <a:r>
              <a:rPr lang="en-US" altLang="zh-CN" dirty="0" smtClean="0"/>
              <a:t>bench</a:t>
            </a:r>
            <a:r>
              <a:rPr lang="zh-CN" altLang="en-US" dirty="0" smtClean="0"/>
              <a:t>命令，语法</a:t>
            </a:r>
            <a:r>
              <a:rPr lang="en-US" altLang="zh-CN" dirty="0" smtClean="0"/>
              <a:t>: </a:t>
            </a:r>
            <a:r>
              <a:rPr lang="en-US" altLang="zh-CN" dirty="0" err="1" smtClean="0"/>
              <a:t>scrapy</a:t>
            </a:r>
            <a:r>
              <a:rPr lang="en-US" altLang="zh-CN" dirty="0" smtClean="0"/>
              <a:t> bench</a:t>
            </a:r>
            <a:r>
              <a:rPr lang="zh-CN" altLang="en-US" dirty="0" smtClean="0"/>
              <a:t>。用于运行</a:t>
            </a:r>
            <a:r>
              <a:rPr lang="en-US" altLang="zh-CN" dirty="0" smtClean="0"/>
              <a:t>benchmark </a:t>
            </a:r>
            <a:r>
              <a:rPr lang="zh-CN" altLang="en-US" dirty="0" smtClean="0"/>
              <a:t>测试，测试</a:t>
            </a:r>
            <a:r>
              <a:rPr lang="en-US" altLang="zh-CN" dirty="0" err="1" smtClean="0"/>
              <a:t>Scrapy</a:t>
            </a:r>
            <a:r>
              <a:rPr lang="en-US" altLang="zh-CN" dirty="0" smtClean="0"/>
              <a:t> </a:t>
            </a:r>
            <a:r>
              <a:rPr lang="zh-CN" altLang="en-US" dirty="0" smtClean="0"/>
              <a:t>在硬件上的效率。</a:t>
            </a:r>
            <a:endParaRPr lang="en-US" altLang="zh-CN" dirty="0" smtClean="0"/>
          </a:p>
          <a:p>
            <a:pPr>
              <a:buNone/>
            </a:pPr>
            <a:r>
              <a:rPr lang="zh-CN" altLang="en-US" dirty="0" smtClean="0"/>
              <a:t/>
            </a:r>
            <a:br>
              <a:rPr lang="zh-CN" altLang="en-US" dirty="0" smtClean="0"/>
            </a:br>
            <a:r>
              <a:rPr lang="zh-CN" altLang="en-US" dirty="0" smtClean="0"/>
              <a:t/>
            </a:r>
            <a:br>
              <a:rPr lang="zh-CN" altLang="en-US" dirty="0" smtClean="0"/>
            </a:br>
            <a:endParaRPr lang="zh-CN" altLang="en-US" dirty="0" smtClean="0"/>
          </a:p>
          <a:p>
            <a:pPr>
              <a:buNone/>
            </a:pP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284059" y="1816328"/>
            <a:ext cx="8061279" cy="52047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9600"/>
            <a:ext cx="10515600" cy="5567363"/>
          </a:xfrm>
        </p:spPr>
        <p:txBody>
          <a:bodyPr>
            <a:normAutofit lnSpcReduction="10000"/>
          </a:bodyPr>
          <a:lstStyle/>
          <a:p>
            <a:pPr>
              <a:buNone/>
            </a:pPr>
            <a:r>
              <a:rPr lang="zh-CN" altLang="en-US" dirty="0" smtClean="0"/>
              <a:t>项目命令如下</a:t>
            </a:r>
            <a:r>
              <a:rPr lang="en-US" altLang="zh-CN" dirty="0" smtClean="0"/>
              <a:t>:</a:t>
            </a:r>
            <a:br>
              <a:rPr lang="en-US" altLang="zh-CN" dirty="0" smtClean="0"/>
            </a:br>
            <a:r>
              <a:rPr lang="en-US" altLang="zh-CN" dirty="0" smtClean="0"/>
              <a:t>crawl</a:t>
            </a:r>
            <a:br>
              <a:rPr lang="en-US" altLang="zh-CN" dirty="0" smtClean="0"/>
            </a:br>
            <a:r>
              <a:rPr lang="en-US" altLang="zh-CN" dirty="0" smtClean="0"/>
              <a:t>check</a:t>
            </a:r>
            <a:br>
              <a:rPr lang="en-US" altLang="zh-CN" dirty="0" smtClean="0"/>
            </a:br>
            <a:r>
              <a:rPr lang="en-US" altLang="zh-CN" dirty="0" smtClean="0"/>
              <a:t>list</a:t>
            </a:r>
            <a:br>
              <a:rPr lang="en-US" altLang="zh-CN" dirty="0" smtClean="0"/>
            </a:br>
            <a:r>
              <a:rPr lang="en-US" altLang="zh-CN" dirty="0" smtClean="0"/>
              <a:t>edit</a:t>
            </a:r>
            <a:br>
              <a:rPr lang="en-US" altLang="zh-CN" dirty="0" smtClean="0"/>
            </a:br>
            <a:r>
              <a:rPr lang="en-US" altLang="zh-CN" dirty="0" smtClean="0"/>
              <a:t>parse</a:t>
            </a:r>
            <a:br>
              <a:rPr lang="en-US" altLang="zh-CN" dirty="0" smtClean="0"/>
            </a:br>
            <a:r>
              <a:rPr lang="en-US" altLang="zh-CN" dirty="0" err="1" smtClean="0"/>
              <a:t>genspider</a:t>
            </a:r>
            <a:r>
              <a:rPr lang="en-US" altLang="zh-CN" dirty="0" smtClean="0"/>
              <a:t/>
            </a:r>
            <a:br>
              <a:rPr lang="en-US" altLang="zh-CN" dirty="0" smtClean="0"/>
            </a:br>
            <a:r>
              <a:rPr lang="en-US" altLang="zh-CN" dirty="0" smtClean="0"/>
              <a:t>deploy</a:t>
            </a:r>
          </a:p>
          <a:p>
            <a:pPr>
              <a:buNone/>
            </a:pPr>
            <a:r>
              <a:rPr lang="en-US" altLang="zh-CN" dirty="0" smtClean="0"/>
              <a:t/>
            </a:r>
            <a:br>
              <a:rPr lang="en-US" altLang="zh-CN" dirty="0" smtClean="0"/>
            </a:br>
            <a:r>
              <a:rPr lang="en-US" altLang="zh-CN" dirty="0" smtClean="0"/>
              <a:t>crawl </a:t>
            </a:r>
            <a:r>
              <a:rPr lang="zh-CN" altLang="en-US" dirty="0" smtClean="0"/>
              <a:t>命令，语法</a:t>
            </a:r>
            <a:r>
              <a:rPr lang="en-US" altLang="zh-CN" dirty="0" smtClean="0"/>
              <a:t>:</a:t>
            </a:r>
            <a:r>
              <a:rPr lang="en-US" altLang="zh-CN" dirty="0" err="1" smtClean="0"/>
              <a:t>scrapy</a:t>
            </a:r>
            <a:r>
              <a:rPr lang="en-US" altLang="zh-CN" dirty="0" smtClean="0"/>
              <a:t> crawl &lt;spider&gt;</a:t>
            </a:r>
            <a:r>
              <a:rPr lang="zh-CN" altLang="en-US" dirty="0" smtClean="0"/>
              <a:t>。用来使用</a:t>
            </a:r>
            <a:r>
              <a:rPr lang="en-US" altLang="zh-CN" dirty="0" smtClean="0"/>
              <a:t>spider </a:t>
            </a:r>
            <a:r>
              <a:rPr lang="zh-CN" altLang="en-US" dirty="0" smtClean="0"/>
              <a:t>进行爬取，示例如下</a:t>
            </a:r>
            <a:r>
              <a:rPr lang="en-US" altLang="zh-CN" dirty="0" smtClean="0"/>
              <a:t>:</a:t>
            </a:r>
            <a:br>
              <a:rPr lang="en-US" altLang="zh-CN" dirty="0" smtClean="0"/>
            </a:br>
            <a:endParaRPr lang="en-US" altLang="zh-CN" dirty="0" smtClean="0"/>
          </a:p>
          <a:p>
            <a:pPr>
              <a:buNone/>
            </a:pPr>
            <a:r>
              <a:rPr lang="en-US" altLang="zh-CN" dirty="0" smtClean="0"/>
              <a:t/>
            </a:r>
            <a:br>
              <a:rPr lang="en-US" altLang="zh-CN" dirty="0" smtClean="0"/>
            </a:br>
            <a:r>
              <a:rPr lang="zh-CN" altLang="en-US" dirty="0" smtClean="0"/>
              <a:t>示例如下</a:t>
            </a:r>
            <a:r>
              <a:rPr lang="en-US" altLang="zh-CN" dirty="0" smtClean="0"/>
              <a:t>:</a:t>
            </a:r>
            <a:br>
              <a:rPr lang="en-US" altLang="zh-CN" dirty="0" smtClean="0"/>
            </a:br>
            <a:r>
              <a:rPr lang="en-US" altLang="zh-CN" dirty="0" smtClean="0"/>
              <a:t>check </a:t>
            </a:r>
            <a:r>
              <a:rPr lang="zh-CN" altLang="en-US" dirty="0" smtClean="0"/>
              <a:t>命令，语法</a:t>
            </a:r>
            <a:r>
              <a:rPr lang="en-US" altLang="zh-CN" dirty="0" smtClean="0"/>
              <a:t>:</a:t>
            </a:r>
            <a:r>
              <a:rPr lang="en-US" altLang="zh-CN" dirty="0" err="1" smtClean="0"/>
              <a:t>scrapy</a:t>
            </a:r>
            <a:r>
              <a:rPr lang="en-US" altLang="zh-CN" dirty="0" smtClean="0"/>
              <a:t> check [-] &lt;spider&gt;</a:t>
            </a:r>
            <a:r>
              <a:rPr lang="zh-CN" altLang="en-US" dirty="0" smtClean="0"/>
              <a:t>。运行</a:t>
            </a:r>
            <a:r>
              <a:rPr lang="en-US" altLang="zh-CN" dirty="0" smtClean="0"/>
              <a:t>contract </a:t>
            </a:r>
            <a:r>
              <a:rPr lang="zh-CN" altLang="en-US" dirty="0" smtClean="0"/>
              <a:t>检查，</a:t>
            </a:r>
            <a:br>
              <a:rPr lang="zh-CN" altLang="en-US" dirty="0" smtClean="0"/>
            </a:b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196974" y="4075113"/>
            <a:ext cx="3795939" cy="471127"/>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205821" y="5362122"/>
            <a:ext cx="3438751" cy="59804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67657"/>
            <a:ext cx="10515600" cy="5828620"/>
          </a:xfrm>
        </p:spPr>
        <p:txBody>
          <a:bodyPr>
            <a:normAutofit fontScale="92500"/>
          </a:bodyPr>
          <a:lstStyle/>
          <a:p>
            <a:pPr>
              <a:buFont typeface="Wingdings" pitchFamily="2" charset="2"/>
              <a:buChar char="ü"/>
            </a:pPr>
            <a:r>
              <a:rPr lang="zh-CN" altLang="en-US" dirty="0" smtClean="0"/>
              <a:t>下载器</a:t>
            </a:r>
            <a:r>
              <a:rPr lang="en-US" altLang="zh-CN" dirty="0" smtClean="0"/>
              <a:t>(Downloader)</a:t>
            </a:r>
            <a:r>
              <a:rPr lang="zh-CN" altLang="en-US" dirty="0" smtClean="0"/>
              <a:t>。下载器负责获取页面数据并提供给引擎，而后提供给</a:t>
            </a:r>
            <a:r>
              <a:rPr lang="en-US" altLang="zh-CN" dirty="0" smtClean="0"/>
              <a:t>Spider</a:t>
            </a:r>
            <a:r>
              <a:rPr lang="zh-CN" altLang="en-US" dirty="0" smtClean="0"/>
              <a:t>。</a:t>
            </a:r>
            <a:endParaRPr lang="en-US" altLang="zh-CN" dirty="0" smtClean="0"/>
          </a:p>
          <a:p>
            <a:pPr>
              <a:buNone/>
            </a:pPr>
            <a:endParaRPr lang="zh-CN" altLang="en-US" dirty="0" smtClean="0"/>
          </a:p>
          <a:p>
            <a:pPr>
              <a:buFont typeface="Wingdings" pitchFamily="2" charset="2"/>
              <a:buChar char="ü"/>
            </a:pPr>
            <a:r>
              <a:rPr lang="en-US" altLang="zh-CN" dirty="0" smtClean="0"/>
              <a:t>Spider</a:t>
            </a:r>
            <a:r>
              <a:rPr lang="zh-CN" altLang="en-US" dirty="0" smtClean="0"/>
              <a:t>。</a:t>
            </a:r>
            <a:r>
              <a:rPr lang="en-US" altLang="zh-CN" dirty="0" smtClean="0"/>
              <a:t>Spider </a:t>
            </a:r>
            <a:r>
              <a:rPr lang="zh-CN" altLang="en-US" dirty="0" smtClean="0"/>
              <a:t>是</a:t>
            </a:r>
            <a:r>
              <a:rPr lang="en-US" altLang="zh-CN" dirty="0" err="1" smtClean="0"/>
              <a:t>Scrapy</a:t>
            </a:r>
            <a:r>
              <a:rPr lang="en-US" altLang="zh-CN" dirty="0" smtClean="0"/>
              <a:t> </a:t>
            </a:r>
            <a:r>
              <a:rPr lang="zh-CN" altLang="en-US" dirty="0" smtClean="0"/>
              <a:t>用户编写用于分析</a:t>
            </a:r>
            <a:r>
              <a:rPr lang="en-US" altLang="zh-CN" dirty="0" smtClean="0"/>
              <a:t>Response </a:t>
            </a:r>
            <a:r>
              <a:rPr lang="zh-CN" altLang="en-US" dirty="0" smtClean="0"/>
              <a:t>并提取</a:t>
            </a:r>
            <a:r>
              <a:rPr lang="en-US" altLang="zh-CN" dirty="0" smtClean="0"/>
              <a:t>Item( </a:t>
            </a:r>
            <a:r>
              <a:rPr lang="zh-CN" altLang="en-US" dirty="0" smtClean="0"/>
              <a:t>即获取到的</a:t>
            </a:r>
            <a:r>
              <a:rPr lang="en-US" altLang="zh-CN" dirty="0" smtClean="0"/>
              <a:t>Item )</a:t>
            </a:r>
            <a:r>
              <a:rPr lang="zh-CN" altLang="en-US" dirty="0" smtClean="0"/>
              <a:t>或额外跟进的</a:t>
            </a:r>
            <a:r>
              <a:rPr lang="en-US" altLang="zh-CN" dirty="0" smtClean="0"/>
              <a:t>URL </a:t>
            </a:r>
            <a:r>
              <a:rPr lang="zh-CN" altLang="en-US" dirty="0" smtClean="0"/>
              <a:t>的类。每个</a:t>
            </a:r>
            <a:r>
              <a:rPr lang="en-US" altLang="zh-CN" dirty="0" smtClean="0"/>
              <a:t>Spider </a:t>
            </a:r>
            <a:r>
              <a:rPr lang="zh-CN" altLang="en-US" dirty="0" smtClean="0"/>
              <a:t>负责处理一个特定</a:t>
            </a:r>
            <a:r>
              <a:rPr lang="en-US" altLang="zh-CN" dirty="0" smtClean="0"/>
              <a:t>(</a:t>
            </a:r>
            <a:r>
              <a:rPr lang="zh-CN" altLang="en-US" dirty="0" smtClean="0"/>
              <a:t>或一些</a:t>
            </a:r>
            <a:r>
              <a:rPr lang="en-US" altLang="zh-CN" dirty="0" smtClean="0"/>
              <a:t>)</a:t>
            </a:r>
            <a:r>
              <a:rPr lang="zh-CN" altLang="en-US" dirty="0" smtClean="0"/>
              <a:t>网站。</a:t>
            </a:r>
            <a:endParaRPr lang="en-US" altLang="zh-CN" dirty="0" smtClean="0"/>
          </a:p>
          <a:p>
            <a:pPr>
              <a:buNone/>
            </a:pPr>
            <a:endParaRPr lang="zh-CN" altLang="en-US" dirty="0" smtClean="0"/>
          </a:p>
          <a:p>
            <a:pPr>
              <a:buFont typeface="Wingdings" pitchFamily="2" charset="2"/>
              <a:buChar char="ü"/>
            </a:pPr>
            <a:r>
              <a:rPr lang="en-US" altLang="zh-CN" dirty="0" smtClean="0"/>
              <a:t>Item Pipeline</a:t>
            </a:r>
            <a:r>
              <a:rPr lang="zh-CN" altLang="en-US" dirty="0" smtClean="0"/>
              <a:t>。</a:t>
            </a:r>
            <a:r>
              <a:rPr lang="en-US" altLang="zh-CN" dirty="0" smtClean="0"/>
              <a:t>Item Pipeline </a:t>
            </a:r>
            <a:r>
              <a:rPr lang="zh-CN" altLang="en-US" dirty="0" smtClean="0"/>
              <a:t>负责处里被</a:t>
            </a:r>
            <a:r>
              <a:rPr lang="en-US" altLang="zh-CN" dirty="0" smtClean="0"/>
              <a:t>Spider </a:t>
            </a:r>
            <a:r>
              <a:rPr lang="zh-CN" altLang="en-US" dirty="0" smtClean="0"/>
              <a:t>提取出来的</a:t>
            </a:r>
            <a:r>
              <a:rPr lang="en-US" altLang="zh-CN" dirty="0" smtClean="0"/>
              <a:t>Item</a:t>
            </a:r>
            <a:r>
              <a:rPr lang="zh-CN" altLang="en-US" dirty="0" smtClean="0"/>
              <a:t>。典型的处理有清理验证及持久化</a:t>
            </a:r>
            <a:r>
              <a:rPr lang="en-US" altLang="zh-CN" dirty="0" smtClean="0"/>
              <a:t>(</a:t>
            </a:r>
            <a:r>
              <a:rPr lang="zh-CN" altLang="en-US" dirty="0" smtClean="0"/>
              <a:t>例如存储到数据库中</a:t>
            </a:r>
            <a:r>
              <a:rPr lang="en-US" altLang="zh-CN" dirty="0" smtClean="0"/>
              <a:t>)</a:t>
            </a:r>
            <a:r>
              <a:rPr lang="zh-CN" altLang="en-US" dirty="0" smtClean="0"/>
              <a:t>。</a:t>
            </a:r>
            <a:endParaRPr lang="en-US" altLang="zh-CN" dirty="0" smtClean="0"/>
          </a:p>
          <a:p>
            <a:pPr>
              <a:buNone/>
            </a:pPr>
            <a:endParaRPr lang="en-US" altLang="zh-CN" dirty="0" smtClean="0"/>
          </a:p>
          <a:p>
            <a:pPr>
              <a:buFont typeface="Wingdings" pitchFamily="2" charset="2"/>
              <a:buChar char="ü"/>
            </a:pPr>
            <a:r>
              <a:rPr lang="zh-CN" altLang="en-US" dirty="0" smtClean="0"/>
              <a:t>下载器中间件</a:t>
            </a:r>
            <a:r>
              <a:rPr lang="en-US" altLang="zh-CN" dirty="0" smtClean="0"/>
              <a:t>(</a:t>
            </a:r>
            <a:r>
              <a:rPr lang="en-US" altLang="zh-CN" dirty="0" err="1" smtClean="0"/>
              <a:t>Downloadermiddlewares</a:t>
            </a:r>
            <a:r>
              <a:rPr lang="en-US" altLang="zh-CN" dirty="0" smtClean="0"/>
              <a:t> )</a:t>
            </a:r>
            <a:r>
              <a:rPr lang="zh-CN" altLang="en-US" dirty="0" smtClean="0"/>
              <a:t>。下载器中间件是在引擎及下载器之间的特定钩子</a:t>
            </a:r>
            <a:r>
              <a:rPr lang="en-US" altLang="zh-CN" dirty="0" smtClean="0"/>
              <a:t>(specific hook ),</a:t>
            </a:r>
            <a:r>
              <a:rPr lang="zh-CN" altLang="en-US" dirty="0" smtClean="0"/>
              <a:t>处理</a:t>
            </a:r>
            <a:r>
              <a:rPr lang="en-US" altLang="zh-CN" dirty="0" smtClean="0"/>
              <a:t>Downloader</a:t>
            </a:r>
            <a:r>
              <a:rPr lang="zh-CN" altLang="en-US" dirty="0" smtClean="0"/>
              <a:t>传递给引擎的</a:t>
            </a:r>
            <a:r>
              <a:rPr lang="en-US" altLang="zh-CN" dirty="0" smtClean="0"/>
              <a:t>Response</a:t>
            </a:r>
            <a:r>
              <a:rPr lang="zh-CN" altLang="en-US" dirty="0" smtClean="0"/>
              <a:t>。其提供了一个简便的机制，通过插入自定义代码来扩展</a:t>
            </a:r>
            <a:r>
              <a:rPr lang="en-US" altLang="zh-CN" dirty="0" err="1" smtClean="0"/>
              <a:t>Scrapy</a:t>
            </a:r>
            <a:r>
              <a:rPr lang="zh-CN" altLang="en-US" dirty="0" smtClean="0"/>
              <a:t>功能。</a:t>
            </a:r>
            <a:endParaRPr lang="en-US" altLang="zh-CN" dirty="0" smtClean="0"/>
          </a:p>
          <a:p>
            <a:pPr>
              <a:buFont typeface="Wingdings" pitchFamily="2" charset="2"/>
              <a:buChar char="ü"/>
            </a:pPr>
            <a:endParaRPr lang="en-US" altLang="zh-CN" dirty="0" smtClean="0"/>
          </a:p>
          <a:p>
            <a:pPr>
              <a:buFont typeface="Wingdings" pitchFamily="2" charset="2"/>
              <a:buChar char="ü"/>
            </a:pPr>
            <a:r>
              <a:rPr lang="en-US" altLang="zh-CN" dirty="0" smtClean="0"/>
              <a:t>Spider </a:t>
            </a:r>
            <a:r>
              <a:rPr lang="zh-CN" altLang="en-US" dirty="0" smtClean="0"/>
              <a:t>中间件</a:t>
            </a:r>
            <a:r>
              <a:rPr lang="en-US" altLang="zh-CN" dirty="0" smtClean="0"/>
              <a:t>( Spider </a:t>
            </a:r>
            <a:r>
              <a:rPr lang="en-US" altLang="zh-CN" dirty="0" err="1" smtClean="0"/>
              <a:t>middlewares</a:t>
            </a:r>
            <a:r>
              <a:rPr lang="en-US" altLang="zh-CN" dirty="0" smtClean="0"/>
              <a:t> )</a:t>
            </a:r>
            <a:r>
              <a:rPr lang="zh-CN" altLang="en-US" dirty="0" smtClean="0"/>
              <a:t>。</a:t>
            </a:r>
            <a:r>
              <a:rPr lang="en-US" altLang="zh-CN" dirty="0" smtClean="0"/>
              <a:t>Spider </a:t>
            </a:r>
            <a:r>
              <a:rPr lang="zh-CN" altLang="en-US" dirty="0" smtClean="0"/>
              <a:t>中间件是在引擎及</a:t>
            </a:r>
            <a:r>
              <a:rPr lang="en-US" altLang="zh-CN" dirty="0" smtClean="0"/>
              <a:t>Spider </a:t>
            </a:r>
            <a:r>
              <a:rPr lang="zh-CN" altLang="en-US" dirty="0" smtClean="0"/>
              <a:t>之间的特定钩子</a:t>
            </a:r>
            <a:r>
              <a:rPr lang="en-US" altLang="zh-CN" dirty="0" smtClean="0"/>
              <a:t>(</a:t>
            </a:r>
            <a:r>
              <a:rPr lang="en-US" altLang="zh-CN" dirty="0" err="1" smtClean="0"/>
              <a:t>specifc</a:t>
            </a:r>
            <a:r>
              <a:rPr lang="en-US" altLang="zh-CN" dirty="0" smtClean="0"/>
              <a:t> hook),</a:t>
            </a:r>
            <a:r>
              <a:rPr lang="zh-CN" altLang="en-US" dirty="0" smtClean="0"/>
              <a:t>处理</a:t>
            </a:r>
            <a:r>
              <a:rPr lang="en-US" altLang="zh-CN" dirty="0" smtClean="0"/>
              <a:t>Spider</a:t>
            </a:r>
            <a:r>
              <a:rPr lang="zh-CN" altLang="en-US" dirty="0" smtClean="0"/>
              <a:t>的输入</a:t>
            </a:r>
            <a:r>
              <a:rPr lang="en-US" altLang="zh-CN" dirty="0" smtClean="0"/>
              <a:t>(response) </a:t>
            </a:r>
            <a:r>
              <a:rPr lang="zh-CN" altLang="en-US" dirty="0" smtClean="0"/>
              <a:t>和输出</a:t>
            </a:r>
            <a:r>
              <a:rPr lang="en-US" altLang="zh-CN" dirty="0" smtClean="0"/>
              <a:t>(Items</a:t>
            </a:r>
            <a:r>
              <a:rPr lang="zh-CN" altLang="en-US" dirty="0" smtClean="0"/>
              <a:t>及</a:t>
            </a:r>
            <a:r>
              <a:rPr lang="en-US" altLang="zh-CN" dirty="0" smtClean="0"/>
              <a:t>Requests)</a:t>
            </a:r>
            <a:r>
              <a:rPr lang="zh-CN" altLang="en-US" dirty="0" smtClean="0"/>
              <a:t>。其提供了一个简便的机制，通过插人自定义代码来扩展</a:t>
            </a:r>
            <a:r>
              <a:rPr lang="en-US" altLang="zh-CN" dirty="0" err="1" smtClean="0"/>
              <a:t>Scrapy</a:t>
            </a:r>
            <a:r>
              <a:rPr lang="zh-CN" altLang="en-US" dirty="0" smtClean="0"/>
              <a:t>功能。</a:t>
            </a:r>
            <a:endParaRPr lang="en-US" altLang="zh-CN" dirty="0" smtClean="0"/>
          </a:p>
          <a:p>
            <a:pPr>
              <a:buNone/>
            </a:pPr>
            <a:endParaRPr lang="zh-CN" altLang="en-US" dirty="0" smtClean="0"/>
          </a:p>
          <a:p>
            <a:pPr>
              <a:buNone/>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7029"/>
            <a:ext cx="10515600" cy="5639934"/>
          </a:xfrm>
        </p:spPr>
        <p:txBody>
          <a:bodyPr>
            <a:normAutofit/>
          </a:bodyPr>
          <a:lstStyle/>
          <a:p>
            <a:pPr>
              <a:buNone/>
            </a:pPr>
            <a:endParaRPr lang="en-US" altLang="zh-CN" dirty="0" smtClean="0"/>
          </a:p>
          <a:p>
            <a:pPr>
              <a:buNone/>
            </a:pPr>
            <a:r>
              <a:rPr lang="en-US" altLang="zh-CN" dirty="0" smtClean="0"/>
              <a:t>list </a:t>
            </a:r>
            <a:r>
              <a:rPr lang="zh-CN" altLang="en-US" dirty="0" smtClean="0"/>
              <a:t>命令，语法</a:t>
            </a:r>
            <a:r>
              <a:rPr lang="en-US" altLang="zh-CN" dirty="0" smtClean="0"/>
              <a:t>: </a:t>
            </a:r>
            <a:r>
              <a:rPr lang="en-US" altLang="zh-CN" dirty="0" err="1" smtClean="0"/>
              <a:t>scrapy</a:t>
            </a:r>
            <a:r>
              <a:rPr lang="en-US" altLang="zh-CN" dirty="0" smtClean="0"/>
              <a:t> list</a:t>
            </a:r>
            <a:r>
              <a:rPr lang="zh-CN" altLang="en-US" dirty="0" smtClean="0"/>
              <a:t>。列出当前项目中所有可用的</a:t>
            </a:r>
            <a:r>
              <a:rPr lang="en-US" altLang="zh-CN" dirty="0" smtClean="0"/>
              <a:t>spider,</a:t>
            </a:r>
            <a:r>
              <a:rPr lang="zh-CN" altLang="en-US" dirty="0" smtClean="0"/>
              <a:t>每行输出一个</a:t>
            </a:r>
            <a:r>
              <a:rPr lang="en-US" altLang="zh-CN" dirty="0" smtClean="0"/>
              <a:t>spider</a:t>
            </a:r>
            <a:r>
              <a:rPr lang="zh-CN" altLang="en-US" dirty="0" smtClean="0"/>
              <a:t>。</a:t>
            </a:r>
            <a:br>
              <a:rPr lang="zh-CN" altLang="en-US" dirty="0" smtClean="0"/>
            </a:br>
            <a:r>
              <a:rPr lang="zh-CN" altLang="en-US" dirty="0" smtClean="0"/>
              <a:t>示例如下</a:t>
            </a:r>
            <a:r>
              <a:rPr lang="en-US" altLang="zh-CN" dirty="0" smtClean="0"/>
              <a:t>:</a:t>
            </a:r>
            <a:br>
              <a:rPr lang="en-US" altLang="zh-CN" dirty="0" smtClean="0"/>
            </a:br>
            <a:endParaRPr lang="en-US" altLang="zh-CN" dirty="0" smtClean="0"/>
          </a:p>
          <a:p>
            <a:pPr>
              <a:buNone/>
            </a:pPr>
            <a:r>
              <a:rPr lang="en-US" altLang="zh-CN" dirty="0" smtClean="0"/>
              <a:t/>
            </a:r>
            <a:br>
              <a:rPr lang="en-US" altLang="zh-CN" dirty="0" smtClean="0"/>
            </a:br>
            <a:endParaRPr lang="en-US" altLang="zh-CN" dirty="0" smtClean="0"/>
          </a:p>
          <a:p>
            <a:pPr>
              <a:buNone/>
            </a:pPr>
            <a:r>
              <a:rPr lang="en-US" altLang="zh-CN" dirty="0" smtClean="0"/>
              <a:t>edit </a:t>
            </a:r>
            <a:r>
              <a:rPr lang="zh-CN" altLang="en-US" dirty="0" smtClean="0"/>
              <a:t>命令，语法</a:t>
            </a:r>
            <a:r>
              <a:rPr lang="en-US" altLang="zh-CN" dirty="0" smtClean="0"/>
              <a:t>: </a:t>
            </a:r>
            <a:r>
              <a:rPr lang="en-US" altLang="zh-CN" dirty="0" err="1" smtClean="0"/>
              <a:t>scrapy</a:t>
            </a:r>
            <a:r>
              <a:rPr lang="en-US" altLang="zh-CN" dirty="0" smtClean="0"/>
              <a:t> edit &lt;spider&gt;</a:t>
            </a:r>
            <a:r>
              <a:rPr lang="zh-CN" altLang="en-US" dirty="0" smtClean="0"/>
              <a:t>。使用设定的编辑器编辑给定的</a:t>
            </a:r>
            <a:r>
              <a:rPr lang="en-US" altLang="zh-CN" dirty="0" smtClean="0"/>
              <a:t>spider</a:t>
            </a:r>
            <a:r>
              <a:rPr lang="zh-CN" altLang="en-US" dirty="0" smtClean="0"/>
              <a:t>。该命令仅仅是提供一个快捷方式，开发者可以自由选择其他工具或者</a:t>
            </a:r>
            <a:r>
              <a:rPr lang="en-US" altLang="zh-CN" dirty="0" smtClean="0"/>
              <a:t>DE </a:t>
            </a:r>
            <a:r>
              <a:rPr lang="zh-CN" altLang="en-US" dirty="0" smtClean="0"/>
              <a:t>来编写调试</a:t>
            </a:r>
            <a:r>
              <a:rPr lang="en-US" altLang="zh-CN" dirty="0" smtClean="0"/>
              <a:t>spider.</a:t>
            </a:r>
            <a:br>
              <a:rPr lang="en-US" altLang="zh-CN" dirty="0" smtClean="0"/>
            </a:br>
            <a:endParaRPr lang="en-US" altLang="zh-CN" dirty="0" smtClean="0"/>
          </a:p>
          <a:p>
            <a:pPr>
              <a:buNone/>
            </a:pPr>
            <a:r>
              <a:rPr lang="en-US" altLang="zh-CN" dirty="0" smtClean="0"/>
              <a:t/>
            </a:r>
            <a:br>
              <a:rPr lang="en-US" altLang="zh-CN" dirty="0" smtClean="0"/>
            </a:br>
            <a:r>
              <a:rPr lang="zh-CN" altLang="en-US" dirty="0" smtClean="0"/>
              <a:t/>
            </a:r>
            <a:br>
              <a:rPr lang="zh-CN" altLang="en-US" dirty="0" smtClean="0"/>
            </a:br>
            <a:r>
              <a:rPr lang="zh-CN" altLang="en-US" dirty="0" smtClean="0"/>
              <a:t/>
            </a:r>
            <a:br>
              <a:rPr lang="zh-CN" altLang="en-US" dirty="0" smtClean="0"/>
            </a:br>
            <a:endParaRPr lang="zh-CN" altLang="en-US" dirty="0" smtClean="0"/>
          </a:p>
          <a:p>
            <a:pPr>
              <a:buNone/>
            </a:pP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50939" y="2207987"/>
            <a:ext cx="3653290" cy="586874"/>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1209675" y="4438423"/>
            <a:ext cx="3854570" cy="61254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4114"/>
            <a:ext cx="10515600" cy="5552849"/>
          </a:xfrm>
        </p:spPr>
        <p:txBody>
          <a:bodyPr/>
          <a:lstStyle/>
          <a:p>
            <a:pPr>
              <a:buNone/>
            </a:pPr>
            <a:r>
              <a:rPr lang="en-US" altLang="zh-CN" dirty="0" smtClean="0"/>
              <a:t>parse</a:t>
            </a:r>
            <a:r>
              <a:rPr lang="zh-CN" altLang="en-US" dirty="0" smtClean="0"/>
              <a:t>命令，语法</a:t>
            </a:r>
            <a:r>
              <a:rPr lang="en-US" altLang="zh-CN" dirty="0" smtClean="0"/>
              <a:t>: </a:t>
            </a:r>
            <a:r>
              <a:rPr lang="en-US" altLang="zh-CN" dirty="0" err="1" smtClean="0"/>
              <a:t>scrapy</a:t>
            </a:r>
            <a:r>
              <a:rPr lang="en-US" altLang="zh-CN" dirty="0" smtClean="0"/>
              <a:t> parse &lt;</a:t>
            </a:r>
            <a:r>
              <a:rPr lang="en-US" altLang="zh-CN" dirty="0" err="1" smtClean="0"/>
              <a:t>url</a:t>
            </a:r>
            <a:r>
              <a:rPr lang="en-US" altLang="zh-CN" dirty="0" smtClean="0"/>
              <a:t>&gt; [options]</a:t>
            </a:r>
            <a:r>
              <a:rPr lang="zh-CN" altLang="en-US" dirty="0" smtClean="0"/>
              <a:t>。获取给定的</a:t>
            </a:r>
            <a:r>
              <a:rPr lang="en-US" altLang="zh-CN" dirty="0" smtClean="0"/>
              <a:t>URL </a:t>
            </a:r>
            <a:r>
              <a:rPr lang="zh-CN" altLang="en-US" dirty="0" smtClean="0"/>
              <a:t>并使用相应的</a:t>
            </a:r>
            <a:r>
              <a:rPr lang="en-US" altLang="zh-CN" dirty="0" smtClean="0"/>
              <a:t>spider </a:t>
            </a:r>
            <a:r>
              <a:rPr lang="zh-CN" altLang="en-US" dirty="0" smtClean="0"/>
              <a:t>分析处理。如果提供</a:t>
            </a:r>
            <a:r>
              <a:rPr lang="en-US" altLang="zh-CN" dirty="0" smtClean="0"/>
              <a:t>--callback </a:t>
            </a:r>
            <a:r>
              <a:rPr lang="zh-CN" altLang="en-US" dirty="0" smtClean="0"/>
              <a:t>选项，则使用</a:t>
            </a:r>
            <a:r>
              <a:rPr lang="en-US" altLang="zh-CN" dirty="0" smtClean="0"/>
              <a:t>spider </a:t>
            </a:r>
            <a:r>
              <a:rPr lang="zh-CN" altLang="en-US" dirty="0" smtClean="0"/>
              <a:t>中的解析方法进行处理。支持的选项</a:t>
            </a:r>
            <a:r>
              <a:rPr lang="en-US" altLang="zh-CN" dirty="0" smtClean="0"/>
              <a:t>:</a:t>
            </a:r>
            <a:br>
              <a:rPr lang="en-US" altLang="zh-CN" dirty="0" smtClean="0"/>
            </a:br>
            <a:r>
              <a:rPr lang="en-US" altLang="zh-CN" dirty="0" smtClean="0"/>
              <a:t>--spider=SPIDER: </a:t>
            </a:r>
            <a:r>
              <a:rPr lang="zh-CN" altLang="en-US" dirty="0" smtClean="0"/>
              <a:t>跳过自动检测</a:t>
            </a:r>
            <a:r>
              <a:rPr lang="en-US" altLang="zh-CN" dirty="0" smtClean="0"/>
              <a:t>spider </a:t>
            </a:r>
            <a:r>
              <a:rPr lang="zh-CN" altLang="en-US" dirty="0" smtClean="0"/>
              <a:t>并强制使用特定的</a:t>
            </a:r>
            <a:r>
              <a:rPr lang="en-US" altLang="zh-CN" dirty="0" smtClean="0"/>
              <a:t>spider</a:t>
            </a:r>
            <a:br>
              <a:rPr lang="en-US" altLang="zh-CN" dirty="0" smtClean="0"/>
            </a:br>
            <a:r>
              <a:rPr lang="en-US" altLang="zh-CN" dirty="0" smtClean="0"/>
              <a:t>--a NAME=VALUE: </a:t>
            </a:r>
            <a:r>
              <a:rPr lang="zh-CN" altLang="en-US" dirty="0" smtClean="0"/>
              <a:t>设置</a:t>
            </a:r>
            <a:r>
              <a:rPr lang="en-US" altLang="zh-CN" dirty="0" smtClean="0"/>
              <a:t>spider </a:t>
            </a:r>
            <a:r>
              <a:rPr lang="zh-CN" altLang="en-US" dirty="0" smtClean="0"/>
              <a:t>的参数</a:t>
            </a:r>
            <a:r>
              <a:rPr lang="en-US" altLang="zh-CN" dirty="0" smtClean="0"/>
              <a:t>( </a:t>
            </a:r>
            <a:r>
              <a:rPr lang="zh-CN" altLang="en-US" dirty="0" smtClean="0"/>
              <a:t>可能被重复</a:t>
            </a:r>
            <a:r>
              <a:rPr lang="en-US" altLang="zh-CN" dirty="0" smtClean="0"/>
              <a:t>)</a:t>
            </a:r>
            <a:br>
              <a:rPr lang="en-US" altLang="zh-CN" dirty="0" smtClean="0"/>
            </a:br>
            <a:r>
              <a:rPr lang="en-US" altLang="zh-CN" dirty="0" smtClean="0"/>
              <a:t>--callback or -c: spider </a:t>
            </a:r>
            <a:r>
              <a:rPr lang="zh-CN" altLang="en-US" dirty="0" smtClean="0"/>
              <a:t>中用于解析</a:t>
            </a:r>
            <a:r>
              <a:rPr lang="en-US" altLang="zh-CN" dirty="0" smtClean="0"/>
              <a:t>response </a:t>
            </a:r>
            <a:r>
              <a:rPr lang="zh-CN" altLang="en-US" dirty="0" smtClean="0"/>
              <a:t>的回调函数</a:t>
            </a:r>
            <a:endParaRPr lang="en-US" altLang="zh-CN" dirty="0" smtClean="0"/>
          </a:p>
          <a:p>
            <a:pPr>
              <a:buNone/>
            </a:pPr>
            <a:r>
              <a:rPr lang="en-US" altLang="zh-CN" dirty="0" smtClean="0"/>
              <a:t>   -- pipelines: </a:t>
            </a:r>
            <a:r>
              <a:rPr lang="zh-CN" altLang="en-US" dirty="0" smtClean="0"/>
              <a:t>在</a:t>
            </a:r>
            <a:r>
              <a:rPr lang="en-US" altLang="zh-CN" dirty="0" smtClean="0"/>
              <a:t>pipeline </a:t>
            </a:r>
            <a:r>
              <a:rPr lang="zh-CN" altLang="en-US" dirty="0" smtClean="0"/>
              <a:t>中处理</a:t>
            </a:r>
            <a:r>
              <a:rPr lang="en-US" altLang="zh-CN" dirty="0" smtClean="0"/>
              <a:t>item</a:t>
            </a:r>
          </a:p>
          <a:p>
            <a:pPr>
              <a:buNone/>
            </a:pPr>
            <a:r>
              <a:rPr lang="en-US" altLang="zh-CN" dirty="0" smtClean="0"/>
              <a:t>   --rules or-r:</a:t>
            </a:r>
            <a:r>
              <a:rPr lang="zh-CN" altLang="en-US" dirty="0" smtClean="0"/>
              <a:t>使用</a:t>
            </a:r>
            <a:r>
              <a:rPr lang="en-US" altLang="zh-CN" dirty="0" err="1" smtClean="0"/>
              <a:t>CrawlSpider</a:t>
            </a:r>
            <a:r>
              <a:rPr lang="en-US" altLang="zh-CN" dirty="0" smtClean="0"/>
              <a:t> </a:t>
            </a:r>
            <a:r>
              <a:rPr lang="zh-CN" altLang="en-US" dirty="0" smtClean="0"/>
              <a:t>规则来发现用于解析</a:t>
            </a:r>
            <a:r>
              <a:rPr lang="en-US" altLang="zh-CN" dirty="0" smtClean="0"/>
              <a:t>response </a:t>
            </a:r>
            <a:r>
              <a:rPr lang="zh-CN" altLang="en-US" dirty="0" smtClean="0"/>
              <a:t>的回调函数</a:t>
            </a:r>
            <a:endParaRPr lang="en-US" altLang="zh-CN" dirty="0" smtClean="0"/>
          </a:p>
          <a:p>
            <a:pPr>
              <a:buNone/>
            </a:pPr>
            <a:r>
              <a:rPr lang="en-US" altLang="zh-CN" dirty="0" smtClean="0"/>
              <a:t>	--</a:t>
            </a:r>
            <a:r>
              <a:rPr lang="en-US" altLang="zh-CN" dirty="0" err="1" smtClean="0"/>
              <a:t>noitems</a:t>
            </a:r>
            <a:r>
              <a:rPr lang="en-US" altLang="zh-CN" dirty="0" smtClean="0"/>
              <a:t>: </a:t>
            </a:r>
            <a:r>
              <a:rPr lang="zh-CN" altLang="en-US" dirty="0" smtClean="0"/>
              <a:t>不显示爬取到的</a:t>
            </a:r>
            <a:r>
              <a:rPr lang="en-US" altLang="zh-CN" dirty="0" smtClean="0"/>
              <a:t>item</a:t>
            </a:r>
            <a:br>
              <a:rPr lang="en-US" altLang="zh-CN" dirty="0" smtClean="0"/>
            </a:br>
            <a:r>
              <a:rPr lang="en-US" altLang="zh-CN" dirty="0" smtClean="0"/>
              <a:t>--</a:t>
            </a:r>
            <a:r>
              <a:rPr lang="en-US" altLang="zh-CN" dirty="0" err="1" smtClean="0"/>
              <a:t>nolinks</a:t>
            </a:r>
            <a:r>
              <a:rPr lang="en-US" altLang="zh-CN" dirty="0" smtClean="0"/>
              <a:t>: </a:t>
            </a:r>
            <a:r>
              <a:rPr lang="zh-CN" altLang="en-US" dirty="0" smtClean="0"/>
              <a:t>不显示提取到的链接</a:t>
            </a:r>
            <a:br>
              <a:rPr lang="zh-CN" altLang="en-US" dirty="0" smtClean="0"/>
            </a:br>
            <a:r>
              <a:rPr lang="en-US" altLang="zh-CN" dirty="0" smtClean="0"/>
              <a:t>--</a:t>
            </a:r>
            <a:r>
              <a:rPr lang="en-US" altLang="zh-CN" dirty="0" err="1" smtClean="0"/>
              <a:t>nocolour</a:t>
            </a:r>
            <a:r>
              <a:rPr lang="en-US" altLang="zh-CN" dirty="0" smtClean="0"/>
              <a:t> :</a:t>
            </a:r>
            <a:r>
              <a:rPr lang="zh-CN" altLang="en-US" dirty="0" smtClean="0"/>
              <a:t>避免使用</a:t>
            </a:r>
            <a:r>
              <a:rPr lang="en-US" altLang="zh-CN" dirty="0" err="1" smtClean="0"/>
              <a:t>pygments</a:t>
            </a:r>
            <a:r>
              <a:rPr lang="en-US" altLang="zh-CN" dirty="0" smtClean="0"/>
              <a:t> </a:t>
            </a:r>
            <a:r>
              <a:rPr lang="zh-CN" altLang="en-US" dirty="0" smtClean="0"/>
              <a:t>对输出着色</a:t>
            </a:r>
            <a:r>
              <a:rPr lang="en-US" altLang="zh-CN" dirty="0" smtClean="0"/>
              <a:t/>
            </a:r>
            <a:br>
              <a:rPr lang="en-US" altLang="zh-CN" dirty="0" smtClean="0"/>
            </a:br>
            <a:r>
              <a:rPr lang="en-US" altLang="zh-CN" dirty="0" smtClean="0"/>
              <a:t>--depth or -d: </a:t>
            </a:r>
            <a:r>
              <a:rPr lang="zh-CN" altLang="en-US" dirty="0" smtClean="0"/>
              <a:t>指定跟进链接请求的层次数</a:t>
            </a:r>
            <a:r>
              <a:rPr lang="en-US" altLang="zh-CN" dirty="0" smtClean="0"/>
              <a:t>(</a:t>
            </a:r>
            <a:r>
              <a:rPr lang="zh-CN" altLang="en-US" dirty="0" smtClean="0"/>
              <a:t>默认</a:t>
            </a:r>
            <a:r>
              <a:rPr lang="en-US" altLang="zh-CN" dirty="0" smtClean="0"/>
              <a:t>: 1)</a:t>
            </a:r>
            <a:br>
              <a:rPr lang="en-US" altLang="zh-CN" dirty="0" smtClean="0"/>
            </a:br>
            <a:r>
              <a:rPr lang="en-US" altLang="zh-CN" dirty="0" smtClean="0"/>
              <a:t>--verbose or-v: </a:t>
            </a:r>
            <a:r>
              <a:rPr lang="zh-CN" altLang="en-US" dirty="0" smtClean="0"/>
              <a:t>显示每个请求的详细信息</a:t>
            </a:r>
            <a:br>
              <a:rPr lang="zh-CN" altLang="en-US" dirty="0" smtClean="0"/>
            </a:br>
            <a:endParaRPr lang="en-US" altLang="zh-CN" dirty="0" smtClean="0"/>
          </a:p>
          <a:p>
            <a:pPr>
              <a:buNone/>
            </a:pP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2240"/>
            <a:ext cx="10515600" cy="5378677"/>
          </a:xfrm>
        </p:spPr>
        <p:txBody>
          <a:bodyPr>
            <a:normAutofit/>
          </a:bodyPr>
          <a:lstStyle/>
          <a:p>
            <a:pPr>
              <a:buNone/>
            </a:pPr>
            <a:r>
              <a:rPr lang="en-US" altLang="zh-CN" dirty="0" smtClean="0"/>
              <a:t/>
            </a:r>
            <a:br>
              <a:rPr lang="en-US" altLang="zh-CN" dirty="0" smtClean="0"/>
            </a:br>
            <a:r>
              <a:rPr lang="zh-CN" altLang="en-US" dirty="0" smtClean="0"/>
              <a:t>示例如下</a:t>
            </a:r>
            <a:r>
              <a:rPr lang="en-US" altLang="zh-CN" dirty="0" smtClean="0"/>
              <a:t>: </a:t>
            </a:r>
          </a:p>
          <a:p>
            <a:pPr>
              <a:buNone/>
            </a:pPr>
            <a:endParaRPr lang="en-US" altLang="zh-CN" dirty="0" smtClean="0"/>
          </a:p>
          <a:p>
            <a:pPr>
              <a:buNone/>
            </a:pPr>
            <a:r>
              <a:rPr lang="en-US" altLang="zh-CN" dirty="0" smtClean="0"/>
              <a:t/>
            </a:r>
            <a:br>
              <a:rPr lang="en-US" altLang="zh-CN" dirty="0" smtClean="0"/>
            </a:br>
            <a:r>
              <a:rPr lang="en-US" altLang="zh-CN" dirty="0" err="1" smtClean="0"/>
              <a:t>genspider</a:t>
            </a:r>
            <a:r>
              <a:rPr lang="en-US" altLang="zh-CN" dirty="0" smtClean="0"/>
              <a:t> </a:t>
            </a:r>
            <a:r>
              <a:rPr lang="zh-CN" altLang="en-US" dirty="0" smtClean="0"/>
              <a:t>命令，语法</a:t>
            </a:r>
            <a:r>
              <a:rPr lang="en-US" altLang="zh-CN" dirty="0" smtClean="0"/>
              <a:t>: </a:t>
            </a:r>
            <a:r>
              <a:rPr lang="en-US" altLang="zh-CN" dirty="0" err="1" smtClean="0"/>
              <a:t>scrapy</a:t>
            </a:r>
            <a:r>
              <a:rPr lang="en-US" altLang="zh-CN" dirty="0" smtClean="0"/>
              <a:t> </a:t>
            </a:r>
            <a:r>
              <a:rPr lang="en-US" altLang="zh-CN" dirty="0" err="1" smtClean="0"/>
              <a:t>genspider</a:t>
            </a:r>
            <a:r>
              <a:rPr lang="en-US" altLang="zh-CN" dirty="0" smtClean="0"/>
              <a:t> [-t template] &lt;name&gt; &lt;domain&gt;</a:t>
            </a:r>
            <a:r>
              <a:rPr lang="zh-CN" altLang="en-US" dirty="0" smtClean="0"/>
              <a:t>。可以在当前项目中创建</a:t>
            </a:r>
            <a:r>
              <a:rPr lang="en-US" altLang="zh-CN" dirty="0" smtClean="0"/>
              <a:t>spider</a:t>
            </a:r>
            <a:r>
              <a:rPr lang="zh-CN" altLang="en-US" dirty="0" smtClean="0"/>
              <a:t>。这仅仅是创建</a:t>
            </a:r>
            <a:r>
              <a:rPr lang="en-US" altLang="zh-CN" dirty="0" smtClean="0"/>
              <a:t>spider </a:t>
            </a:r>
            <a:r>
              <a:rPr lang="zh-CN" altLang="en-US" dirty="0" smtClean="0"/>
              <a:t>的一种快捷方法，该方法可以使用提前定义好的模板来生成</a:t>
            </a:r>
            <a:r>
              <a:rPr lang="en-US" altLang="zh-CN" dirty="0" smtClean="0"/>
              <a:t>spider,</a:t>
            </a:r>
            <a:r>
              <a:rPr lang="zh-CN" altLang="en-US" dirty="0" smtClean="0"/>
              <a:t>也可以自己创建</a:t>
            </a:r>
            <a:r>
              <a:rPr lang="en-US" altLang="zh-CN" dirty="0" smtClean="0"/>
              <a:t>spider </a:t>
            </a:r>
            <a:r>
              <a:rPr lang="zh-CN" altLang="en-US" dirty="0" smtClean="0"/>
              <a:t>的源码文件。示例如下</a:t>
            </a:r>
            <a:r>
              <a:rPr lang="en-US" altLang="zh-CN" dirty="0" smtClean="0"/>
              <a:t>:</a:t>
            </a:r>
            <a:br>
              <a:rPr lang="en-US" altLang="zh-CN" dirty="0" smtClean="0"/>
            </a:br>
            <a:endParaRPr lang="en-US" altLang="zh-CN" dirty="0" smtClean="0"/>
          </a:p>
          <a:p>
            <a:pPr>
              <a:buNone/>
            </a:pP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114199" y="1100375"/>
            <a:ext cx="10690328" cy="597807"/>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154680" y="2881285"/>
            <a:ext cx="7098801" cy="513522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96686"/>
            <a:ext cx="10515600" cy="5480277"/>
          </a:xfrm>
        </p:spPr>
        <p:txBody>
          <a:bodyPr/>
          <a:lstStyle/>
          <a:p>
            <a:pPr>
              <a:buNone/>
            </a:pPr>
            <a:r>
              <a:rPr lang="en-US" altLang="zh-CN" dirty="0" smtClean="0"/>
              <a:t>deploy</a:t>
            </a:r>
            <a:r>
              <a:rPr lang="zh-CN" altLang="en-US" dirty="0" smtClean="0"/>
              <a:t>命令，语法：</a:t>
            </a:r>
            <a:r>
              <a:rPr lang="en-US" altLang="zh-CN" dirty="0" err="1" smtClean="0"/>
              <a:t>scrapy</a:t>
            </a:r>
            <a:r>
              <a:rPr lang="en-US" altLang="zh-CN" dirty="0" smtClean="0"/>
              <a:t> deploy [&lt;</a:t>
            </a:r>
            <a:r>
              <a:rPr lang="en-US" altLang="zh-CN" dirty="0" err="1" smtClean="0"/>
              <a:t>target:project</a:t>
            </a:r>
            <a:r>
              <a:rPr lang="en-US" altLang="zh-CN" dirty="0" smtClean="0"/>
              <a:t>&gt;|-l&lt;target&gt;|-L]</a:t>
            </a:r>
            <a:r>
              <a:rPr lang="zh-CN" altLang="en-US" dirty="0" smtClean="0"/>
              <a:t>。将项目部署到</a:t>
            </a:r>
            <a:r>
              <a:rPr lang="en-US" altLang="zh-CN" dirty="0" err="1" smtClean="0"/>
              <a:t>Scrapyd</a:t>
            </a:r>
            <a:r>
              <a:rPr lang="zh-CN" altLang="en-US" dirty="0" smtClean="0"/>
              <a:t>服务，之后会用到</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0953"/>
            <a:ext cx="10515600" cy="1325563"/>
          </a:xfrm>
        </p:spPr>
        <p:txBody>
          <a:bodyPr/>
          <a:lstStyle/>
          <a:p>
            <a:r>
              <a:rPr lang="zh-CN" altLang="en-US" dirty="0" smtClean="0"/>
              <a:t>定义</a:t>
            </a:r>
            <a:r>
              <a:rPr lang="en-US" altLang="zh-CN" dirty="0" smtClean="0"/>
              <a:t>Item</a:t>
            </a:r>
            <a:endParaRPr lang="zh-CN" altLang="en-US" dirty="0"/>
          </a:p>
        </p:txBody>
      </p:sp>
      <p:sp>
        <p:nvSpPr>
          <p:cNvPr id="3" name="内容占位符 2"/>
          <p:cNvSpPr>
            <a:spLocks noGrp="1"/>
          </p:cNvSpPr>
          <p:nvPr>
            <p:ph idx="1"/>
          </p:nvPr>
        </p:nvSpPr>
        <p:spPr>
          <a:xfrm>
            <a:off x="867229" y="1506311"/>
            <a:ext cx="10515600" cy="4351338"/>
          </a:xfrm>
        </p:spPr>
        <p:txBody>
          <a:bodyPr>
            <a:normAutofit/>
          </a:bodyPr>
          <a:lstStyle/>
          <a:p>
            <a:pPr>
              <a:buNone/>
            </a:pPr>
            <a:r>
              <a:rPr lang="zh-CN" altLang="en-US" dirty="0" smtClean="0"/>
              <a:t>爬取的主要目标就是从非结构性的数据源提取结构性数据。</a:t>
            </a:r>
            <a:r>
              <a:rPr lang="en-US" altLang="zh-CN" dirty="0" err="1" smtClean="0"/>
              <a:t>CnblogsSpider</a:t>
            </a:r>
            <a:r>
              <a:rPr lang="zh-CN" altLang="en-US" dirty="0" smtClean="0"/>
              <a:t>类的</a:t>
            </a:r>
            <a:r>
              <a:rPr lang="en-US" altLang="zh-CN" dirty="0" smtClean="0"/>
              <a:t>parse()</a:t>
            </a:r>
            <a:r>
              <a:rPr lang="zh-CN" altLang="en-US" dirty="0" smtClean="0"/>
              <a:t>方法中解析出了</a:t>
            </a:r>
            <a:r>
              <a:rPr lang="en-US" altLang="zh-CN" dirty="0" err="1" smtClean="0"/>
              <a:t>url</a:t>
            </a:r>
            <a:r>
              <a:rPr lang="zh-CN" altLang="en-US" dirty="0" smtClean="0"/>
              <a:t>、</a:t>
            </a:r>
            <a:r>
              <a:rPr lang="en-US" altLang="zh-CN" dirty="0" smtClean="0"/>
              <a:t>title</a:t>
            </a:r>
            <a:r>
              <a:rPr lang="zh-CN" altLang="en-US" dirty="0" smtClean="0"/>
              <a:t>、</a:t>
            </a:r>
            <a:r>
              <a:rPr lang="en-US" altLang="zh-CN" dirty="0" smtClean="0"/>
              <a:t>time</a:t>
            </a:r>
            <a:r>
              <a:rPr lang="zh-CN" altLang="en-US" dirty="0" smtClean="0"/>
              <a:t>、</a:t>
            </a:r>
            <a:r>
              <a:rPr lang="en-US" altLang="zh-CN" dirty="0" smtClean="0"/>
              <a:t>content </a:t>
            </a:r>
            <a:r>
              <a:rPr lang="zh-CN" altLang="en-US" dirty="0" smtClean="0"/>
              <a:t>等数据，但是如何将这些数据包装为结构化数据呢</a:t>
            </a:r>
            <a:r>
              <a:rPr lang="en-US" altLang="zh-CN" dirty="0" smtClean="0"/>
              <a:t>?</a:t>
            </a:r>
            <a:r>
              <a:rPr lang="en-US" altLang="zh-CN" dirty="0" err="1" smtClean="0"/>
              <a:t>scrapy</a:t>
            </a:r>
            <a:r>
              <a:rPr lang="zh-CN" altLang="en-US" dirty="0" smtClean="0"/>
              <a:t>提供</a:t>
            </a:r>
            <a:r>
              <a:rPr lang="en-US" altLang="zh-CN" dirty="0" smtClean="0"/>
              <a:t>Item</a:t>
            </a:r>
            <a:r>
              <a:rPr lang="zh-CN" altLang="en-US" dirty="0" smtClean="0"/>
              <a:t>类来满足这样的需求。</a:t>
            </a:r>
            <a:r>
              <a:rPr lang="en-US" altLang="zh-CN" dirty="0" smtClean="0"/>
              <a:t>Item </a:t>
            </a:r>
            <a:r>
              <a:rPr lang="zh-CN" altLang="en-US" dirty="0" smtClean="0"/>
              <a:t>对象是一种简单的容器，用来保存爬取到的数据，提供了类似于词典的</a:t>
            </a:r>
            <a:r>
              <a:rPr lang="en-US" altLang="zh-CN" dirty="0" smtClean="0"/>
              <a:t>API </a:t>
            </a:r>
            <a:r>
              <a:rPr lang="zh-CN" altLang="en-US" dirty="0" smtClean="0"/>
              <a:t>以及用于声明可用字段的简单语法。</a:t>
            </a:r>
            <a:r>
              <a:rPr lang="en-US" altLang="zh-CN" dirty="0" smtClean="0"/>
              <a:t>Item </a:t>
            </a:r>
            <a:r>
              <a:rPr lang="zh-CN" altLang="en-US" dirty="0" smtClean="0"/>
              <a:t>使用简单的</a:t>
            </a:r>
            <a:r>
              <a:rPr lang="en-US" altLang="zh-CN" dirty="0" smtClean="0"/>
              <a:t>class </a:t>
            </a:r>
            <a:r>
              <a:rPr lang="zh-CN" altLang="en-US" dirty="0" smtClean="0"/>
              <a:t>定义语法以及</a:t>
            </a:r>
            <a:r>
              <a:rPr lang="en-US" altLang="zh-CN" dirty="0" smtClean="0"/>
              <a:t>Field </a:t>
            </a:r>
            <a:r>
              <a:rPr lang="zh-CN" altLang="en-US" dirty="0" smtClean="0"/>
              <a:t>对象来声明。在新建的</a:t>
            </a:r>
            <a:r>
              <a:rPr lang="en-US" altLang="zh-CN" dirty="0" err="1" smtClean="0"/>
              <a:t>cnblogSpider</a:t>
            </a:r>
            <a:r>
              <a:rPr lang="zh-CN" altLang="en-US" dirty="0" smtClean="0"/>
              <a:t>项目中，有一个</a:t>
            </a:r>
            <a:r>
              <a:rPr lang="en-US" altLang="zh-CN" dirty="0" err="1" smtClean="0"/>
              <a:t>items.py</a:t>
            </a:r>
            <a:r>
              <a:rPr lang="en-US" altLang="zh-CN" dirty="0" smtClean="0"/>
              <a:t> </a:t>
            </a:r>
            <a:r>
              <a:rPr lang="zh-CN" altLang="en-US" dirty="0" smtClean="0"/>
              <a:t>文件</a:t>
            </a:r>
            <a:r>
              <a:rPr lang="en-US" altLang="zh-CN" dirty="0" smtClean="0"/>
              <a:t>,</a:t>
            </a:r>
            <a:r>
              <a:rPr lang="zh-CN" altLang="en-US" dirty="0" smtClean="0"/>
              <a:t>用来定义存储数据的</a:t>
            </a:r>
            <a:r>
              <a:rPr lang="en-US" altLang="zh-CN" dirty="0" smtClean="0"/>
              <a:t>Item </a:t>
            </a:r>
            <a:r>
              <a:rPr lang="zh-CN" altLang="en-US" dirty="0" smtClean="0"/>
              <a:t>类，这个类需要继承 </a:t>
            </a:r>
            <a:r>
              <a:rPr lang="en-US" altLang="zh-CN" dirty="0" err="1" smtClean="0"/>
              <a:t>scrapy.Item</a:t>
            </a:r>
            <a:r>
              <a:rPr lang="zh-CN" altLang="en-US" dirty="0" smtClean="0"/>
              <a:t>。代码如下</a:t>
            </a:r>
            <a:r>
              <a:rPr lang="en-US" altLang="zh-CN" dirty="0" smtClean="0"/>
              <a:t>:</a:t>
            </a:r>
            <a:br>
              <a:rPr lang="en-US" altLang="zh-CN" dirty="0" smtClean="0"/>
            </a:br>
            <a:r>
              <a:rPr lang="en-US" altLang="zh-CN" dirty="0" smtClean="0"/>
              <a:t/>
            </a:r>
            <a:br>
              <a:rPr lang="en-US" altLang="zh-CN" dirty="0" smtClean="0"/>
            </a:br>
            <a:r>
              <a:rPr lang="en-US" altLang="zh-CN" dirty="0" smtClean="0"/>
              <a:t/>
            </a:r>
            <a:br>
              <a:rPr lang="en-US" altLang="zh-CN" dirty="0" smtClean="0"/>
            </a:br>
            <a:endParaRPr lang="en-US" altLang="zh-CN" dirty="0" smtClean="0"/>
          </a:p>
          <a:p>
            <a:pPr>
              <a:buNone/>
            </a:pP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960439" y="4082192"/>
            <a:ext cx="6238648" cy="519243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33829"/>
            <a:ext cx="10515600" cy="5843134"/>
          </a:xfrm>
        </p:spPr>
        <p:txBody>
          <a:bodyPr>
            <a:normAutofit/>
          </a:bodyPr>
          <a:lstStyle/>
          <a:p>
            <a:pPr>
              <a:buNone/>
            </a:pPr>
            <a:r>
              <a:rPr lang="zh-CN" altLang="en-US" dirty="0" smtClean="0"/>
              <a:t>我们对已经声明好的</a:t>
            </a:r>
            <a:r>
              <a:rPr lang="en-US" altLang="zh-CN" dirty="0" err="1" smtClean="0"/>
              <a:t>Cnblogspideritem</a:t>
            </a:r>
            <a:r>
              <a:rPr lang="en-US" altLang="zh-CN" dirty="0" smtClean="0"/>
              <a:t> </a:t>
            </a:r>
            <a:r>
              <a:rPr lang="zh-CN" altLang="en-US" dirty="0" smtClean="0"/>
              <a:t>进行操作，发现</a:t>
            </a:r>
            <a:r>
              <a:rPr lang="en-US" altLang="zh-CN" dirty="0" smtClean="0"/>
              <a:t>Item </a:t>
            </a:r>
            <a:r>
              <a:rPr lang="zh-CN" altLang="en-US" dirty="0" smtClean="0"/>
              <a:t>的操作方式和字典的操作方式非常相似。</a:t>
            </a:r>
          </a:p>
          <a:p>
            <a:pPr>
              <a:buFont typeface="Wingdings" pitchFamily="2" charset="2"/>
              <a:buChar char="p"/>
            </a:pPr>
            <a:r>
              <a:rPr lang="zh-CN" altLang="en-US" dirty="0" smtClean="0"/>
              <a:t>创建</a:t>
            </a:r>
            <a:r>
              <a:rPr lang="en-US" altLang="zh-CN" dirty="0" err="1" smtClean="0"/>
              <a:t>Cnblogspiderltem</a:t>
            </a:r>
            <a:r>
              <a:rPr lang="en-US" altLang="zh-CN" dirty="0" smtClean="0"/>
              <a:t> </a:t>
            </a:r>
            <a:r>
              <a:rPr lang="zh-CN" altLang="en-US" dirty="0" smtClean="0"/>
              <a:t>对象</a:t>
            </a:r>
            <a:endParaRPr lang="en-US" altLang="zh-CN" dirty="0" smtClean="0"/>
          </a:p>
          <a:p>
            <a:pPr>
              <a:buNone/>
            </a:pPr>
            <a:endParaRPr lang="zh-CN" altLang="en-US" dirty="0" smtClean="0"/>
          </a:p>
          <a:p>
            <a:pPr>
              <a:buNone/>
            </a:pPr>
            <a:r>
              <a:rPr lang="en-US" altLang="zh-CN" dirty="0" smtClean="0"/>
              <a:t>item = </a:t>
            </a:r>
            <a:r>
              <a:rPr lang="en-US" altLang="zh-CN" dirty="0" err="1" smtClean="0"/>
              <a:t>CnblogspiderItem</a:t>
            </a:r>
            <a:r>
              <a:rPr lang="en-US" altLang="zh-CN" dirty="0" smtClean="0"/>
              <a:t>(title="Python </a:t>
            </a:r>
            <a:r>
              <a:rPr lang="zh-CN" altLang="en-US" dirty="0" smtClean="0"/>
              <a:t>爬虫</a:t>
            </a:r>
            <a:r>
              <a:rPr lang="en-US" altLang="zh-CN" dirty="0" smtClean="0"/>
              <a:t>",content='</a:t>
            </a:r>
            <a:r>
              <a:rPr lang="zh-CN" altLang="en-US" dirty="0" smtClean="0"/>
              <a:t>爬虫开发</a:t>
            </a:r>
            <a:r>
              <a:rPr lang="en-US" altLang="zh-CN" dirty="0" smtClean="0"/>
              <a:t>' )</a:t>
            </a:r>
          </a:p>
          <a:p>
            <a:pPr>
              <a:buNone/>
            </a:pPr>
            <a:endParaRPr lang="en-US" altLang="zh-CN" dirty="0" smtClean="0"/>
          </a:p>
          <a:p>
            <a:pPr>
              <a:buFont typeface="Wingdings" pitchFamily="2" charset="2"/>
              <a:buChar char="p"/>
            </a:pPr>
            <a:r>
              <a:rPr lang="zh-CN" altLang="en-US" dirty="0" smtClean="0"/>
              <a:t>获取字段的值</a:t>
            </a:r>
            <a:endParaRPr lang="en-US" altLang="zh-CN" dirty="0" smtClean="0"/>
          </a:p>
          <a:p>
            <a:pPr>
              <a:buNone/>
            </a:pPr>
            <a:endParaRPr lang="zh-CN" altLang="en-US" dirty="0" smtClean="0"/>
          </a:p>
          <a:p>
            <a:pPr>
              <a:buNone/>
            </a:pPr>
            <a:r>
              <a:rPr lang="en-US" altLang="zh-CN" dirty="0" smtClean="0"/>
              <a:t>print item['title']</a:t>
            </a:r>
          </a:p>
          <a:p>
            <a:pPr>
              <a:buNone/>
            </a:pPr>
            <a:r>
              <a:rPr lang="en-US" altLang="zh-CN" dirty="0" smtClean="0"/>
              <a:t>print </a:t>
            </a:r>
            <a:r>
              <a:rPr lang="en-US" altLang="zh-CN" dirty="0" err="1" smtClean="0"/>
              <a:t>item.get</a:t>
            </a:r>
            <a:r>
              <a:rPr lang="en-US" altLang="zh-CN" dirty="0" smtClean="0"/>
              <a:t> ('title' )</a:t>
            </a:r>
          </a:p>
          <a:p>
            <a:pPr>
              <a:buNone/>
            </a:pPr>
            <a:endParaRPr lang="en-US" altLang="zh-CN" dirty="0" smtClean="0"/>
          </a:p>
          <a:p>
            <a:pPr>
              <a:buFont typeface="Wingdings" pitchFamily="2" charset="2"/>
              <a:buChar char="p"/>
            </a:pPr>
            <a:r>
              <a:rPr lang="zh-CN" altLang="en-US" dirty="0" smtClean="0"/>
              <a:t>设置字段的值</a:t>
            </a:r>
          </a:p>
          <a:p>
            <a:pPr>
              <a:buNone/>
            </a:pPr>
            <a:r>
              <a:rPr lang="en-US" altLang="zh-CN" dirty="0" smtClean="0"/>
              <a:t>item['title']="</a:t>
            </a:r>
            <a:r>
              <a:rPr lang="zh-CN" altLang="en-US" dirty="0" smtClean="0"/>
              <a:t>爬虫</a:t>
            </a:r>
            <a:r>
              <a:rPr lang="en-US" altLang="zh-CN" dirty="0" smtClean="0"/>
              <a:t>“</a:t>
            </a:r>
          </a:p>
          <a:p>
            <a:pPr>
              <a:buNone/>
            </a:pPr>
            <a:endParaRPr lang="en-US" altLang="zh-CN" dirty="0" smtClean="0"/>
          </a:p>
          <a:p>
            <a:pPr>
              <a:buNone/>
            </a:pP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8971"/>
            <a:ext cx="10515600" cy="5697992"/>
          </a:xfrm>
        </p:spPr>
        <p:txBody>
          <a:bodyPr/>
          <a:lstStyle/>
          <a:p>
            <a:pPr>
              <a:buFont typeface="Wingdings" pitchFamily="2" charset="2"/>
              <a:buChar char="p"/>
            </a:pPr>
            <a:r>
              <a:rPr lang="zh-CN" altLang="en-US" dirty="0" smtClean="0"/>
              <a:t>获取所有的键和值</a:t>
            </a:r>
          </a:p>
          <a:p>
            <a:pPr>
              <a:buNone/>
            </a:pPr>
            <a:r>
              <a:rPr lang="en-US" altLang="zh-CN" dirty="0" smtClean="0"/>
              <a:t>print </a:t>
            </a:r>
            <a:r>
              <a:rPr lang="en-US" altLang="zh-CN" dirty="0" err="1" smtClean="0"/>
              <a:t>item.keys</a:t>
            </a:r>
            <a:r>
              <a:rPr lang="en-US" altLang="zh-CN" dirty="0" smtClean="0"/>
              <a:t>( )</a:t>
            </a:r>
          </a:p>
          <a:p>
            <a:pPr>
              <a:buNone/>
            </a:pPr>
            <a:r>
              <a:rPr lang="en-US" altLang="zh-CN" dirty="0" smtClean="0"/>
              <a:t>print </a:t>
            </a:r>
            <a:r>
              <a:rPr lang="en-US" altLang="zh-CN" dirty="0" err="1" smtClean="0"/>
              <a:t>item.items</a:t>
            </a:r>
            <a:r>
              <a:rPr lang="en-US" altLang="zh-CN" dirty="0" smtClean="0"/>
              <a:t>()</a:t>
            </a:r>
          </a:p>
          <a:p>
            <a:pPr>
              <a:buNone/>
            </a:pPr>
            <a:endParaRPr lang="en-US" altLang="zh-CN" dirty="0" smtClean="0"/>
          </a:p>
          <a:p>
            <a:pPr>
              <a:buFont typeface="Wingdings" pitchFamily="2" charset="2"/>
              <a:buChar char="p"/>
            </a:pPr>
            <a:r>
              <a:rPr lang="en-US" altLang="zh-CN" dirty="0" smtClean="0"/>
              <a:t>Item</a:t>
            </a:r>
            <a:r>
              <a:rPr lang="zh-CN" altLang="en-US" dirty="0" smtClean="0"/>
              <a:t>的复制</a:t>
            </a:r>
            <a:endParaRPr lang="en-US" altLang="zh-CN" dirty="0" smtClean="0"/>
          </a:p>
          <a:p>
            <a:pPr>
              <a:buNone/>
            </a:pPr>
            <a:r>
              <a:rPr lang="en-US" altLang="zh-CN" dirty="0" smtClean="0"/>
              <a:t>item2 = </a:t>
            </a:r>
            <a:r>
              <a:rPr lang="en-US" altLang="zh-CN" dirty="0" err="1" smtClean="0"/>
              <a:t>CnblogspiderItem</a:t>
            </a:r>
            <a:r>
              <a:rPr lang="en-US" altLang="zh-CN" dirty="0" smtClean="0"/>
              <a:t> (item)</a:t>
            </a:r>
          </a:p>
          <a:p>
            <a:pPr>
              <a:buNone/>
            </a:pPr>
            <a:r>
              <a:rPr lang="en-US" altLang="zh-CN" dirty="0" smtClean="0"/>
              <a:t>item3 = </a:t>
            </a:r>
            <a:r>
              <a:rPr lang="en-US" altLang="zh-CN" dirty="0" err="1" smtClean="0"/>
              <a:t>item.copy</a:t>
            </a:r>
            <a:r>
              <a:rPr lang="en-US" altLang="zh-CN" dirty="0" smtClean="0"/>
              <a:t>( )</a:t>
            </a:r>
          </a:p>
          <a:p>
            <a:pPr>
              <a:buNone/>
            </a:pPr>
            <a:endParaRPr lang="en-US" altLang="zh-CN" dirty="0" smtClean="0"/>
          </a:p>
          <a:p>
            <a:pPr>
              <a:buNone/>
            </a:pPr>
            <a:r>
              <a:rPr lang="zh-CN" altLang="en-US" dirty="0" smtClean="0"/>
              <a:t>口</a:t>
            </a:r>
            <a:r>
              <a:rPr lang="en-US" altLang="zh-CN" dirty="0" err="1" smtClean="0"/>
              <a:t>dict</a:t>
            </a:r>
            <a:r>
              <a:rPr lang="en-US" altLang="zh-CN" dirty="0" smtClean="0"/>
              <a:t> </a:t>
            </a:r>
            <a:r>
              <a:rPr lang="zh-CN" altLang="en-US" dirty="0" smtClean="0"/>
              <a:t>与</a:t>
            </a:r>
            <a:r>
              <a:rPr lang="en-US" altLang="zh-CN" dirty="0" smtClean="0"/>
              <a:t>item </a:t>
            </a:r>
            <a:r>
              <a:rPr lang="zh-CN" altLang="en-US" dirty="0" smtClean="0"/>
              <a:t>的转化</a:t>
            </a:r>
            <a:endParaRPr lang="en-US" altLang="zh-CN" dirty="0" smtClean="0"/>
          </a:p>
          <a:p>
            <a:pPr>
              <a:buNone/>
            </a:pPr>
            <a:r>
              <a:rPr lang="en-US" altLang="zh-CN" dirty="0" err="1" smtClean="0"/>
              <a:t>dict_item</a:t>
            </a:r>
            <a:r>
              <a:rPr lang="en-US" altLang="zh-CN" dirty="0" smtClean="0"/>
              <a:t> = </a:t>
            </a:r>
            <a:r>
              <a:rPr lang="en-US" altLang="zh-CN" dirty="0" err="1" smtClean="0"/>
              <a:t>dict</a:t>
            </a:r>
            <a:r>
              <a:rPr lang="en-US" altLang="zh-CN" dirty="0" smtClean="0"/>
              <a:t>(item)</a:t>
            </a:r>
          </a:p>
          <a:p>
            <a:pPr>
              <a:buNone/>
            </a:pPr>
            <a:r>
              <a:rPr lang="en-US" altLang="zh-CN" dirty="0" smtClean="0"/>
              <a:t>item = </a:t>
            </a:r>
            <a:r>
              <a:rPr lang="en-US" altLang="zh-CN" dirty="0" err="1" smtClean="0"/>
              <a:t>CnblogspiderItem</a:t>
            </a:r>
            <a:r>
              <a:rPr lang="en-US" altLang="zh-CN" dirty="0" smtClean="0"/>
              <a:t>({'title' :'</a:t>
            </a:r>
            <a:r>
              <a:rPr lang="zh-CN" altLang="en-US" dirty="0" smtClean="0"/>
              <a:t>爬虫</a:t>
            </a:r>
            <a:r>
              <a:rPr lang="en-US" altLang="zh-CN" dirty="0" smtClean="0"/>
              <a:t>','content' :'</a:t>
            </a:r>
            <a:r>
              <a:rPr lang="zh-CN" altLang="en-US" dirty="0" smtClean="0"/>
              <a:t>开发</a:t>
            </a:r>
            <a:r>
              <a:rPr lang="en-US" altLang="zh-CN" dirty="0" smtClean="0"/>
              <a:t>'})</a:t>
            </a:r>
            <a:endParaRPr lang="zh-CN" altLang="en-US" dirty="0" smtClean="0"/>
          </a:p>
          <a:p>
            <a:pPr>
              <a:buNone/>
            </a:pP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4114"/>
            <a:ext cx="10515600" cy="5552849"/>
          </a:xfrm>
        </p:spPr>
        <p:txBody>
          <a:bodyPr>
            <a:normAutofit/>
          </a:bodyPr>
          <a:lstStyle/>
          <a:p>
            <a:pPr>
              <a:buNone/>
            </a:pPr>
            <a:r>
              <a:rPr lang="zh-CN" altLang="en-US" dirty="0" smtClean="0"/>
              <a:t>除了以上的操作，还可以对</a:t>
            </a:r>
            <a:r>
              <a:rPr lang="en-US" altLang="zh-CN" dirty="0" smtClean="0"/>
              <a:t>Item </a:t>
            </a:r>
            <a:r>
              <a:rPr lang="zh-CN" altLang="en-US" dirty="0" smtClean="0"/>
              <a:t>进行扩展。通过继承原始的</a:t>
            </a:r>
            <a:r>
              <a:rPr lang="en-US" altLang="zh-CN" dirty="0" smtClean="0"/>
              <a:t>Item </a:t>
            </a:r>
            <a:r>
              <a:rPr lang="zh-CN" altLang="en-US" dirty="0" smtClean="0"/>
              <a:t>来扩展</a:t>
            </a:r>
            <a:r>
              <a:rPr lang="en-US" altLang="zh-CN" dirty="0" smtClean="0"/>
              <a:t>Item,</a:t>
            </a:r>
            <a:r>
              <a:rPr lang="zh-CN" altLang="en-US" dirty="0" smtClean="0"/>
              <a:t>用来添加更多的字段。例如拓展一下</a:t>
            </a:r>
            <a:r>
              <a:rPr lang="en-US" altLang="zh-CN" dirty="0" err="1" smtClean="0"/>
              <a:t>Cnblogspidertem</a:t>
            </a:r>
            <a:r>
              <a:rPr lang="en-US" altLang="zh-CN" dirty="0" smtClean="0"/>
              <a:t>,</a:t>
            </a:r>
            <a:r>
              <a:rPr lang="zh-CN" altLang="en-US" dirty="0" smtClean="0"/>
              <a:t>添加一个</a:t>
            </a:r>
            <a:r>
              <a:rPr lang="en-US" altLang="zh-CN" dirty="0" smtClean="0"/>
              <a:t>body </a:t>
            </a:r>
            <a:r>
              <a:rPr lang="zh-CN" altLang="en-US" dirty="0" smtClean="0"/>
              <a:t>字段</a:t>
            </a:r>
            <a:r>
              <a:rPr lang="en-US" altLang="zh-CN" dirty="0" smtClean="0"/>
              <a:t>:</a:t>
            </a:r>
            <a:br>
              <a:rPr lang="en-US" altLang="zh-CN" dirty="0" smtClean="0"/>
            </a:br>
            <a:r>
              <a:rPr lang="en-US" altLang="zh-CN" dirty="0" smtClean="0"/>
              <a:t>class </a:t>
            </a:r>
            <a:r>
              <a:rPr lang="en-US" altLang="zh-CN" dirty="0" err="1" smtClean="0"/>
              <a:t>newCnblogItem</a:t>
            </a:r>
            <a:r>
              <a:rPr lang="en-US" altLang="zh-CN" dirty="0" smtClean="0"/>
              <a:t>(</a:t>
            </a:r>
            <a:r>
              <a:rPr lang="en-US" altLang="zh-CN" dirty="0" err="1" smtClean="0"/>
              <a:t>CnblogspiderItem</a:t>
            </a:r>
            <a:r>
              <a:rPr lang="en-US" altLang="zh-CN" dirty="0" smtClean="0"/>
              <a:t>) :</a:t>
            </a:r>
          </a:p>
          <a:p>
            <a:pPr>
              <a:buNone/>
            </a:pPr>
            <a:r>
              <a:rPr lang="en-US" altLang="zh-CN" dirty="0" smtClean="0"/>
              <a:t>		body=</a:t>
            </a:r>
            <a:r>
              <a:rPr lang="en-US" altLang="zh-CN" dirty="0" err="1" smtClean="0"/>
              <a:t>scrapy.Filed</a:t>
            </a:r>
            <a:r>
              <a:rPr lang="en-US" altLang="zh-CN" dirty="0" smtClean="0"/>
              <a:t>()</a:t>
            </a:r>
          </a:p>
          <a:p>
            <a:pPr>
              <a:buNone/>
            </a:pPr>
            <a:r>
              <a:rPr lang="zh-CN" altLang="en-US" dirty="0" smtClean="0"/>
              <a:t>也可以通过使用原字段的元数据，添加新的值或修改原来的值来扩展字段的元数据</a:t>
            </a:r>
            <a:r>
              <a:rPr lang="en-US" altLang="zh-CN" dirty="0" smtClean="0"/>
              <a:t>:</a:t>
            </a:r>
          </a:p>
          <a:p>
            <a:pPr>
              <a:buNone/>
            </a:pPr>
            <a:r>
              <a:rPr lang="en-US" altLang="zh-CN" dirty="0" smtClean="0"/>
              <a:t>class </a:t>
            </a:r>
            <a:r>
              <a:rPr lang="en-US" altLang="zh-CN" dirty="0" err="1" smtClean="0"/>
              <a:t>newCnblogItem</a:t>
            </a:r>
            <a:r>
              <a:rPr lang="en-US" altLang="zh-CN" dirty="0" smtClean="0"/>
              <a:t>(</a:t>
            </a:r>
            <a:r>
              <a:rPr lang="en-US" altLang="zh-CN" dirty="0" err="1" smtClean="0"/>
              <a:t>CnblogspiderItem</a:t>
            </a:r>
            <a:r>
              <a:rPr lang="en-US" altLang="zh-CN" dirty="0" smtClean="0"/>
              <a:t>) :</a:t>
            </a:r>
          </a:p>
          <a:p>
            <a:pPr>
              <a:buNone/>
            </a:pPr>
            <a:r>
              <a:rPr lang="en-US" altLang="zh-CN" dirty="0" smtClean="0"/>
              <a:t>title = </a:t>
            </a:r>
            <a:r>
              <a:rPr lang="en-US" altLang="zh-CN" dirty="0" err="1" smtClean="0"/>
              <a:t>scrapy.Field</a:t>
            </a:r>
            <a:r>
              <a:rPr lang="en-US" altLang="zh-CN" dirty="0" smtClean="0"/>
              <a:t>(</a:t>
            </a:r>
            <a:r>
              <a:rPr lang="en-US" altLang="zh-CN" dirty="0" err="1" smtClean="0"/>
              <a:t>CnblogspiderItem.fields</a:t>
            </a:r>
            <a:r>
              <a:rPr lang="en-US" altLang="zh-CN" dirty="0" smtClean="0"/>
              <a:t>[ 'title' ],</a:t>
            </a:r>
            <a:r>
              <a:rPr lang="en-US" altLang="zh-CN" dirty="0" err="1" smtClean="0"/>
              <a:t>serializer</a:t>
            </a:r>
            <a:r>
              <a:rPr lang="en-US" altLang="zh-CN" dirty="0" smtClean="0"/>
              <a:t>=</a:t>
            </a:r>
            <a:r>
              <a:rPr lang="en-US" altLang="zh-CN" dirty="0" err="1" smtClean="0"/>
              <a:t>my_serializer</a:t>
            </a:r>
            <a:r>
              <a:rPr lang="en-US" altLang="zh-CN" dirty="0" smtClean="0"/>
              <a:t>)</a:t>
            </a:r>
          </a:p>
          <a:p>
            <a:pPr>
              <a:buNone/>
            </a:pPr>
            <a:r>
              <a:rPr lang="zh-CN" altLang="en-US" dirty="0" smtClean="0"/>
              <a:t>这段代码在保留所有原来的元数据值的情况下添加了</a:t>
            </a:r>
            <a:r>
              <a:rPr lang="en-US" altLang="zh-CN" dirty="0" smtClean="0"/>
              <a:t>title </a:t>
            </a:r>
            <a:r>
              <a:rPr lang="zh-CN" altLang="en-US" dirty="0" smtClean="0"/>
              <a:t>字段的</a:t>
            </a:r>
            <a:r>
              <a:rPr lang="en-US" altLang="zh-CN" dirty="0" err="1" smtClean="0"/>
              <a:t>serializer</a:t>
            </a:r>
            <a:r>
              <a:rPr lang="zh-CN" altLang="en-US" dirty="0" smtClean="0"/>
              <a:t>。</a:t>
            </a:r>
          </a:p>
          <a:p>
            <a:pPr>
              <a:buNone/>
            </a:pPr>
            <a:r>
              <a:rPr lang="zh-CN" altLang="en-US" dirty="0" smtClean="0"/>
              <a:t>讲解完</a:t>
            </a:r>
            <a:r>
              <a:rPr lang="en-US" altLang="zh-CN" dirty="0" smtClean="0"/>
              <a:t>Item </a:t>
            </a:r>
            <a:r>
              <a:rPr lang="zh-CN" altLang="en-US" dirty="0" smtClean="0"/>
              <a:t>的用法，需要将</a:t>
            </a:r>
            <a:r>
              <a:rPr lang="en-US" altLang="zh-CN" dirty="0" smtClean="0"/>
              <a:t>parse(</a:t>
            </a:r>
            <a:r>
              <a:rPr lang="zh-CN" altLang="en-US" dirty="0" smtClean="0"/>
              <a:t>中提取出的</a:t>
            </a:r>
            <a:r>
              <a:rPr lang="en-US" altLang="zh-CN" dirty="0" err="1" smtClean="0"/>
              <a:t>url</a:t>
            </a:r>
            <a:r>
              <a:rPr lang="zh-CN" altLang="en-US" dirty="0" smtClean="0"/>
              <a:t>、</a:t>
            </a:r>
            <a:r>
              <a:rPr lang="en-US" altLang="zh-CN" dirty="0" smtClean="0"/>
              <a:t>title</a:t>
            </a:r>
            <a:r>
              <a:rPr lang="zh-CN" altLang="en-US" dirty="0" smtClean="0"/>
              <a:t>、</a:t>
            </a:r>
            <a:r>
              <a:rPr lang="en-US" altLang="zh-CN" dirty="0" smtClean="0"/>
              <a:t>time</a:t>
            </a:r>
            <a:r>
              <a:rPr lang="zh-CN" altLang="en-US" dirty="0" smtClean="0"/>
              <a:t>、</a:t>
            </a:r>
            <a:r>
              <a:rPr lang="en-US" altLang="zh-CN" dirty="0" smtClean="0"/>
              <a:t>content</a:t>
            </a:r>
          </a:p>
          <a:p>
            <a:pPr>
              <a:buNone/>
            </a:pPr>
            <a:r>
              <a:rPr lang="zh-CN" altLang="en-US" dirty="0" smtClean="0"/>
              <a:t>封装成</a:t>
            </a:r>
            <a:r>
              <a:rPr lang="en-US" altLang="zh-CN" dirty="0" smtClean="0"/>
              <a:t>Item </a:t>
            </a:r>
            <a:r>
              <a:rPr lang="zh-CN" altLang="en-US" dirty="0" smtClean="0"/>
              <a:t>对象，</a:t>
            </a:r>
            <a:r>
              <a:rPr lang="en-US" altLang="zh-CN" dirty="0" smtClean="0"/>
              <a:t>parse()</a:t>
            </a:r>
            <a:r>
              <a:rPr lang="zh-CN" altLang="en-US" dirty="0" smtClean="0"/>
              <a:t>方法的代码如下</a:t>
            </a:r>
            <a:r>
              <a:rPr lang="en-US" altLang="zh-CN" dirty="0" smtClean="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a:t>
            </a:r>
            <a:r>
              <a:rPr lang="en-US" altLang="zh-CN" dirty="0" smtClean="0"/>
              <a:t>parse()</a:t>
            </a:r>
            <a:r>
              <a:rPr lang="zh-CN" altLang="en-US" dirty="0" smtClean="0"/>
              <a:t>方法</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896213" y="1095012"/>
            <a:ext cx="8923337" cy="55721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14400"/>
            <a:ext cx="10515600" cy="5262563"/>
          </a:xfrm>
        </p:spPr>
        <p:txBody>
          <a:bodyPr/>
          <a:lstStyle/>
          <a:p>
            <a:pPr>
              <a:buNone/>
            </a:pPr>
            <a:r>
              <a:rPr lang="zh-CN" altLang="en-US" dirty="0" smtClean="0"/>
              <a:t>代码最后使用</a:t>
            </a:r>
            <a:r>
              <a:rPr lang="en-US" altLang="zh-CN" dirty="0" smtClean="0"/>
              <a:t>yield </a:t>
            </a:r>
            <a:r>
              <a:rPr lang="zh-CN" altLang="en-US" dirty="0" smtClean="0"/>
              <a:t>关键字提交</a:t>
            </a:r>
            <a:r>
              <a:rPr lang="en-US" altLang="zh-CN" dirty="0" smtClean="0"/>
              <a:t>item,</a:t>
            </a:r>
            <a:r>
              <a:rPr lang="zh-CN" altLang="en-US" dirty="0" smtClean="0"/>
              <a:t>将</a:t>
            </a:r>
            <a:r>
              <a:rPr lang="en-US" altLang="zh-CN" dirty="0" smtClean="0"/>
              <a:t>parse </a:t>
            </a:r>
            <a:r>
              <a:rPr lang="zh-CN" altLang="en-US" dirty="0" smtClean="0"/>
              <a:t>方法打造成一个生成器，这是</a:t>
            </a:r>
            <a:r>
              <a:rPr lang="en-US" altLang="zh-CN" dirty="0" smtClean="0"/>
              <a:t>parse </a:t>
            </a:r>
            <a:r>
              <a:rPr lang="zh-CN" altLang="en-US" dirty="0" smtClean="0"/>
              <a:t>方法中最精彩的地方。</a:t>
            </a:r>
          </a:p>
          <a:p>
            <a:pPr>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Scrapy</a:t>
            </a:r>
            <a:r>
              <a:rPr lang="zh-CN" altLang="en-US" dirty="0" smtClean="0"/>
              <a:t>框架</a:t>
            </a:r>
            <a:endParaRPr lang="zh-CN" altLang="en-US" dirty="0"/>
          </a:p>
        </p:txBody>
      </p:sp>
      <p:pic>
        <p:nvPicPr>
          <p:cNvPr id="1026" name="Picture 2" descr="http://images2015.cnblogs.com/blog/918906/201608/918906-20160830220006980-1873919293.png"/>
          <p:cNvPicPr>
            <a:picLocks noChangeAspect="1" noChangeArrowheads="1"/>
          </p:cNvPicPr>
          <p:nvPr/>
        </p:nvPicPr>
        <p:blipFill>
          <a:blip r:embed="rId2" cstate="print"/>
          <a:srcRect/>
          <a:stretch>
            <a:fillRect/>
          </a:stretch>
        </p:blipFill>
        <p:spPr bwMode="auto">
          <a:xfrm>
            <a:off x="1517740" y="1428359"/>
            <a:ext cx="7696654" cy="5429641"/>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翻页功能</a:t>
            </a:r>
            <a:endParaRPr lang="zh-CN" altLang="en-US" dirty="0"/>
          </a:p>
        </p:txBody>
      </p:sp>
      <p:sp>
        <p:nvSpPr>
          <p:cNvPr id="3" name="内容占位符 2"/>
          <p:cNvSpPr>
            <a:spLocks noGrp="1"/>
          </p:cNvSpPr>
          <p:nvPr>
            <p:ph idx="1"/>
          </p:nvPr>
        </p:nvSpPr>
        <p:spPr/>
        <p:txBody>
          <a:bodyPr/>
          <a:lstStyle/>
          <a:p>
            <a:pPr>
              <a:buNone/>
            </a:pPr>
            <a:r>
              <a:rPr lang="zh-CN" altLang="en-US" dirty="0" smtClean="0"/>
              <a:t>以上实现了当前网页数据的抽取，但是我们要抽取博客所有页面的文章，这就需要实现翻页功能。翻页功能的实现，本质上是构造</a:t>
            </a:r>
            <a:r>
              <a:rPr lang="en-US" altLang="zh-CN" dirty="0" smtClean="0"/>
              <a:t>Request </a:t>
            </a:r>
            <a:r>
              <a:rPr lang="zh-CN" altLang="en-US" dirty="0" smtClean="0"/>
              <a:t>并提交给</a:t>
            </a:r>
            <a:r>
              <a:rPr lang="en-US" altLang="zh-CN" dirty="0" err="1" smtClean="0"/>
              <a:t>Scrapy</a:t>
            </a:r>
            <a:r>
              <a:rPr lang="en-US" altLang="zh-CN" dirty="0" smtClean="0"/>
              <a:t> </a:t>
            </a:r>
            <a:r>
              <a:rPr lang="zh-CN" altLang="en-US" dirty="0" smtClean="0"/>
              <a:t>引擎的过程。</a:t>
            </a:r>
          </a:p>
          <a:p>
            <a:pPr>
              <a:buNone/>
            </a:pPr>
            <a:r>
              <a:rPr lang="zh-CN" altLang="en-US" dirty="0" smtClean="0"/>
              <a:t>首先抽取下一页的链接，我们使用</a:t>
            </a:r>
            <a:r>
              <a:rPr lang="en-US" altLang="zh-CN" dirty="0" smtClean="0"/>
              <a:t>Selector </a:t>
            </a:r>
            <a:r>
              <a:rPr lang="zh-CN" altLang="en-US" dirty="0" smtClean="0"/>
              <a:t>中的</a:t>
            </a:r>
            <a:r>
              <a:rPr lang="en-US" altLang="zh-CN" dirty="0" smtClean="0"/>
              <a:t>re(</a:t>
            </a:r>
            <a:r>
              <a:rPr lang="zh-CN" altLang="en-US" dirty="0" smtClean="0"/>
              <a:t>方法进行抽取，正则表达式为</a:t>
            </a:r>
            <a:endParaRPr lang="en-US" altLang="zh-CN" dirty="0" smtClean="0"/>
          </a:p>
          <a:p>
            <a:pPr>
              <a:buNone/>
            </a:pPr>
            <a:r>
              <a:rPr lang="en-US" altLang="zh-CN" dirty="0" smtClean="0"/>
              <a:t>&lt;a </a:t>
            </a:r>
            <a:r>
              <a:rPr lang="en-US" altLang="zh-CN" dirty="0" err="1" smtClean="0"/>
              <a:t>href</a:t>
            </a:r>
            <a:r>
              <a:rPr lang="en-US" altLang="zh-CN" dirty="0" smtClean="0"/>
              <a:t>=“(\S*)”&gt;</a:t>
            </a:r>
            <a:r>
              <a:rPr lang="zh-CN" altLang="en-US" dirty="0" smtClean="0"/>
              <a:t>下一页</a:t>
            </a:r>
            <a:r>
              <a:rPr lang="en-US" altLang="zh-CN" dirty="0" smtClean="0"/>
              <a:t>&lt;/a&gt;</a:t>
            </a:r>
          </a:p>
          <a:p>
            <a:pPr>
              <a:buNone/>
            </a:pPr>
            <a:r>
              <a:rPr lang="zh-CN" altLang="en-US" dirty="0" smtClean="0"/>
              <a:t>构造请求使用</a:t>
            </a:r>
            <a:r>
              <a:rPr lang="en-US" altLang="zh-CN" dirty="0" err="1" smtClean="0"/>
              <a:t>scrapy.Request</a:t>
            </a:r>
            <a:r>
              <a:rPr lang="zh-CN" altLang="en-US" dirty="0" smtClean="0"/>
              <a:t>对象。</a:t>
            </a:r>
            <a:r>
              <a:rPr lang="en-US" altLang="zh-CN" dirty="0" smtClean="0"/>
              <a:t>parse()</a:t>
            </a:r>
            <a:r>
              <a:rPr lang="zh-CN" altLang="en-US" dirty="0" smtClean="0"/>
              <a:t>方法代码如下：</a:t>
            </a:r>
          </a:p>
          <a:p>
            <a:pPr>
              <a:buNone/>
            </a:pP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506185" y="1677534"/>
            <a:ext cx="8913813" cy="5476875"/>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548141" y="0"/>
            <a:ext cx="6884987" cy="170497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38629"/>
            <a:ext cx="10515600" cy="5538334"/>
          </a:xfrm>
        </p:spPr>
        <p:txBody>
          <a:bodyPr/>
          <a:lstStyle/>
          <a:p>
            <a:pPr>
              <a:buNone/>
            </a:pPr>
            <a:r>
              <a:rPr lang="en-US" altLang="zh-CN" dirty="0" smtClean="0"/>
              <a:t>Request</a:t>
            </a:r>
            <a:r>
              <a:rPr lang="zh-CN" altLang="en-US" dirty="0" smtClean="0"/>
              <a:t>对象的构造方法中</a:t>
            </a:r>
            <a:r>
              <a:rPr lang="en-US" altLang="zh-CN" dirty="0" smtClean="0"/>
              <a:t>URL</a:t>
            </a:r>
            <a:r>
              <a:rPr lang="zh-CN" altLang="en-US" dirty="0" smtClean="0"/>
              <a:t>为请求链接，</a:t>
            </a:r>
            <a:r>
              <a:rPr lang="en-US" altLang="zh-CN" dirty="0" smtClean="0"/>
              <a:t>callback</a:t>
            </a:r>
            <a:r>
              <a:rPr lang="zh-CN" altLang="en-US" dirty="0" smtClean="0"/>
              <a:t>为回调方法，回调方法用来指定由谁来解析此项</a:t>
            </a:r>
            <a:r>
              <a:rPr lang="en-US" altLang="zh-CN" dirty="0" smtClean="0"/>
              <a:t>Request</a:t>
            </a:r>
            <a:r>
              <a:rPr lang="zh-CN" altLang="en-US" dirty="0" smtClean="0"/>
              <a:t>请求的响应。</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a:t>
            </a:r>
            <a:r>
              <a:rPr lang="en-US" altLang="zh-CN" dirty="0" smtClean="0"/>
              <a:t>Item Pipeline</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以上几节已经实现了</a:t>
            </a:r>
            <a:r>
              <a:rPr lang="en-US" altLang="zh-CN" dirty="0" err="1" smtClean="0"/>
              <a:t>cnblogs</a:t>
            </a:r>
            <a:r>
              <a:rPr lang="en-US" altLang="zh-CN" dirty="0" smtClean="0"/>
              <a:t> </a:t>
            </a:r>
            <a:r>
              <a:rPr lang="zh-CN" altLang="en-US" dirty="0" smtClean="0"/>
              <a:t>爬虫中网页的下载、解析和数据</a:t>
            </a:r>
            <a:r>
              <a:rPr lang="en-US" altLang="zh-CN" dirty="0" smtClean="0"/>
              <a:t>Item,</a:t>
            </a:r>
            <a:r>
              <a:rPr lang="zh-CN" altLang="en-US" dirty="0" smtClean="0"/>
              <a:t>下面我们需要将爬取到的数据进行持久化存储，这就要说到</a:t>
            </a:r>
            <a:r>
              <a:rPr lang="en-US" altLang="zh-CN" dirty="0" smtClean="0"/>
              <a:t>Item Pipeline</a:t>
            </a:r>
            <a:r>
              <a:rPr lang="zh-CN" altLang="en-US" dirty="0" smtClean="0"/>
              <a:t>。当</a:t>
            </a:r>
            <a:r>
              <a:rPr lang="en-US" altLang="zh-CN" dirty="0" smtClean="0"/>
              <a:t>Item </a:t>
            </a:r>
            <a:r>
              <a:rPr lang="zh-CN" altLang="en-US" dirty="0" smtClean="0"/>
              <a:t>在</a:t>
            </a:r>
            <a:r>
              <a:rPr lang="en-US" altLang="zh-CN" dirty="0" smtClean="0"/>
              <a:t>Spider </a:t>
            </a:r>
            <a:r>
              <a:rPr lang="zh-CN" altLang="en-US" dirty="0" smtClean="0"/>
              <a:t>中被收集之后，它将会被传递到</a:t>
            </a:r>
            <a:r>
              <a:rPr lang="en-US" altLang="zh-CN" dirty="0" smtClean="0"/>
              <a:t>Item Pipeline</a:t>
            </a:r>
            <a:r>
              <a:rPr lang="zh-CN" altLang="en-US" dirty="0" smtClean="0"/>
              <a:t>，一些组件会按照一定的顺序执行对</a:t>
            </a:r>
            <a:r>
              <a:rPr lang="en-US" altLang="zh-CN" dirty="0" smtClean="0"/>
              <a:t>Item </a:t>
            </a:r>
            <a:r>
              <a:rPr lang="zh-CN" altLang="en-US" dirty="0" smtClean="0"/>
              <a:t>的处理。</a:t>
            </a:r>
            <a:endParaRPr lang="en-US" altLang="zh-CN" dirty="0" smtClean="0"/>
          </a:p>
          <a:p>
            <a:pPr>
              <a:buNone/>
            </a:pPr>
            <a:r>
              <a:rPr lang="en-US" altLang="zh-CN" dirty="0" smtClean="0"/>
              <a:t>Item Pipeline </a:t>
            </a:r>
            <a:r>
              <a:rPr lang="zh-CN" altLang="en-US" dirty="0" smtClean="0"/>
              <a:t>主要有以下典型应用</a:t>
            </a:r>
            <a:r>
              <a:rPr lang="en-US" altLang="zh-CN" dirty="0" smtClean="0"/>
              <a:t>:</a:t>
            </a:r>
          </a:p>
          <a:p>
            <a:pPr>
              <a:buFont typeface="Wingdings" pitchFamily="2" charset="2"/>
              <a:buChar char="p"/>
            </a:pPr>
            <a:r>
              <a:rPr lang="zh-CN" altLang="en-US" dirty="0" smtClean="0"/>
              <a:t>清理</a:t>
            </a:r>
            <a:r>
              <a:rPr lang="en-US" altLang="zh-CN" dirty="0" smtClean="0"/>
              <a:t>HTML </a:t>
            </a:r>
            <a:r>
              <a:rPr lang="zh-CN" altLang="en-US" dirty="0" smtClean="0"/>
              <a:t>数据。</a:t>
            </a:r>
            <a:endParaRPr lang="en-US" altLang="zh-CN" dirty="0" smtClean="0"/>
          </a:p>
          <a:p>
            <a:pPr>
              <a:buFont typeface="Wingdings" pitchFamily="2" charset="2"/>
              <a:buChar char="p"/>
            </a:pPr>
            <a:r>
              <a:rPr lang="zh-CN" altLang="en-US" dirty="0" smtClean="0"/>
              <a:t>验证爬取的数据的合法性，检查</a:t>
            </a:r>
            <a:r>
              <a:rPr lang="en-US" altLang="zh-CN" dirty="0" smtClean="0"/>
              <a:t>Item </a:t>
            </a:r>
            <a:r>
              <a:rPr lang="zh-CN" altLang="en-US" dirty="0" smtClean="0"/>
              <a:t>是否包含某些字段。</a:t>
            </a:r>
            <a:endParaRPr lang="en-US" altLang="zh-CN" dirty="0" smtClean="0"/>
          </a:p>
          <a:p>
            <a:pPr>
              <a:buFont typeface="Wingdings" pitchFamily="2" charset="2"/>
              <a:buChar char="p"/>
            </a:pPr>
            <a:r>
              <a:rPr lang="zh-CN" altLang="en-US" dirty="0" smtClean="0"/>
              <a:t>查重并丢弃。</a:t>
            </a:r>
            <a:endParaRPr lang="en-US" altLang="zh-CN" dirty="0" smtClean="0"/>
          </a:p>
          <a:p>
            <a:pPr>
              <a:buFont typeface="Wingdings" pitchFamily="2" charset="2"/>
              <a:buChar char="p"/>
            </a:pPr>
            <a:r>
              <a:rPr lang="zh-CN" altLang="en-US" dirty="0" smtClean="0"/>
              <a:t>将爬取结果保存到文件或者数据库中。</a:t>
            </a:r>
            <a:br>
              <a:rPr lang="zh-CN" altLang="en-US" dirty="0" smtClean="0"/>
            </a:br>
            <a:r>
              <a:rPr lang="zh-CN" altLang="en-US" dirty="0" smtClean="0"/>
              <a:t/>
            </a:r>
            <a:br>
              <a:rPr lang="zh-CN" altLang="en-US" dirty="0" smtClean="0"/>
            </a:br>
            <a:endParaRPr lang="zh-CN" altLang="en-US" dirty="0" smtClean="0"/>
          </a:p>
          <a:p>
            <a:pPr>
              <a:buNone/>
            </a:pP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定制</a:t>
            </a:r>
            <a:r>
              <a:rPr lang="en-US" altLang="zh-CN" dirty="0" err="1" smtClean="0"/>
              <a:t>ltem</a:t>
            </a:r>
            <a:r>
              <a:rPr lang="en-US" altLang="zh-CN" dirty="0" smtClean="0"/>
              <a:t> Pipeline</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定制</a:t>
            </a:r>
            <a:r>
              <a:rPr lang="en-US" altLang="zh-CN" dirty="0" smtClean="0"/>
              <a:t>Item Pipeline </a:t>
            </a:r>
            <a:r>
              <a:rPr lang="zh-CN" altLang="en-US" dirty="0" smtClean="0"/>
              <a:t>的方法其实很简单，每个</a:t>
            </a:r>
            <a:r>
              <a:rPr lang="en-US" altLang="zh-CN" dirty="0" smtClean="0"/>
              <a:t>Item Pipeline </a:t>
            </a:r>
            <a:r>
              <a:rPr lang="zh-CN" altLang="en-US" dirty="0" smtClean="0"/>
              <a:t>组件是一个独立的</a:t>
            </a:r>
            <a:r>
              <a:rPr lang="en-US" altLang="zh-CN" dirty="0" smtClean="0"/>
              <a:t>Python </a:t>
            </a:r>
            <a:r>
              <a:rPr lang="zh-CN" altLang="en-US" dirty="0" smtClean="0"/>
              <a:t>类，必须实现</a:t>
            </a:r>
            <a:r>
              <a:rPr lang="en-US" altLang="zh-CN" dirty="0" err="1" smtClean="0"/>
              <a:t>process_item</a:t>
            </a:r>
            <a:r>
              <a:rPr lang="en-US" altLang="zh-CN" dirty="0" smtClean="0"/>
              <a:t> </a:t>
            </a:r>
            <a:r>
              <a:rPr lang="zh-CN" altLang="en-US" dirty="0" smtClean="0"/>
              <a:t>方法，方法原型如下</a:t>
            </a:r>
            <a:r>
              <a:rPr lang="en-US" altLang="zh-CN" dirty="0" smtClean="0"/>
              <a:t>:</a:t>
            </a:r>
            <a:br>
              <a:rPr lang="en-US" altLang="zh-CN" dirty="0" smtClean="0"/>
            </a:br>
            <a:r>
              <a:rPr lang="en-US" altLang="zh-CN" dirty="0" err="1" smtClean="0"/>
              <a:t>process_item</a:t>
            </a:r>
            <a:r>
              <a:rPr lang="en-US" altLang="zh-CN" dirty="0" smtClean="0"/>
              <a:t>(</a:t>
            </a:r>
            <a:r>
              <a:rPr lang="en-US" altLang="zh-CN" dirty="0" err="1" smtClean="0"/>
              <a:t>self,item,spider</a:t>
            </a:r>
            <a:r>
              <a:rPr lang="en-US" altLang="zh-CN" dirty="0" smtClean="0"/>
              <a:t>)</a:t>
            </a:r>
            <a:br>
              <a:rPr lang="en-US" altLang="zh-CN" dirty="0" smtClean="0"/>
            </a:br>
            <a:r>
              <a:rPr lang="zh-CN" altLang="en-US" dirty="0" smtClean="0"/>
              <a:t>每个</a:t>
            </a:r>
            <a:r>
              <a:rPr lang="en-US" altLang="zh-CN" dirty="0" smtClean="0"/>
              <a:t>Item Pipeline </a:t>
            </a:r>
            <a:r>
              <a:rPr lang="zh-CN" altLang="en-US" dirty="0" smtClean="0"/>
              <a:t>组件都需要调用该方法，这个方法必须返回一个</a:t>
            </a:r>
            <a:r>
              <a:rPr lang="en-US" altLang="zh-CN" dirty="0" smtClean="0"/>
              <a:t>Item( </a:t>
            </a:r>
            <a:r>
              <a:rPr lang="zh-CN" altLang="en-US" dirty="0" smtClean="0"/>
              <a:t>或任何继承类</a:t>
            </a:r>
            <a:r>
              <a:rPr lang="en-US" altLang="zh-CN" dirty="0" smtClean="0"/>
              <a:t>)</a:t>
            </a:r>
            <a:r>
              <a:rPr lang="zh-CN" altLang="en-US" dirty="0" smtClean="0"/>
              <a:t>对象，或者抛出</a:t>
            </a:r>
            <a:r>
              <a:rPr lang="en-US" altLang="zh-CN" dirty="0" err="1" smtClean="0"/>
              <a:t>DropItem</a:t>
            </a:r>
            <a:r>
              <a:rPr lang="en-US" altLang="zh-CN" dirty="0" smtClean="0"/>
              <a:t> </a:t>
            </a:r>
            <a:r>
              <a:rPr lang="zh-CN" altLang="en-US" dirty="0" smtClean="0"/>
              <a:t>异常，被丢弃的</a:t>
            </a:r>
            <a:r>
              <a:rPr lang="en-US" altLang="zh-CN" dirty="0" smtClean="0"/>
              <a:t>Item </a:t>
            </a:r>
            <a:r>
              <a:rPr lang="zh-CN" altLang="en-US" dirty="0" smtClean="0"/>
              <a:t>将不会被之后的</a:t>
            </a:r>
            <a:r>
              <a:rPr lang="en-US" altLang="zh-CN" dirty="0" smtClean="0"/>
              <a:t>Pipeline </a:t>
            </a:r>
            <a:r>
              <a:rPr lang="zh-CN" altLang="en-US" dirty="0" smtClean="0"/>
              <a:t>组件所处理。</a:t>
            </a:r>
            <a:br>
              <a:rPr lang="zh-CN" altLang="en-US" dirty="0" smtClean="0"/>
            </a:br>
            <a:r>
              <a:rPr lang="zh-CN" altLang="en-US" dirty="0" smtClean="0"/>
              <a:t>参数说明</a:t>
            </a:r>
            <a:r>
              <a:rPr lang="en-US" altLang="zh-CN" dirty="0" smtClean="0"/>
              <a:t>:</a:t>
            </a:r>
          </a:p>
          <a:p>
            <a:pPr>
              <a:buFont typeface="Wingdings" pitchFamily="2" charset="2"/>
              <a:buChar char="p"/>
            </a:pPr>
            <a:r>
              <a:rPr lang="en-US" altLang="zh-CN" dirty="0" smtClean="0"/>
              <a:t>Item </a:t>
            </a:r>
            <a:r>
              <a:rPr lang="zh-CN" altLang="en-US" dirty="0" smtClean="0"/>
              <a:t>对象是被爬取的</a:t>
            </a:r>
            <a:r>
              <a:rPr lang="en-US" altLang="zh-CN" dirty="0" smtClean="0"/>
              <a:t>Item</a:t>
            </a:r>
            <a:r>
              <a:rPr lang="zh-CN" altLang="en-US" dirty="0" smtClean="0"/>
              <a:t>。</a:t>
            </a:r>
            <a:endParaRPr lang="en-US" altLang="zh-CN" dirty="0" smtClean="0"/>
          </a:p>
          <a:p>
            <a:pPr>
              <a:buFont typeface="Wingdings" pitchFamily="2" charset="2"/>
              <a:buChar char="p"/>
            </a:pPr>
            <a:r>
              <a:rPr lang="en-US" altLang="zh-CN" dirty="0" smtClean="0"/>
              <a:t>Spider </a:t>
            </a:r>
            <a:r>
              <a:rPr lang="zh-CN" altLang="en-US" dirty="0" smtClean="0"/>
              <a:t>对象代表着爬取该</a:t>
            </a:r>
            <a:r>
              <a:rPr lang="en-US" altLang="zh-CN" dirty="0" smtClean="0"/>
              <a:t>Item </a:t>
            </a:r>
            <a:r>
              <a:rPr lang="zh-CN" altLang="en-US" dirty="0" smtClean="0"/>
              <a:t>的</a:t>
            </a:r>
            <a:r>
              <a:rPr lang="en-US" altLang="zh-CN" dirty="0" smtClean="0"/>
              <a:t>Spider</a:t>
            </a:r>
            <a:r>
              <a:rPr lang="zh-CN" altLang="en-US" dirty="0" smtClean="0"/>
              <a:t>。</a:t>
            </a:r>
            <a:endParaRPr lang="en-US" altLang="zh-CN" dirty="0" smtClean="0"/>
          </a:p>
          <a:p>
            <a:pPr>
              <a:buNone/>
            </a:pPr>
            <a:r>
              <a:rPr lang="zh-CN" altLang="en-US" dirty="0" smtClean="0"/>
              <a:t>我们需要将</a:t>
            </a:r>
            <a:r>
              <a:rPr lang="en-US" altLang="zh-CN" dirty="0" err="1" smtClean="0"/>
              <a:t>cnblogs</a:t>
            </a:r>
            <a:r>
              <a:rPr lang="zh-CN" altLang="en-US" dirty="0" smtClean="0"/>
              <a:t>爬虫爬取的</a:t>
            </a:r>
            <a:r>
              <a:rPr lang="en-US" altLang="zh-CN" dirty="0" smtClean="0"/>
              <a:t>Item</a:t>
            </a:r>
            <a:r>
              <a:rPr lang="zh-CN" altLang="en-US" dirty="0" smtClean="0"/>
              <a:t>存储到本地。定制的</a:t>
            </a:r>
            <a:r>
              <a:rPr lang="en-US" altLang="zh-CN" dirty="0" smtClean="0"/>
              <a:t>Item Pipeline</a:t>
            </a:r>
            <a:r>
              <a:rPr lang="zh-CN" altLang="en-US" dirty="0" smtClean="0"/>
              <a:t>代码位于</a:t>
            </a:r>
            <a:r>
              <a:rPr lang="en-US" altLang="zh-CN" dirty="0" err="1" smtClean="0"/>
              <a:t>cnblogSpider/pipelines.py</a:t>
            </a:r>
            <a:r>
              <a:rPr lang="en-US" altLang="zh-CN" dirty="0" smtClean="0"/>
              <a:t>,</a:t>
            </a:r>
            <a:r>
              <a:rPr lang="zh-CN" altLang="en-US" dirty="0" smtClean="0"/>
              <a:t>声明为</a:t>
            </a:r>
            <a:r>
              <a:rPr lang="en-US" altLang="zh-CN" dirty="0" err="1" smtClean="0"/>
              <a:t>CnblogspiderPipeline</a:t>
            </a:r>
            <a:r>
              <a:rPr lang="zh-CN" altLang="en-US" dirty="0" smtClean="0"/>
              <a:t>类，完整内容如下：</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841651" y="287111"/>
            <a:ext cx="8563605" cy="626144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69257"/>
            <a:ext cx="10515600" cy="5407706"/>
          </a:xfrm>
        </p:spPr>
        <p:txBody>
          <a:bodyPr/>
          <a:lstStyle/>
          <a:p>
            <a:pPr>
              <a:buNone/>
            </a:pPr>
            <a:r>
              <a:rPr lang="en-US" altLang="zh-CN" dirty="0" err="1" smtClean="0"/>
              <a:t>process_item</a:t>
            </a:r>
            <a:r>
              <a:rPr lang="en-US" altLang="zh-CN" dirty="0" smtClean="0"/>
              <a:t> </a:t>
            </a:r>
            <a:r>
              <a:rPr lang="zh-CN" altLang="en-US" dirty="0" smtClean="0"/>
              <a:t>方法中，先对</a:t>
            </a:r>
            <a:r>
              <a:rPr lang="en-US" altLang="zh-CN" dirty="0" smtClean="0"/>
              <a:t>item </a:t>
            </a:r>
            <a:r>
              <a:rPr lang="zh-CN" altLang="en-US" dirty="0" smtClean="0"/>
              <a:t>中的</a:t>
            </a:r>
            <a:r>
              <a:rPr lang="en-US" altLang="zh-CN" dirty="0" smtClean="0"/>
              <a:t>title </a:t>
            </a:r>
            <a:r>
              <a:rPr lang="zh-CN" altLang="en-US" dirty="0" smtClean="0"/>
              <a:t>进行判断，如果不存在就抛出</a:t>
            </a:r>
            <a:r>
              <a:rPr lang="en-US" altLang="zh-CN" dirty="0" err="1" smtClean="0"/>
              <a:t>DropItem</a:t>
            </a:r>
            <a:r>
              <a:rPr lang="en-US" altLang="zh-CN" dirty="0" smtClean="0"/>
              <a:t> </a:t>
            </a:r>
            <a:r>
              <a:rPr lang="zh-CN" altLang="en-US" dirty="0" smtClean="0"/>
              <a:t>异常，进行丢弃，如果存在就将</a:t>
            </a:r>
            <a:r>
              <a:rPr lang="en-US" altLang="zh-CN" dirty="0" smtClean="0"/>
              <a:t>item</a:t>
            </a:r>
            <a:r>
              <a:rPr lang="zh-CN" altLang="en-US" dirty="0" smtClean="0"/>
              <a:t>存人</a:t>
            </a:r>
            <a:r>
              <a:rPr lang="en-US" altLang="zh-CN" dirty="0" smtClean="0"/>
              <a:t>JSON </a:t>
            </a:r>
            <a:r>
              <a:rPr lang="zh-CN" altLang="en-US" dirty="0" smtClean="0"/>
              <a:t>文件中，你可以定制自己想存储的方式，比如存到数据库中等。</a:t>
            </a:r>
          </a:p>
          <a:p>
            <a:pPr>
              <a:buNone/>
            </a:pP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激活</a:t>
            </a:r>
            <a:r>
              <a:rPr lang="en-US" altLang="zh-CN" dirty="0" smtClean="0"/>
              <a:t>Item Pipeline </a:t>
            </a:r>
            <a:endParaRPr lang="zh-CN" altLang="en-US" dirty="0"/>
          </a:p>
        </p:txBody>
      </p:sp>
      <p:sp>
        <p:nvSpPr>
          <p:cNvPr id="3" name="内容占位符 2"/>
          <p:cNvSpPr>
            <a:spLocks noGrp="1"/>
          </p:cNvSpPr>
          <p:nvPr>
            <p:ph idx="1"/>
          </p:nvPr>
        </p:nvSpPr>
        <p:spPr>
          <a:xfrm>
            <a:off x="838200" y="1825624"/>
            <a:ext cx="10515600" cy="5032375"/>
          </a:xfrm>
        </p:spPr>
        <p:txBody>
          <a:bodyPr>
            <a:normAutofit/>
          </a:bodyPr>
          <a:lstStyle/>
          <a:p>
            <a:pPr>
              <a:buNone/>
            </a:pPr>
            <a:r>
              <a:rPr lang="zh-CN" altLang="en-US" dirty="0" smtClean="0"/>
              <a:t>定制完</a:t>
            </a:r>
            <a:r>
              <a:rPr lang="en-US" altLang="zh-CN" dirty="0" err="1" smtClean="0"/>
              <a:t>ltem</a:t>
            </a:r>
            <a:r>
              <a:rPr lang="en-US" altLang="zh-CN" dirty="0" smtClean="0"/>
              <a:t> Pipeline,</a:t>
            </a:r>
            <a:r>
              <a:rPr lang="zh-CN" altLang="en-US" dirty="0" smtClean="0"/>
              <a:t>它是无法工作的，需要进行激活。要启用一个</a:t>
            </a:r>
            <a:r>
              <a:rPr lang="en-US" altLang="zh-CN" dirty="0" smtClean="0"/>
              <a:t>Item Pipeline  </a:t>
            </a:r>
            <a:r>
              <a:rPr lang="zh-CN" altLang="en-US" dirty="0" smtClean="0"/>
              <a:t>组件，必须将它的类添加到</a:t>
            </a:r>
            <a:r>
              <a:rPr lang="en-US" altLang="zh-CN" dirty="0" err="1" smtClean="0"/>
              <a:t>settings.py</a:t>
            </a:r>
            <a:r>
              <a:rPr lang="en-US" altLang="zh-CN" dirty="0" smtClean="0"/>
              <a:t> </a:t>
            </a:r>
            <a:r>
              <a:rPr lang="zh-CN" altLang="en-US" dirty="0" smtClean="0"/>
              <a:t>中的</a:t>
            </a:r>
            <a:r>
              <a:rPr lang="en-US" altLang="zh-CN" dirty="0" smtClean="0"/>
              <a:t>ITEM_PIPELINES </a:t>
            </a:r>
            <a:r>
              <a:rPr lang="zh-CN" altLang="en-US" dirty="0" smtClean="0"/>
              <a:t>变量中。代码如下</a:t>
            </a:r>
            <a:r>
              <a:rPr lang="en-US" altLang="zh-CN" dirty="0" smtClean="0"/>
              <a:t>:</a:t>
            </a:r>
            <a:br>
              <a:rPr lang="en-US" altLang="zh-CN" dirty="0" smtClean="0"/>
            </a:b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r>
            <a:br>
              <a:rPr lang="en-US" altLang="zh-CN" dirty="0" smtClean="0"/>
            </a:br>
            <a:r>
              <a:rPr lang="en-US" altLang="zh-CN" dirty="0" smtClean="0"/>
              <a:t>ITEM_PIPELINES </a:t>
            </a:r>
            <a:r>
              <a:rPr lang="zh-CN" altLang="en-US" dirty="0" smtClean="0"/>
              <a:t>变量中可以配置很多个</a:t>
            </a:r>
            <a:r>
              <a:rPr lang="en-US" altLang="zh-CN" dirty="0" smtClean="0"/>
              <a:t>Item Pipeline </a:t>
            </a:r>
            <a:r>
              <a:rPr lang="zh-CN" altLang="en-US" dirty="0" smtClean="0"/>
              <a:t>组件，分配给每个类的整型值确定了它们运行的顺序，</a:t>
            </a:r>
            <a:r>
              <a:rPr lang="en-US" altLang="zh-CN" dirty="0" smtClean="0"/>
              <a:t>item </a:t>
            </a:r>
            <a:r>
              <a:rPr lang="zh-CN" altLang="en-US" dirty="0" smtClean="0"/>
              <a:t>按数字从低到高的顺序通过</a:t>
            </a:r>
            <a:r>
              <a:rPr lang="en-US" altLang="zh-CN" dirty="0" smtClean="0"/>
              <a:t>Item Pipeline,</a:t>
            </a:r>
            <a:r>
              <a:rPr lang="zh-CN" altLang="en-US" dirty="0" smtClean="0"/>
              <a:t>通常将这些数字定义在</a:t>
            </a:r>
            <a:r>
              <a:rPr lang="en-US" altLang="zh-CN" dirty="0" smtClean="0"/>
              <a:t>0~1000</a:t>
            </a:r>
            <a:r>
              <a:rPr lang="zh-CN" altLang="en-US" dirty="0" smtClean="0"/>
              <a:t>范围内。</a:t>
            </a:r>
            <a:br>
              <a:rPr lang="zh-CN" altLang="en-US" dirty="0" smtClean="0"/>
            </a:br>
            <a:r>
              <a:rPr lang="zh-CN" altLang="en-US" dirty="0" smtClean="0"/>
              <a:t>激活完成后，将命令行切换到项目目录下，执行</a:t>
            </a:r>
            <a:r>
              <a:rPr lang="en-US" altLang="zh-CN" dirty="0" err="1" smtClean="0"/>
              <a:t>scrapy</a:t>
            </a:r>
            <a:r>
              <a:rPr lang="en-US" altLang="zh-CN" dirty="0" smtClean="0"/>
              <a:t> crawl </a:t>
            </a:r>
            <a:r>
              <a:rPr lang="en-US" altLang="zh-CN" dirty="0" err="1" smtClean="0"/>
              <a:t>cnblogs</a:t>
            </a:r>
            <a:r>
              <a:rPr lang="en-US" altLang="zh-CN" dirty="0" smtClean="0"/>
              <a:t> </a:t>
            </a:r>
            <a:r>
              <a:rPr lang="zh-CN" altLang="en-US" dirty="0" smtClean="0"/>
              <a:t>命令，就可以将数据存储到</a:t>
            </a:r>
            <a:r>
              <a:rPr lang="en-US" altLang="zh-CN" dirty="0" err="1" smtClean="0"/>
              <a:t>papers.json</a:t>
            </a:r>
            <a:r>
              <a:rPr lang="en-US" altLang="zh-CN" dirty="0" smtClean="0"/>
              <a:t> </a:t>
            </a:r>
            <a:r>
              <a:rPr lang="zh-CN" altLang="en-US" dirty="0" smtClean="0"/>
              <a:t>文件中，效果如图</a:t>
            </a:r>
            <a:r>
              <a:rPr lang="en-US" altLang="zh-CN" dirty="0" smtClean="0"/>
              <a:t>12-11</a:t>
            </a:r>
            <a:r>
              <a:rPr lang="zh-CN" altLang="en-US" dirty="0" smtClean="0"/>
              <a:t>所示。</a:t>
            </a:r>
          </a:p>
          <a:p>
            <a:pPr>
              <a:buNone/>
            </a:pP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1115560" y="2911702"/>
            <a:ext cx="9494837" cy="187642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0" y="1431018"/>
            <a:ext cx="12392025" cy="367665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内置数据存储</a:t>
            </a:r>
            <a:endParaRPr lang="zh-CN" altLang="en-US" dirty="0"/>
          </a:p>
        </p:txBody>
      </p:sp>
      <p:sp>
        <p:nvSpPr>
          <p:cNvPr id="3" name="内容占位符 2"/>
          <p:cNvSpPr>
            <a:spLocks noGrp="1"/>
          </p:cNvSpPr>
          <p:nvPr>
            <p:ph idx="1"/>
          </p:nvPr>
        </p:nvSpPr>
        <p:spPr>
          <a:xfrm>
            <a:off x="867229" y="1538514"/>
            <a:ext cx="10515600" cy="4957764"/>
          </a:xfrm>
        </p:spPr>
        <p:txBody>
          <a:bodyPr>
            <a:normAutofit fontScale="85000" lnSpcReduction="20000"/>
          </a:bodyPr>
          <a:lstStyle/>
          <a:p>
            <a:pPr>
              <a:buNone/>
            </a:pPr>
            <a:r>
              <a:rPr lang="zh-CN" altLang="en-US" dirty="0" smtClean="0"/>
              <a:t>除了使用</a:t>
            </a:r>
            <a:r>
              <a:rPr lang="en-US" altLang="zh-CN" dirty="0" smtClean="0"/>
              <a:t>Item Pipeline</a:t>
            </a:r>
            <a:r>
              <a:rPr lang="zh-CN" altLang="en-US" dirty="0" smtClean="0"/>
              <a:t>实现存储功能，</a:t>
            </a:r>
            <a:r>
              <a:rPr lang="en-US" altLang="zh-CN" dirty="0" err="1" smtClean="0"/>
              <a:t>Scrapy</a:t>
            </a:r>
            <a:r>
              <a:rPr lang="zh-CN" altLang="en-US" dirty="0" smtClean="0"/>
              <a:t>内置了一些简单的存储方式，生成一个带有爬取数据的输出文件，通常叫做输出</a:t>
            </a:r>
            <a:r>
              <a:rPr lang="en-US" altLang="zh-CN" dirty="0" smtClean="0"/>
              <a:t>(feed),</a:t>
            </a:r>
            <a:r>
              <a:rPr lang="zh-CN" altLang="en-US" dirty="0" smtClean="0"/>
              <a:t>支持多种序列化格式。其自带支持的类型有：</a:t>
            </a:r>
          </a:p>
          <a:p>
            <a:pPr>
              <a:buNone/>
            </a:pPr>
            <a:r>
              <a:rPr lang="en-US" altLang="zh-CN" dirty="0" smtClean="0"/>
              <a:t>JSON</a:t>
            </a:r>
          </a:p>
          <a:p>
            <a:pPr>
              <a:buNone/>
            </a:pPr>
            <a:r>
              <a:rPr lang="en-US" altLang="zh-CN" dirty="0" err="1" smtClean="0"/>
              <a:t>FEED_FORMAT:json</a:t>
            </a:r>
            <a:endParaRPr lang="en-US" altLang="zh-CN" dirty="0" smtClean="0"/>
          </a:p>
          <a:p>
            <a:pPr>
              <a:buNone/>
            </a:pPr>
            <a:r>
              <a:rPr lang="zh-CN" altLang="en-US" dirty="0" smtClean="0"/>
              <a:t>所有的内置输出类：</a:t>
            </a:r>
            <a:r>
              <a:rPr lang="en-US" altLang="zh-CN" dirty="0" err="1" smtClean="0"/>
              <a:t>JsonItemExporter</a:t>
            </a:r>
            <a:endParaRPr lang="en-US" altLang="zh-CN" dirty="0" smtClean="0"/>
          </a:p>
          <a:p>
            <a:pPr>
              <a:buNone/>
            </a:pPr>
            <a:r>
              <a:rPr lang="en-US" altLang="zh-CN" dirty="0" smtClean="0"/>
              <a:t>JSON lines</a:t>
            </a:r>
          </a:p>
          <a:p>
            <a:pPr>
              <a:buNone/>
            </a:pPr>
            <a:r>
              <a:rPr lang="en-US" altLang="zh-CN" dirty="0" err="1" smtClean="0"/>
              <a:t>FEED_FORMAT:jsonlines</a:t>
            </a:r>
            <a:endParaRPr lang="en-US" altLang="zh-CN" dirty="0" smtClean="0"/>
          </a:p>
          <a:p>
            <a:pPr>
              <a:buNone/>
            </a:pPr>
            <a:r>
              <a:rPr lang="zh-CN" altLang="en-US" dirty="0" smtClean="0"/>
              <a:t>所有的内置输出类：</a:t>
            </a:r>
            <a:r>
              <a:rPr lang="en-US" altLang="zh-CN" dirty="0" err="1" smtClean="0"/>
              <a:t>JsonLinesItemExporter</a:t>
            </a:r>
            <a:endParaRPr lang="en-US" altLang="zh-CN" dirty="0" smtClean="0"/>
          </a:p>
          <a:p>
            <a:pPr>
              <a:buNone/>
            </a:pPr>
            <a:r>
              <a:rPr lang="en-US" altLang="zh-CN" dirty="0" smtClean="0"/>
              <a:t>CSV</a:t>
            </a:r>
          </a:p>
          <a:p>
            <a:pPr>
              <a:buNone/>
            </a:pPr>
            <a:r>
              <a:rPr lang="en-US" altLang="zh-CN" dirty="0" err="1" smtClean="0"/>
              <a:t>FEED_FORMAT:csv</a:t>
            </a:r>
            <a:endParaRPr lang="en-US" altLang="zh-CN" dirty="0" smtClean="0"/>
          </a:p>
          <a:p>
            <a:pPr>
              <a:buNone/>
            </a:pPr>
            <a:r>
              <a:rPr lang="zh-CN" altLang="en-US" dirty="0" smtClean="0"/>
              <a:t>所用的内置输出类：</a:t>
            </a:r>
            <a:r>
              <a:rPr lang="en-US" altLang="zh-CN" dirty="0" err="1" smtClean="0"/>
              <a:t>CsvItemExporter</a:t>
            </a:r>
            <a:endParaRPr lang="en-US" altLang="zh-CN" dirty="0" smtClean="0"/>
          </a:p>
          <a:p>
            <a:pPr>
              <a:buNone/>
            </a:pPr>
            <a:endParaRPr lang="en-US" altLang="zh-CN" dirty="0" smtClean="0"/>
          </a:p>
          <a:p>
            <a:pPr>
              <a:buNone/>
            </a:pPr>
            <a:r>
              <a:rPr lang="en-US" altLang="zh-CN" dirty="0" smtClean="0"/>
              <a:t>XML</a:t>
            </a:r>
          </a:p>
          <a:p>
            <a:pPr>
              <a:buNone/>
            </a:pPr>
            <a:r>
              <a:rPr lang="en-US" altLang="zh-CN" dirty="0" err="1" smtClean="0"/>
              <a:t>FEED_FORMAT:xml</a:t>
            </a:r>
            <a:endParaRPr lang="en-US" altLang="zh-CN" dirty="0" smtClean="0"/>
          </a:p>
          <a:p>
            <a:pPr>
              <a:buNone/>
            </a:pPr>
            <a:r>
              <a:rPr lang="zh-CN" altLang="en-US" dirty="0" smtClean="0"/>
              <a:t>所用的内置输出类：</a:t>
            </a:r>
            <a:r>
              <a:rPr lang="en-US" altLang="zh-CN" dirty="0" err="1" smtClean="0"/>
              <a:t>XmlItemExporter</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5766"/>
            <a:ext cx="10515600" cy="6858000"/>
          </a:xfrm>
        </p:spPr>
        <p:txBody>
          <a:bodyPr>
            <a:normAutofit fontScale="92500" lnSpcReduction="10000"/>
          </a:bodyPr>
          <a:lstStyle/>
          <a:p>
            <a:pPr>
              <a:buNone/>
            </a:pPr>
            <a:r>
              <a:rPr lang="zh-CN" altLang="en-US" dirty="0" smtClean="0"/>
              <a:t>大家有没有发现一个成熟的爬虫框架包含的也是基础篇所讲的简单爬虫的各个模块。讲完组件，接着看一下数据流，通过数据流的流向，可以清楚地看到</a:t>
            </a:r>
            <a:r>
              <a:rPr lang="en-US" altLang="zh-CN" dirty="0" err="1" smtClean="0"/>
              <a:t>Scrapy</a:t>
            </a:r>
            <a:r>
              <a:rPr lang="en-US" altLang="zh-CN" dirty="0" smtClean="0"/>
              <a:t> </a:t>
            </a:r>
            <a:r>
              <a:rPr lang="zh-CN" altLang="en-US" dirty="0" smtClean="0"/>
              <a:t>的工作流程。</a:t>
            </a:r>
          </a:p>
          <a:p>
            <a:pPr>
              <a:buNone/>
            </a:pPr>
            <a:r>
              <a:rPr lang="en-US" altLang="zh-CN" dirty="0" err="1" smtClean="0"/>
              <a:t>Scrapy</a:t>
            </a:r>
            <a:r>
              <a:rPr lang="zh-CN" altLang="en-US" dirty="0" smtClean="0"/>
              <a:t>中的数据流由执行引擎控制，其过程如下</a:t>
            </a:r>
            <a:r>
              <a:rPr lang="en-US" altLang="zh-CN" dirty="0" smtClean="0"/>
              <a:t>:</a:t>
            </a:r>
          </a:p>
          <a:p>
            <a:pPr>
              <a:buNone/>
            </a:pPr>
            <a:r>
              <a:rPr lang="en-US" altLang="zh-CN" dirty="0" smtClean="0"/>
              <a:t>1) </a:t>
            </a:r>
            <a:r>
              <a:rPr lang="zh-CN" altLang="en-US" dirty="0" smtClean="0"/>
              <a:t>引擎打开一个网站</a:t>
            </a:r>
            <a:r>
              <a:rPr lang="en-US" altLang="zh-CN" dirty="0" smtClean="0"/>
              <a:t>(</a:t>
            </a:r>
            <a:r>
              <a:rPr lang="en-US" altLang="zh-CN" dirty="0" err="1" smtClean="0"/>
              <a:t>openadomain</a:t>
            </a:r>
            <a:r>
              <a:rPr lang="en-US" altLang="zh-CN" dirty="0" smtClean="0"/>
              <a:t> ),</a:t>
            </a:r>
            <a:r>
              <a:rPr lang="zh-CN" altLang="en-US" dirty="0" smtClean="0"/>
              <a:t>找到处理该网站的</a:t>
            </a:r>
            <a:r>
              <a:rPr lang="en-US" altLang="zh-CN" dirty="0" smtClean="0"/>
              <a:t>Spider</a:t>
            </a:r>
            <a:r>
              <a:rPr lang="zh-CN" altLang="en-US" dirty="0" smtClean="0"/>
              <a:t>并向该</a:t>
            </a:r>
            <a:r>
              <a:rPr lang="en-US" altLang="zh-CN" dirty="0" smtClean="0"/>
              <a:t>Spider</a:t>
            </a:r>
            <a:r>
              <a:rPr lang="zh-CN" altLang="en-US" dirty="0" smtClean="0"/>
              <a:t>请求第一个要爬取的</a:t>
            </a:r>
            <a:r>
              <a:rPr lang="en-US" altLang="zh-CN" dirty="0" smtClean="0"/>
              <a:t>URL</a:t>
            </a:r>
            <a:r>
              <a:rPr lang="zh-CN" altLang="en-US" dirty="0" smtClean="0"/>
              <a:t>。</a:t>
            </a:r>
          </a:p>
          <a:p>
            <a:pPr>
              <a:buNone/>
            </a:pPr>
            <a:r>
              <a:rPr lang="en-US" altLang="zh-CN" dirty="0" smtClean="0"/>
              <a:t>2) </a:t>
            </a:r>
            <a:r>
              <a:rPr lang="zh-CN" altLang="en-US" dirty="0" smtClean="0"/>
              <a:t>引擎从</a:t>
            </a:r>
            <a:r>
              <a:rPr lang="en-US" altLang="zh-CN" dirty="0" smtClean="0"/>
              <a:t>Spider </a:t>
            </a:r>
            <a:r>
              <a:rPr lang="zh-CN" altLang="en-US" dirty="0" smtClean="0"/>
              <a:t>中获取到第一个要爬取的</a:t>
            </a:r>
            <a:r>
              <a:rPr lang="en-US" altLang="zh-CN" dirty="0" smtClean="0"/>
              <a:t>URL </a:t>
            </a:r>
            <a:r>
              <a:rPr lang="zh-CN" altLang="en-US" dirty="0" smtClean="0"/>
              <a:t>并通过调度器</a:t>
            </a:r>
            <a:r>
              <a:rPr lang="en-US" altLang="zh-CN" dirty="0" smtClean="0"/>
              <a:t>(Scheduler) </a:t>
            </a:r>
            <a:r>
              <a:rPr lang="zh-CN" altLang="en-US" dirty="0" smtClean="0"/>
              <a:t>以</a:t>
            </a:r>
            <a:r>
              <a:rPr lang="en-US" altLang="zh-CN" dirty="0" smtClean="0"/>
              <a:t>Request</a:t>
            </a:r>
            <a:r>
              <a:rPr lang="zh-CN" altLang="en-US" dirty="0" smtClean="0"/>
              <a:t>进行调度。</a:t>
            </a:r>
          </a:p>
          <a:p>
            <a:pPr>
              <a:buNone/>
            </a:pPr>
            <a:r>
              <a:rPr lang="en-US" altLang="zh-CN" dirty="0" smtClean="0"/>
              <a:t>3) </a:t>
            </a:r>
            <a:r>
              <a:rPr lang="zh-CN" altLang="en-US" dirty="0" smtClean="0"/>
              <a:t>引擎向调度器请求下一个要爬取的</a:t>
            </a:r>
            <a:r>
              <a:rPr lang="en-US" altLang="zh-CN" dirty="0" smtClean="0"/>
              <a:t>URL</a:t>
            </a:r>
            <a:r>
              <a:rPr lang="zh-CN" altLang="en-US" dirty="0" smtClean="0"/>
              <a:t>。</a:t>
            </a:r>
          </a:p>
          <a:p>
            <a:pPr>
              <a:buNone/>
            </a:pPr>
            <a:r>
              <a:rPr lang="en-US" altLang="zh-CN" dirty="0" smtClean="0"/>
              <a:t>4) </a:t>
            </a:r>
            <a:r>
              <a:rPr lang="zh-CN" altLang="en-US" dirty="0" smtClean="0"/>
              <a:t>调度器返回下一个要爬取的</a:t>
            </a:r>
            <a:r>
              <a:rPr lang="en-US" altLang="zh-CN" dirty="0" smtClean="0"/>
              <a:t>URL </a:t>
            </a:r>
            <a:r>
              <a:rPr lang="zh-CN" altLang="en-US" dirty="0" smtClean="0"/>
              <a:t>给引擎，引擎将</a:t>
            </a:r>
            <a:r>
              <a:rPr lang="en-US" altLang="zh-CN" dirty="0" smtClean="0"/>
              <a:t>URL </a:t>
            </a:r>
            <a:r>
              <a:rPr lang="zh-CN" altLang="en-US" dirty="0" smtClean="0"/>
              <a:t>通过下载中间件</a:t>
            </a:r>
            <a:r>
              <a:rPr lang="en-US" altLang="zh-CN" dirty="0" smtClean="0"/>
              <a:t>( </a:t>
            </a:r>
            <a:r>
              <a:rPr lang="zh-CN" altLang="en-US" dirty="0" smtClean="0"/>
              <a:t>请求</a:t>
            </a:r>
            <a:r>
              <a:rPr lang="en-US" altLang="zh-CN" dirty="0" smtClean="0"/>
              <a:t>( request)</a:t>
            </a:r>
            <a:r>
              <a:rPr lang="zh-CN" altLang="en-US" dirty="0" smtClean="0"/>
              <a:t>方向</a:t>
            </a:r>
            <a:r>
              <a:rPr lang="en-US" altLang="zh-CN" dirty="0" smtClean="0"/>
              <a:t>)</a:t>
            </a:r>
            <a:r>
              <a:rPr lang="zh-CN" altLang="en-US" dirty="0" smtClean="0"/>
              <a:t>转发给下载器</a:t>
            </a:r>
            <a:r>
              <a:rPr lang="en-US" altLang="zh-CN" dirty="0" smtClean="0"/>
              <a:t>(Downloader)</a:t>
            </a:r>
            <a:r>
              <a:rPr lang="zh-CN" altLang="en-US" dirty="0" smtClean="0"/>
              <a:t>。</a:t>
            </a:r>
          </a:p>
          <a:p>
            <a:pPr>
              <a:buNone/>
            </a:pPr>
            <a:r>
              <a:rPr lang="en-US" altLang="zh-CN" dirty="0" smtClean="0"/>
              <a:t>5) </a:t>
            </a:r>
            <a:r>
              <a:rPr lang="zh-CN" altLang="en-US" dirty="0" smtClean="0"/>
              <a:t>一旦页面下载完毕，下载器生成一个该页面的</a:t>
            </a:r>
            <a:r>
              <a:rPr lang="en-US" altLang="zh-CN" dirty="0" smtClean="0"/>
              <a:t>Response,</a:t>
            </a:r>
            <a:r>
              <a:rPr lang="zh-CN" altLang="en-US" dirty="0" smtClean="0"/>
              <a:t>并将其通过下载中间件</a:t>
            </a:r>
            <a:r>
              <a:rPr lang="en-US" altLang="zh-CN" dirty="0" smtClean="0"/>
              <a:t>( </a:t>
            </a:r>
            <a:r>
              <a:rPr lang="zh-CN" altLang="en-US" dirty="0" smtClean="0"/>
              <a:t>返回</a:t>
            </a:r>
            <a:r>
              <a:rPr lang="en-US" altLang="zh-CN" dirty="0" smtClean="0"/>
              <a:t>(response )</a:t>
            </a:r>
            <a:r>
              <a:rPr lang="zh-CN" altLang="en-US" dirty="0" smtClean="0"/>
              <a:t>方向</a:t>
            </a:r>
            <a:r>
              <a:rPr lang="en-US" altLang="zh-CN" dirty="0" smtClean="0"/>
              <a:t>)</a:t>
            </a:r>
            <a:r>
              <a:rPr lang="zh-CN" altLang="en-US" dirty="0" smtClean="0"/>
              <a:t>发送给引擎。</a:t>
            </a:r>
          </a:p>
          <a:p>
            <a:pPr>
              <a:buNone/>
            </a:pPr>
            <a:r>
              <a:rPr lang="en-US" altLang="zh-CN" dirty="0" smtClean="0"/>
              <a:t>6) </a:t>
            </a:r>
            <a:r>
              <a:rPr lang="zh-CN" altLang="en-US" dirty="0" smtClean="0"/>
              <a:t>引擎从下载器中接收到</a:t>
            </a:r>
            <a:r>
              <a:rPr lang="en-US" altLang="zh-CN" dirty="0" smtClean="0"/>
              <a:t>Response </a:t>
            </a:r>
            <a:r>
              <a:rPr lang="zh-CN" altLang="en-US" dirty="0" smtClean="0"/>
              <a:t>并通过</a:t>
            </a:r>
            <a:r>
              <a:rPr lang="en-US" altLang="zh-CN" dirty="0" smtClean="0"/>
              <a:t>Spider </a:t>
            </a:r>
            <a:r>
              <a:rPr lang="zh-CN" altLang="en-US" dirty="0" smtClean="0"/>
              <a:t>中间件</a:t>
            </a:r>
            <a:r>
              <a:rPr lang="en-US" altLang="zh-CN" dirty="0" smtClean="0"/>
              <a:t>( </a:t>
            </a:r>
            <a:r>
              <a:rPr lang="zh-CN" altLang="en-US" dirty="0" smtClean="0"/>
              <a:t>输人方向</a:t>
            </a:r>
            <a:r>
              <a:rPr lang="en-US" altLang="zh-CN" dirty="0" smtClean="0"/>
              <a:t>)</a:t>
            </a:r>
            <a:r>
              <a:rPr lang="zh-CN" altLang="en-US" dirty="0" smtClean="0"/>
              <a:t>发送给</a:t>
            </a:r>
            <a:r>
              <a:rPr lang="en-US" altLang="zh-CN" dirty="0" smtClean="0"/>
              <a:t>Spider </a:t>
            </a:r>
            <a:r>
              <a:rPr lang="zh-CN" altLang="en-US" dirty="0" smtClean="0"/>
              <a:t>处理。</a:t>
            </a:r>
          </a:p>
          <a:p>
            <a:pPr>
              <a:buNone/>
            </a:pPr>
            <a:r>
              <a:rPr lang="en-US" altLang="zh-CN" dirty="0" smtClean="0"/>
              <a:t>7) Spider</a:t>
            </a:r>
            <a:r>
              <a:rPr lang="zh-CN" altLang="en-US" dirty="0" smtClean="0"/>
              <a:t>处理</a:t>
            </a:r>
            <a:r>
              <a:rPr lang="en-US" altLang="zh-CN" dirty="0" smtClean="0"/>
              <a:t>Response</a:t>
            </a:r>
            <a:r>
              <a:rPr lang="zh-CN" altLang="en-US" dirty="0" smtClean="0"/>
              <a:t>并返回爬取到的</a:t>
            </a:r>
            <a:r>
              <a:rPr lang="en-US" altLang="zh-CN" dirty="0" smtClean="0"/>
              <a:t>Item</a:t>
            </a:r>
            <a:r>
              <a:rPr lang="zh-CN" altLang="en-US" dirty="0" smtClean="0"/>
              <a:t>及</a:t>
            </a:r>
            <a:r>
              <a:rPr lang="en-US" altLang="zh-CN" dirty="0" smtClean="0"/>
              <a:t>(</a:t>
            </a:r>
            <a:r>
              <a:rPr lang="zh-CN" altLang="en-US" dirty="0" smtClean="0"/>
              <a:t>跟进的</a:t>
            </a:r>
            <a:r>
              <a:rPr lang="en-US" altLang="zh-CN" dirty="0" smtClean="0"/>
              <a:t>)</a:t>
            </a:r>
            <a:r>
              <a:rPr lang="zh-CN" altLang="en-US" dirty="0" smtClean="0"/>
              <a:t>新的</a:t>
            </a:r>
            <a:r>
              <a:rPr lang="en-US" altLang="zh-CN" dirty="0" smtClean="0"/>
              <a:t>Request</a:t>
            </a:r>
            <a:r>
              <a:rPr lang="zh-CN" altLang="en-US" dirty="0" smtClean="0"/>
              <a:t>给引擎。</a:t>
            </a:r>
          </a:p>
          <a:p>
            <a:pPr>
              <a:buNone/>
            </a:pPr>
            <a:r>
              <a:rPr lang="en-US" altLang="zh-CN" dirty="0" smtClean="0"/>
              <a:t>8) </a:t>
            </a:r>
            <a:r>
              <a:rPr lang="zh-CN" altLang="en-US" dirty="0" smtClean="0"/>
              <a:t>引擎将</a:t>
            </a:r>
            <a:r>
              <a:rPr lang="en-US" altLang="zh-CN" dirty="0" smtClean="0"/>
              <a:t>(Spider</a:t>
            </a:r>
            <a:r>
              <a:rPr lang="zh-CN" altLang="en-US" dirty="0" smtClean="0"/>
              <a:t>返回的</a:t>
            </a:r>
            <a:r>
              <a:rPr lang="en-US" altLang="zh-CN" dirty="0" smtClean="0"/>
              <a:t>)</a:t>
            </a:r>
            <a:r>
              <a:rPr lang="zh-CN" altLang="en-US" dirty="0" smtClean="0"/>
              <a:t>爬取到的</a:t>
            </a:r>
            <a:r>
              <a:rPr lang="en-US" altLang="zh-CN" dirty="0" smtClean="0"/>
              <a:t>Item</a:t>
            </a:r>
            <a:r>
              <a:rPr lang="zh-CN" altLang="en-US" dirty="0" smtClean="0"/>
              <a:t>给</a:t>
            </a:r>
            <a:r>
              <a:rPr lang="en-US" altLang="zh-CN" dirty="0" err="1" smtClean="0"/>
              <a:t>ItemPipeline</a:t>
            </a:r>
            <a:r>
              <a:rPr lang="en-US" altLang="zh-CN" dirty="0" smtClean="0"/>
              <a:t>,</a:t>
            </a:r>
            <a:r>
              <a:rPr lang="zh-CN" altLang="en-US" dirty="0" smtClean="0"/>
              <a:t>将</a:t>
            </a:r>
            <a:r>
              <a:rPr lang="en-US" altLang="zh-CN" dirty="0" smtClean="0"/>
              <a:t>(Spider</a:t>
            </a:r>
            <a:r>
              <a:rPr lang="zh-CN" altLang="en-US" dirty="0" smtClean="0"/>
              <a:t>返回的</a:t>
            </a:r>
            <a:r>
              <a:rPr lang="en-US" altLang="zh-CN" dirty="0" smtClean="0"/>
              <a:t>)Request</a:t>
            </a:r>
            <a:r>
              <a:rPr lang="zh-CN" altLang="en-US" dirty="0" smtClean="0"/>
              <a:t>给调度器。</a:t>
            </a:r>
          </a:p>
          <a:p>
            <a:pPr>
              <a:buNone/>
            </a:pPr>
            <a:r>
              <a:rPr lang="en-US" altLang="zh-CN" dirty="0" smtClean="0"/>
              <a:t>9) (</a:t>
            </a:r>
            <a:r>
              <a:rPr lang="zh-CN" altLang="en-US" dirty="0" smtClean="0"/>
              <a:t>从第二步</a:t>
            </a:r>
            <a:r>
              <a:rPr lang="en-US" altLang="zh-CN" dirty="0" smtClean="0"/>
              <a:t>)</a:t>
            </a:r>
            <a:r>
              <a:rPr lang="zh-CN" altLang="en-US" dirty="0" smtClean="0"/>
              <a:t>重复直到调度器中没有更多的</a:t>
            </a:r>
            <a:r>
              <a:rPr lang="en-US" altLang="zh-CN" dirty="0" smtClean="0"/>
              <a:t>Request,</a:t>
            </a:r>
            <a:r>
              <a:rPr lang="zh-CN" altLang="en-US" dirty="0" smtClean="0"/>
              <a:t>引擎关闭该网站。</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0142" y="490310"/>
            <a:ext cx="10515600" cy="4351338"/>
          </a:xfrm>
        </p:spPr>
        <p:txBody>
          <a:bodyPr/>
          <a:lstStyle/>
          <a:p>
            <a:pPr>
              <a:buNone/>
            </a:pPr>
            <a:r>
              <a:rPr lang="en-US" altLang="zh-CN" dirty="0" smtClean="0"/>
              <a:t>Pickle</a:t>
            </a:r>
          </a:p>
          <a:p>
            <a:pPr>
              <a:buNone/>
            </a:pPr>
            <a:r>
              <a:rPr lang="en-US" altLang="zh-CN" dirty="0" err="1" smtClean="0"/>
              <a:t>FEED_FORMAT:pickle</a:t>
            </a:r>
            <a:endParaRPr lang="en-US" altLang="zh-CN" dirty="0" smtClean="0"/>
          </a:p>
          <a:p>
            <a:pPr>
              <a:buNone/>
            </a:pPr>
            <a:r>
              <a:rPr lang="zh-CN" altLang="en-US" dirty="0" smtClean="0"/>
              <a:t>所用的内置输出类：</a:t>
            </a:r>
            <a:r>
              <a:rPr lang="en-US" altLang="zh-CN" dirty="0" err="1" smtClean="0"/>
              <a:t>PickleItemExporter</a:t>
            </a:r>
            <a:endParaRPr lang="en-US" altLang="zh-CN" dirty="0" smtClean="0"/>
          </a:p>
          <a:p>
            <a:pPr>
              <a:buNone/>
            </a:pPr>
            <a:r>
              <a:rPr lang="en-US" altLang="zh-CN" dirty="0" smtClean="0"/>
              <a:t>Marshal</a:t>
            </a:r>
          </a:p>
          <a:p>
            <a:pPr>
              <a:buNone/>
            </a:pPr>
            <a:r>
              <a:rPr lang="en-US" altLang="zh-CN" dirty="0" err="1" smtClean="0"/>
              <a:t>FEED_FORMAT:marshal</a:t>
            </a:r>
            <a:endParaRPr lang="en-US" altLang="zh-CN" dirty="0" smtClean="0"/>
          </a:p>
          <a:p>
            <a:pPr>
              <a:buNone/>
            </a:pPr>
            <a:r>
              <a:rPr lang="zh-CN" altLang="en-US" dirty="0" smtClean="0"/>
              <a:t>所用的内置输出类：</a:t>
            </a:r>
            <a:r>
              <a:rPr lang="en-US" altLang="zh-CN" dirty="0" err="1" smtClean="0"/>
              <a:t>MarshalItemExporter</a:t>
            </a:r>
            <a:endParaRPr lang="en-US" altLang="zh-CN" dirty="0" smtClean="0"/>
          </a:p>
          <a:p>
            <a:pPr>
              <a:buNone/>
            </a:pPr>
            <a:r>
              <a:rPr lang="zh-CN" altLang="en-US" dirty="0" smtClean="0"/>
              <a:t>使用方式：将命令行切换到项目目录，比如想保存为</a:t>
            </a:r>
            <a:r>
              <a:rPr lang="en-US" altLang="zh-CN" dirty="0" smtClean="0"/>
              <a:t>CSV</a:t>
            </a:r>
            <a:r>
              <a:rPr lang="zh-CN" altLang="en-US" dirty="0" smtClean="0"/>
              <a:t>格式，输入命令</a:t>
            </a:r>
            <a:r>
              <a:rPr lang="en-US" altLang="zh-CN" dirty="0" err="1" smtClean="0"/>
              <a:t>scrapy</a:t>
            </a:r>
            <a:r>
              <a:rPr lang="en-US" altLang="zh-CN" dirty="0" smtClean="0"/>
              <a:t> crawl </a:t>
            </a:r>
            <a:r>
              <a:rPr lang="en-US" altLang="zh-CN" dirty="0" err="1" smtClean="0"/>
              <a:t>cnblogs</a:t>
            </a:r>
            <a:r>
              <a:rPr lang="en-US" altLang="zh-CN" dirty="0" smtClean="0"/>
              <a:t> -o </a:t>
            </a:r>
            <a:r>
              <a:rPr lang="en-US" altLang="zh-CN" dirty="0" err="1" smtClean="0"/>
              <a:t>papers.csv</a:t>
            </a:r>
            <a:r>
              <a:rPr lang="en-US" altLang="zh-CN" dirty="0" smtClean="0"/>
              <a:t>,</a:t>
            </a:r>
            <a:r>
              <a:rPr lang="zh-CN" altLang="en-US" dirty="0" smtClean="0"/>
              <a:t>效果如图</a:t>
            </a:r>
            <a:r>
              <a:rPr lang="en-US" altLang="zh-CN" dirty="0" smtClean="0"/>
              <a:t>12-12</a:t>
            </a:r>
            <a:r>
              <a:rPr lang="zh-CN" altLang="en-US" dirty="0" smtClean="0"/>
              <a:t>所示。</a:t>
            </a:r>
          </a:p>
          <a:p>
            <a:pPr>
              <a:buNone/>
            </a:pP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973138" y="4237945"/>
            <a:ext cx="8008937" cy="195262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内置图片和文件下载方式</a:t>
            </a:r>
            <a:endParaRPr lang="zh-CN" altLang="en-US" dirty="0"/>
          </a:p>
        </p:txBody>
      </p:sp>
      <p:sp>
        <p:nvSpPr>
          <p:cNvPr id="3" name="内容占位符 2"/>
          <p:cNvSpPr>
            <a:spLocks noGrp="1"/>
          </p:cNvSpPr>
          <p:nvPr>
            <p:ph idx="1"/>
          </p:nvPr>
        </p:nvSpPr>
        <p:spPr>
          <a:xfrm>
            <a:off x="838200" y="1611086"/>
            <a:ext cx="10515600" cy="4630057"/>
          </a:xfrm>
        </p:spPr>
        <p:txBody>
          <a:bodyPr>
            <a:normAutofit/>
          </a:bodyPr>
          <a:lstStyle/>
          <a:p>
            <a:pPr>
              <a:buNone/>
            </a:pPr>
            <a:r>
              <a:rPr lang="zh-CN" altLang="en-US" dirty="0" smtClean="0"/>
              <a:t>有时在爬取产品的同时也想保存对应的图片，</a:t>
            </a:r>
            <a:r>
              <a:rPr lang="en-US" altLang="zh-CN" dirty="0" err="1" smtClean="0"/>
              <a:t>Scrapy</a:t>
            </a:r>
            <a:r>
              <a:rPr lang="en-US" altLang="zh-CN" dirty="0" smtClean="0"/>
              <a:t> </a:t>
            </a:r>
            <a:r>
              <a:rPr lang="zh-CN" altLang="en-US" dirty="0" smtClean="0"/>
              <a:t>为下载</a:t>
            </a:r>
            <a:r>
              <a:rPr lang="en-US" altLang="zh-CN" dirty="0" smtClean="0"/>
              <a:t>Item </a:t>
            </a:r>
            <a:r>
              <a:rPr lang="zh-CN" altLang="en-US" dirty="0" smtClean="0"/>
              <a:t>中包含的文件提供了一个可重用的</a:t>
            </a:r>
            <a:r>
              <a:rPr lang="en-US" altLang="zh-CN" dirty="0" smtClean="0"/>
              <a:t>Item Pipeline</a:t>
            </a:r>
            <a:r>
              <a:rPr lang="zh-CN" altLang="en-US" dirty="0" smtClean="0"/>
              <a:t>。这些</a:t>
            </a:r>
            <a:r>
              <a:rPr lang="en-US" altLang="zh-CN" dirty="0" smtClean="0"/>
              <a:t>Pipeline </a:t>
            </a:r>
            <a:r>
              <a:rPr lang="zh-CN" altLang="en-US" dirty="0" smtClean="0"/>
              <a:t>有些共同的方法和结构，我们称之为</a:t>
            </a:r>
            <a:r>
              <a:rPr lang="en-US" altLang="zh-CN" dirty="0" err="1" smtClean="0"/>
              <a:t>MediaPipeline</a:t>
            </a:r>
            <a:r>
              <a:rPr lang="zh-CN" altLang="en-US" dirty="0" smtClean="0"/>
              <a:t>。一般来说你会使用</a:t>
            </a:r>
            <a:r>
              <a:rPr lang="en-US" altLang="zh-CN" dirty="0" err="1" smtClean="0"/>
              <a:t>FilesPipeline</a:t>
            </a:r>
            <a:r>
              <a:rPr lang="en-US" altLang="zh-CN" dirty="0" smtClean="0"/>
              <a:t> </a:t>
            </a:r>
            <a:r>
              <a:rPr lang="zh-CN" altLang="en-US" dirty="0" smtClean="0"/>
              <a:t>或者</a:t>
            </a:r>
            <a:r>
              <a:rPr lang="en-US" altLang="zh-CN" dirty="0" err="1" smtClean="0"/>
              <a:t>ImagesPipeline</a:t>
            </a:r>
            <a:r>
              <a:rPr lang="zh-CN" altLang="en-US" dirty="0" smtClean="0"/>
              <a:t>。这两种</a:t>
            </a:r>
            <a:r>
              <a:rPr lang="en-US" altLang="zh-CN" dirty="0" smtClean="0"/>
              <a:t>Pipeline </a:t>
            </a:r>
            <a:r>
              <a:rPr lang="zh-CN" altLang="en-US" dirty="0" smtClean="0"/>
              <a:t>都实现了以下特性</a:t>
            </a:r>
            <a:r>
              <a:rPr lang="en-US" altLang="zh-CN" dirty="0" smtClean="0"/>
              <a:t>:</a:t>
            </a:r>
          </a:p>
          <a:p>
            <a:pPr>
              <a:buFont typeface="Wingdings" pitchFamily="2" charset="2"/>
              <a:buChar char="p"/>
            </a:pPr>
            <a:r>
              <a:rPr lang="zh-CN" altLang="en-US" dirty="0" smtClean="0"/>
              <a:t>避免重新下载最近已经下载过的数据。</a:t>
            </a:r>
            <a:endParaRPr lang="en-US" altLang="zh-CN" dirty="0" smtClean="0"/>
          </a:p>
          <a:p>
            <a:pPr>
              <a:buFont typeface="Wingdings" pitchFamily="2" charset="2"/>
              <a:buChar char="p"/>
            </a:pPr>
            <a:r>
              <a:rPr lang="zh-CN" altLang="en-US" dirty="0" smtClean="0"/>
              <a:t>指定存储的位置和方式。</a:t>
            </a:r>
            <a:endParaRPr lang="en-US" altLang="zh-CN" dirty="0" smtClean="0"/>
          </a:p>
          <a:p>
            <a:pPr>
              <a:buNone/>
            </a:pPr>
            <a:endParaRPr lang="en-US" altLang="zh-CN" dirty="0" smtClean="0"/>
          </a:p>
          <a:p>
            <a:pPr>
              <a:buNone/>
            </a:pPr>
            <a:r>
              <a:rPr lang="zh-CN" altLang="en-US" dirty="0" smtClean="0"/>
              <a:t>此外，</a:t>
            </a:r>
            <a:r>
              <a:rPr lang="en-US" altLang="zh-CN" dirty="0" err="1" smtClean="0"/>
              <a:t>ImagesPipeline</a:t>
            </a:r>
            <a:r>
              <a:rPr lang="en-US" altLang="zh-CN" dirty="0" smtClean="0"/>
              <a:t> </a:t>
            </a:r>
            <a:r>
              <a:rPr lang="zh-CN" altLang="en-US" dirty="0" smtClean="0"/>
              <a:t>还提供了额外特性</a:t>
            </a:r>
            <a:r>
              <a:rPr lang="en-US" altLang="zh-CN" dirty="0" smtClean="0"/>
              <a:t>:</a:t>
            </a:r>
          </a:p>
          <a:p>
            <a:pPr>
              <a:buFont typeface="Wingdings" pitchFamily="2" charset="2"/>
              <a:buChar char="p"/>
            </a:pPr>
            <a:r>
              <a:rPr lang="zh-CN" altLang="en-US" dirty="0" smtClean="0"/>
              <a:t>将所有下载的图片转换成通用的格式</a:t>
            </a:r>
            <a:r>
              <a:rPr lang="en-US" altLang="zh-CN" dirty="0" smtClean="0"/>
              <a:t>(JPG) </a:t>
            </a:r>
            <a:r>
              <a:rPr lang="zh-CN" altLang="en-US" dirty="0" smtClean="0"/>
              <a:t>和模式</a:t>
            </a:r>
            <a:r>
              <a:rPr lang="en-US" altLang="zh-CN" dirty="0" smtClean="0"/>
              <a:t>(RGB )</a:t>
            </a:r>
            <a:r>
              <a:rPr lang="zh-CN" altLang="en-US" dirty="0" smtClean="0"/>
              <a:t>。</a:t>
            </a:r>
            <a:endParaRPr lang="en-US" altLang="zh-CN" dirty="0" smtClean="0"/>
          </a:p>
          <a:p>
            <a:pPr>
              <a:buFont typeface="Wingdings" pitchFamily="2" charset="2"/>
              <a:buChar char="p"/>
            </a:pPr>
            <a:r>
              <a:rPr lang="zh-CN" altLang="en-US" dirty="0" smtClean="0"/>
              <a:t>缩略图生成。</a:t>
            </a:r>
            <a:endParaRPr lang="en-US" altLang="zh-CN" dirty="0" smtClean="0"/>
          </a:p>
          <a:p>
            <a:pPr>
              <a:buFont typeface="Wingdings" pitchFamily="2" charset="2"/>
              <a:buChar char="p"/>
            </a:pPr>
            <a:r>
              <a:rPr lang="zh-CN" altLang="en-US" dirty="0" smtClean="0"/>
              <a:t>检测图像的宽</a:t>
            </a:r>
            <a:r>
              <a:rPr lang="en-US" altLang="zh-CN" dirty="0" smtClean="0"/>
              <a:t>/</a:t>
            </a:r>
            <a:r>
              <a:rPr lang="zh-CN" altLang="en-US" dirty="0" smtClean="0"/>
              <a:t>高，确保它们满足最小限制。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8000"/>
            <a:ext cx="10515600" cy="5668963"/>
          </a:xfrm>
        </p:spPr>
        <p:txBody>
          <a:bodyPr>
            <a:normAutofit/>
          </a:bodyPr>
          <a:lstStyle/>
          <a:p>
            <a:pPr>
              <a:buNone/>
            </a:pPr>
            <a:r>
              <a:rPr lang="zh-CN" altLang="en-US" dirty="0" smtClean="0"/>
              <a:t>这个管道也会为那些当前安排好要下载的图片保留一个内部队列，并将那些到达的包含相同图片的项目连接到该队列中，这可以避免多次下载几个</a:t>
            </a:r>
            <a:r>
              <a:rPr lang="en-US" altLang="zh-CN" dirty="0" smtClean="0"/>
              <a:t>Item </a:t>
            </a:r>
            <a:r>
              <a:rPr lang="zh-CN" altLang="en-US" dirty="0" smtClean="0"/>
              <a:t>共享的同一个图片。当使用</a:t>
            </a:r>
            <a:r>
              <a:rPr lang="en-US" altLang="zh-CN" dirty="0" err="1" smtClean="0"/>
              <a:t>FilesPipeline</a:t>
            </a:r>
            <a:r>
              <a:rPr lang="en-US" altLang="zh-CN" dirty="0" smtClean="0"/>
              <a:t> </a:t>
            </a:r>
            <a:r>
              <a:rPr lang="zh-CN" altLang="en-US" dirty="0" smtClean="0"/>
              <a:t>时，典型的工作流程如下所示</a:t>
            </a:r>
            <a:r>
              <a:rPr lang="en-US" altLang="zh-CN" dirty="0" smtClean="0"/>
              <a:t>:</a:t>
            </a:r>
          </a:p>
          <a:p>
            <a:pPr>
              <a:buNone/>
            </a:pPr>
            <a:r>
              <a:rPr lang="en-US" altLang="zh-CN" dirty="0" smtClean="0"/>
              <a:t>1) </a:t>
            </a:r>
            <a:r>
              <a:rPr lang="zh-CN" altLang="en-US" dirty="0" smtClean="0"/>
              <a:t>在一个爬虫里，抓取一个</a:t>
            </a:r>
            <a:r>
              <a:rPr lang="en-US" altLang="zh-CN" dirty="0" smtClean="0"/>
              <a:t>Item,</a:t>
            </a:r>
            <a:r>
              <a:rPr lang="zh-CN" altLang="en-US" dirty="0" smtClean="0"/>
              <a:t>把其中文件的</a:t>
            </a:r>
            <a:r>
              <a:rPr lang="en-US" altLang="zh-CN" dirty="0" smtClean="0"/>
              <a:t>URL </a:t>
            </a:r>
            <a:r>
              <a:rPr lang="zh-CN" altLang="en-US" smtClean="0"/>
              <a:t>放入</a:t>
            </a:r>
            <a:r>
              <a:rPr lang="en-US" altLang="zh-CN" smtClean="0"/>
              <a:t>file_urls</a:t>
            </a:r>
            <a:r>
              <a:rPr lang="en-US" altLang="zh-CN" dirty="0" smtClean="0"/>
              <a:t> </a:t>
            </a:r>
            <a:r>
              <a:rPr lang="zh-CN" altLang="en-US" dirty="0" smtClean="0"/>
              <a:t>组内。</a:t>
            </a:r>
          </a:p>
          <a:p>
            <a:pPr>
              <a:buNone/>
            </a:pPr>
            <a:r>
              <a:rPr lang="en-US" altLang="zh-CN" dirty="0" smtClean="0"/>
              <a:t>2) Item </a:t>
            </a:r>
            <a:r>
              <a:rPr lang="zh-CN" altLang="en-US" dirty="0" smtClean="0"/>
              <a:t>从爬虫内返回，进人</a:t>
            </a:r>
            <a:r>
              <a:rPr lang="en-US" altLang="zh-CN" dirty="0" smtClean="0"/>
              <a:t>Item Pipeline</a:t>
            </a:r>
            <a:r>
              <a:rPr lang="zh-CN" altLang="en-US" dirty="0" smtClean="0"/>
              <a:t>。</a:t>
            </a:r>
          </a:p>
          <a:p>
            <a:pPr>
              <a:buNone/>
            </a:pPr>
            <a:r>
              <a:rPr lang="en-US" altLang="zh-CN" dirty="0" smtClean="0"/>
              <a:t>3) </a:t>
            </a:r>
            <a:r>
              <a:rPr lang="zh-CN" altLang="en-US" dirty="0" smtClean="0"/>
              <a:t>当</a:t>
            </a:r>
            <a:r>
              <a:rPr lang="en-US" altLang="zh-CN" dirty="0" smtClean="0"/>
              <a:t>Item </a:t>
            </a:r>
            <a:r>
              <a:rPr lang="zh-CN" altLang="en-US" dirty="0" smtClean="0"/>
              <a:t>进人</a:t>
            </a:r>
            <a:r>
              <a:rPr lang="en-US" altLang="zh-CN" dirty="0" err="1" smtClean="0"/>
              <a:t>FilesPipeline,file_urls</a:t>
            </a:r>
            <a:r>
              <a:rPr lang="en-US" altLang="zh-CN" dirty="0" smtClean="0"/>
              <a:t> </a:t>
            </a:r>
            <a:r>
              <a:rPr lang="zh-CN" altLang="en-US" dirty="0" smtClean="0"/>
              <a:t>组内的</a:t>
            </a:r>
            <a:r>
              <a:rPr lang="en-US" altLang="zh-CN" dirty="0" smtClean="0"/>
              <a:t>URL </a:t>
            </a:r>
            <a:r>
              <a:rPr lang="zh-CN" altLang="en-US" dirty="0" smtClean="0"/>
              <a:t>将被</a:t>
            </a:r>
            <a:r>
              <a:rPr lang="en-US" altLang="zh-CN" dirty="0" err="1" smtClean="0"/>
              <a:t>Scrapy</a:t>
            </a:r>
            <a:r>
              <a:rPr lang="en-US" altLang="zh-CN" dirty="0" smtClean="0"/>
              <a:t> </a:t>
            </a:r>
            <a:r>
              <a:rPr lang="zh-CN" altLang="en-US" dirty="0" smtClean="0"/>
              <a:t>的调度器和下载器</a:t>
            </a:r>
            <a:r>
              <a:rPr lang="en-US" altLang="zh-CN" dirty="0" smtClean="0"/>
              <a:t>(</a:t>
            </a:r>
            <a:r>
              <a:rPr lang="zh-CN" altLang="en-US" dirty="0" smtClean="0"/>
              <a:t>这意味着调度器和下载器的中间件可以复用</a:t>
            </a:r>
            <a:r>
              <a:rPr lang="en-US" altLang="zh-CN" dirty="0" smtClean="0"/>
              <a:t>) </a:t>
            </a:r>
            <a:r>
              <a:rPr lang="zh-CN" altLang="en-US" dirty="0" smtClean="0"/>
              <a:t>安排下载，如果优先级更高，会在其他页面被抓取前处理。</a:t>
            </a:r>
            <a:r>
              <a:rPr lang="en-US" altLang="zh-CN" dirty="0" smtClean="0"/>
              <a:t>Item </a:t>
            </a:r>
            <a:r>
              <a:rPr lang="zh-CN" altLang="en-US" dirty="0" smtClean="0"/>
              <a:t>会在这个特定的管道阶段保持“</a:t>
            </a:r>
            <a:r>
              <a:rPr lang="en-US" altLang="zh-CN" dirty="0" smtClean="0"/>
              <a:t>locker’</a:t>
            </a:r>
            <a:r>
              <a:rPr lang="zh-CN" altLang="en-US" dirty="0" smtClean="0"/>
              <a:t>的状态，直到完成文件的下载</a:t>
            </a:r>
            <a:r>
              <a:rPr lang="en-US" altLang="zh-CN" dirty="0" smtClean="0"/>
              <a:t>(</a:t>
            </a:r>
            <a:r>
              <a:rPr lang="zh-CN" altLang="en-US" dirty="0" smtClean="0"/>
              <a:t>或者由于某些原因未完成下载</a:t>
            </a:r>
            <a:r>
              <a:rPr lang="en-US" altLang="zh-CN" dirty="0" smtClean="0"/>
              <a:t>)</a:t>
            </a:r>
            <a:r>
              <a:rPr lang="zh-CN" altLang="en-US" dirty="0" smtClean="0"/>
              <a:t>。</a:t>
            </a:r>
          </a:p>
          <a:p>
            <a:pPr>
              <a:buNone/>
            </a:pPr>
            <a:r>
              <a:rPr lang="en-US" altLang="zh-CN" dirty="0" smtClean="0"/>
              <a:t>4) </a:t>
            </a:r>
            <a:r>
              <a:rPr lang="zh-CN" altLang="en-US" dirty="0" smtClean="0"/>
              <a:t>当文件下载完后，另一个字段</a:t>
            </a:r>
            <a:r>
              <a:rPr lang="en-US" altLang="zh-CN" dirty="0" smtClean="0"/>
              <a:t>(files )</a:t>
            </a:r>
            <a:r>
              <a:rPr lang="zh-CN" altLang="en-US" dirty="0" smtClean="0"/>
              <a:t>将被更新到结构中。这个组将包含一个字典列表，其中包括下载文件的信息，比如下载路径、源抓取地址</a:t>
            </a:r>
            <a:r>
              <a:rPr lang="en-US" altLang="zh-CN" dirty="0" smtClean="0"/>
              <a:t>(</a:t>
            </a:r>
            <a:r>
              <a:rPr lang="zh-CN" altLang="en-US" dirty="0" smtClean="0"/>
              <a:t>从</a:t>
            </a:r>
            <a:r>
              <a:rPr lang="en-US" altLang="zh-CN" dirty="0" smtClean="0"/>
              <a:t>file _</a:t>
            </a:r>
            <a:r>
              <a:rPr lang="en-US" altLang="zh-CN" dirty="0" err="1" smtClean="0"/>
              <a:t>urls</a:t>
            </a:r>
            <a:r>
              <a:rPr lang="en-US" altLang="zh-CN" dirty="0" smtClean="0"/>
              <a:t> </a:t>
            </a:r>
            <a:r>
              <a:rPr lang="zh-CN" altLang="en-US" dirty="0" smtClean="0"/>
              <a:t>组获得</a:t>
            </a:r>
            <a:r>
              <a:rPr lang="en-US" altLang="zh-CN" dirty="0" smtClean="0"/>
              <a:t>) </a:t>
            </a:r>
            <a:r>
              <a:rPr lang="zh-CN" altLang="en-US" dirty="0" smtClean="0"/>
              <a:t>和图片的校验码</a:t>
            </a:r>
            <a:r>
              <a:rPr lang="en-US" altLang="zh-CN" dirty="0" smtClean="0"/>
              <a:t>(checksum )</a:t>
            </a:r>
            <a:r>
              <a:rPr lang="zh-CN" altLang="en-US" dirty="0" smtClean="0"/>
              <a:t>。</a:t>
            </a:r>
            <a:r>
              <a:rPr lang="en-US" altLang="zh-CN" dirty="0" smtClean="0"/>
              <a:t>files </a:t>
            </a:r>
            <a:r>
              <a:rPr lang="zh-CN" altLang="en-US" dirty="0" smtClean="0"/>
              <a:t>列表中的文件顺序将和源</a:t>
            </a:r>
            <a:r>
              <a:rPr lang="en-US" altLang="zh-CN" dirty="0" err="1" smtClean="0"/>
              <a:t>fle_urls</a:t>
            </a:r>
            <a:r>
              <a:rPr lang="en-US" altLang="zh-CN" dirty="0" smtClean="0"/>
              <a:t> </a:t>
            </a:r>
            <a:r>
              <a:rPr lang="zh-CN" altLang="en-US" dirty="0" smtClean="0"/>
              <a:t>组保持一致。如果某个图片下载失败，将会记录下错误信息，图片也不会出现在</a:t>
            </a:r>
            <a:r>
              <a:rPr lang="en-US" altLang="zh-CN" dirty="0" err="1" smtClean="0"/>
              <a:t>fles</a:t>
            </a:r>
            <a:r>
              <a:rPr lang="zh-CN" altLang="en-US" dirty="0" smtClean="0"/>
              <a:t>组中。</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11200"/>
            <a:ext cx="10515600" cy="6146800"/>
          </a:xfrm>
        </p:spPr>
        <p:txBody>
          <a:bodyPr>
            <a:normAutofit/>
          </a:bodyPr>
          <a:lstStyle/>
          <a:p>
            <a:pPr>
              <a:buNone/>
            </a:pPr>
            <a:r>
              <a:rPr lang="zh-CN" altLang="en-US" dirty="0" smtClean="0"/>
              <a:t>当使用</a:t>
            </a:r>
            <a:r>
              <a:rPr lang="en-US" altLang="zh-CN" dirty="0" err="1" smtClean="0"/>
              <a:t>ImagesPipeline</a:t>
            </a:r>
            <a:r>
              <a:rPr lang="en-US" altLang="zh-CN" dirty="0" smtClean="0"/>
              <a:t> </a:t>
            </a:r>
            <a:r>
              <a:rPr lang="zh-CN" altLang="en-US" dirty="0" smtClean="0"/>
              <a:t>时，典型的工作流程如下所示</a:t>
            </a:r>
            <a:r>
              <a:rPr lang="en-US" altLang="zh-CN" dirty="0" smtClean="0"/>
              <a:t>:</a:t>
            </a:r>
          </a:p>
          <a:p>
            <a:pPr>
              <a:buNone/>
            </a:pPr>
            <a:r>
              <a:rPr lang="en-US" altLang="zh-CN" dirty="0" smtClean="0"/>
              <a:t>1) </a:t>
            </a:r>
            <a:r>
              <a:rPr lang="zh-CN" altLang="en-US" dirty="0" smtClean="0"/>
              <a:t>在一个爬虫里，抓取一个</a:t>
            </a:r>
            <a:r>
              <a:rPr lang="en-US" altLang="zh-CN" dirty="0" smtClean="0"/>
              <a:t>Item,</a:t>
            </a:r>
            <a:r>
              <a:rPr lang="zh-CN" altLang="en-US" dirty="0" smtClean="0"/>
              <a:t>把其中图片的</a:t>
            </a:r>
            <a:r>
              <a:rPr lang="en-US" altLang="zh-CN" dirty="0" smtClean="0"/>
              <a:t>URL </a:t>
            </a:r>
            <a:r>
              <a:rPr lang="zh-CN" altLang="en-US" dirty="0" smtClean="0"/>
              <a:t>放人</a:t>
            </a:r>
            <a:r>
              <a:rPr lang="en-US" altLang="zh-CN" dirty="0" err="1" smtClean="0"/>
              <a:t>images_urls</a:t>
            </a:r>
            <a:r>
              <a:rPr lang="en-US" altLang="zh-CN" dirty="0" smtClean="0"/>
              <a:t> </a:t>
            </a:r>
            <a:r>
              <a:rPr lang="zh-CN" altLang="en-US" dirty="0" smtClean="0"/>
              <a:t>组内。</a:t>
            </a:r>
          </a:p>
          <a:p>
            <a:pPr>
              <a:buNone/>
            </a:pPr>
            <a:r>
              <a:rPr lang="en-US" altLang="zh-CN" dirty="0" smtClean="0"/>
              <a:t>2 )</a:t>
            </a:r>
            <a:r>
              <a:rPr lang="zh-CN" altLang="en-US" dirty="0" smtClean="0"/>
              <a:t>项目从爬虫内返回，进人</a:t>
            </a:r>
            <a:r>
              <a:rPr lang="en-US" altLang="zh-CN" dirty="0" err="1" smtClean="0"/>
              <a:t>ItemPipeline</a:t>
            </a:r>
            <a:r>
              <a:rPr lang="zh-CN" altLang="en-US" dirty="0" smtClean="0"/>
              <a:t>。</a:t>
            </a:r>
          </a:p>
          <a:p>
            <a:pPr>
              <a:buNone/>
            </a:pPr>
            <a:r>
              <a:rPr lang="en-US" altLang="zh-CN" dirty="0" smtClean="0"/>
              <a:t>3) </a:t>
            </a:r>
            <a:r>
              <a:rPr lang="zh-CN" altLang="en-US" dirty="0" smtClean="0"/>
              <a:t>当</a:t>
            </a:r>
            <a:r>
              <a:rPr lang="en-US" altLang="zh-CN" dirty="0" smtClean="0"/>
              <a:t>Item </a:t>
            </a:r>
            <a:r>
              <a:rPr lang="zh-CN" altLang="en-US" dirty="0" smtClean="0"/>
              <a:t>进人</a:t>
            </a:r>
            <a:r>
              <a:rPr lang="en-US" altLang="zh-CN" dirty="0" err="1" smtClean="0"/>
              <a:t>ImagesPipeline,images_urls</a:t>
            </a:r>
            <a:r>
              <a:rPr lang="en-US" altLang="zh-CN" dirty="0" smtClean="0"/>
              <a:t> </a:t>
            </a:r>
            <a:r>
              <a:rPr lang="zh-CN" altLang="en-US" dirty="0" smtClean="0"/>
              <a:t>组内的</a:t>
            </a:r>
            <a:r>
              <a:rPr lang="en-US" altLang="zh-CN" dirty="0" smtClean="0"/>
              <a:t>URL </a:t>
            </a:r>
            <a:r>
              <a:rPr lang="zh-CN" altLang="en-US" dirty="0" smtClean="0"/>
              <a:t>将被</a:t>
            </a:r>
            <a:r>
              <a:rPr lang="en-US" altLang="zh-CN" dirty="0" err="1" smtClean="0"/>
              <a:t>Scrapy</a:t>
            </a:r>
            <a:r>
              <a:rPr lang="en-US" altLang="zh-CN" dirty="0" smtClean="0"/>
              <a:t> </a:t>
            </a:r>
            <a:r>
              <a:rPr lang="zh-CN" altLang="en-US" dirty="0" smtClean="0"/>
              <a:t>的调度器和下载器</a:t>
            </a:r>
            <a:r>
              <a:rPr lang="en-US" altLang="zh-CN" dirty="0" smtClean="0"/>
              <a:t>(</a:t>
            </a:r>
            <a:r>
              <a:rPr lang="zh-CN" altLang="en-US" dirty="0" smtClean="0"/>
              <a:t>这意味着调度器和下载器的中间件可以复用</a:t>
            </a:r>
            <a:r>
              <a:rPr lang="en-US" altLang="zh-CN" dirty="0" smtClean="0"/>
              <a:t>)</a:t>
            </a:r>
            <a:r>
              <a:rPr lang="zh-CN" altLang="en-US" dirty="0" smtClean="0"/>
              <a:t>安排下载，如果优先级更高，会在其他页面被抓取前处理。项目会在这个特定的管道阶段保持“</a:t>
            </a:r>
            <a:r>
              <a:rPr lang="en-US" altLang="zh-CN" dirty="0" smtClean="0"/>
              <a:t>locker” </a:t>
            </a:r>
            <a:r>
              <a:rPr lang="zh-CN" altLang="en-US" dirty="0" smtClean="0"/>
              <a:t>的状态，直到完成文件的下载</a:t>
            </a:r>
            <a:r>
              <a:rPr lang="en-US" altLang="zh-CN" dirty="0" smtClean="0"/>
              <a:t>( </a:t>
            </a:r>
            <a:r>
              <a:rPr lang="zh-CN" altLang="en-US" dirty="0" smtClean="0"/>
              <a:t>或者由于某些原因未完成下载</a:t>
            </a:r>
            <a:r>
              <a:rPr lang="en-US" altLang="zh-CN" dirty="0" smtClean="0"/>
              <a:t>)</a:t>
            </a:r>
            <a:r>
              <a:rPr lang="zh-CN" altLang="en-US" dirty="0" smtClean="0"/>
              <a:t>。</a:t>
            </a:r>
            <a:endParaRPr lang="en-US" altLang="zh-CN" dirty="0" smtClean="0"/>
          </a:p>
          <a:p>
            <a:pPr>
              <a:buNone/>
            </a:pPr>
            <a:r>
              <a:rPr lang="en-US" altLang="zh-CN" dirty="0" smtClean="0"/>
              <a:t>4) </a:t>
            </a:r>
            <a:r>
              <a:rPr lang="zh-CN" altLang="en-US" dirty="0" smtClean="0"/>
              <a:t>当文件下载完后，另一个字段</a:t>
            </a:r>
            <a:r>
              <a:rPr lang="en-US" altLang="zh-CN" dirty="0" smtClean="0"/>
              <a:t>(images )</a:t>
            </a:r>
            <a:r>
              <a:rPr lang="zh-CN" altLang="en-US" dirty="0" smtClean="0"/>
              <a:t>将被更新到结构中。这个组将包含一个字典列表，其中包括下载文件的信息，比如下载路径、源抓取地址</a:t>
            </a:r>
            <a:r>
              <a:rPr lang="en-US" altLang="zh-CN" dirty="0" smtClean="0"/>
              <a:t>(</a:t>
            </a:r>
            <a:r>
              <a:rPr lang="zh-CN" altLang="en-US" dirty="0" smtClean="0"/>
              <a:t>从</a:t>
            </a:r>
            <a:r>
              <a:rPr lang="en-US" altLang="zh-CN" dirty="0" smtClean="0"/>
              <a:t>images _</a:t>
            </a:r>
            <a:r>
              <a:rPr lang="en-US" altLang="zh-CN" dirty="0" err="1" smtClean="0"/>
              <a:t>urls</a:t>
            </a:r>
            <a:r>
              <a:rPr lang="en-US" altLang="zh-CN" dirty="0" smtClean="0"/>
              <a:t> </a:t>
            </a:r>
            <a:r>
              <a:rPr lang="zh-CN" altLang="en-US" dirty="0" smtClean="0"/>
              <a:t>组获得</a:t>
            </a:r>
            <a:r>
              <a:rPr lang="en-US" altLang="zh-CN" dirty="0" smtClean="0"/>
              <a:t>) </a:t>
            </a:r>
            <a:r>
              <a:rPr lang="zh-CN" altLang="en-US" dirty="0" smtClean="0"/>
              <a:t>和图片的校验码</a:t>
            </a:r>
            <a:r>
              <a:rPr lang="en-US" altLang="zh-CN" dirty="0" smtClean="0"/>
              <a:t>(checksum )</a:t>
            </a:r>
            <a:r>
              <a:rPr lang="zh-CN" altLang="en-US" dirty="0" smtClean="0"/>
              <a:t>。</a:t>
            </a:r>
            <a:r>
              <a:rPr lang="en-US" altLang="zh-CN" dirty="0" smtClean="0"/>
              <a:t>images </a:t>
            </a:r>
            <a:r>
              <a:rPr lang="zh-CN" altLang="en-US" dirty="0" smtClean="0"/>
              <a:t>列表中的文件顺序将和源</a:t>
            </a:r>
            <a:r>
              <a:rPr lang="en-US" altLang="zh-CN" dirty="0" err="1" smtClean="0"/>
              <a:t>images_urls</a:t>
            </a:r>
            <a:r>
              <a:rPr lang="en-US" altLang="zh-CN" dirty="0" smtClean="0"/>
              <a:t> </a:t>
            </a:r>
            <a:r>
              <a:rPr lang="zh-CN" altLang="en-US" dirty="0" smtClean="0"/>
              <a:t>组保持一致。如果某个图片下载失败，将会记录下错误信息，图片也不会出现在</a:t>
            </a:r>
            <a:r>
              <a:rPr lang="en-US" altLang="zh-CN" dirty="0" smtClean="0"/>
              <a:t>images</a:t>
            </a:r>
            <a:r>
              <a:rPr lang="zh-CN" altLang="en-US" dirty="0" smtClean="0"/>
              <a:t>组中。</a:t>
            </a:r>
            <a:endParaRPr lang="en-US" altLang="zh-CN" dirty="0" smtClean="0"/>
          </a:p>
          <a:p>
            <a:pPr>
              <a:buNone/>
            </a:pPr>
            <a:r>
              <a:rPr lang="en-US" altLang="zh-CN" dirty="0" smtClean="0"/>
              <a:t>Pillow </a:t>
            </a:r>
            <a:r>
              <a:rPr lang="zh-CN" altLang="en-US" dirty="0" smtClean="0"/>
              <a:t>用来生成缩略图，并将图片归一化为</a:t>
            </a:r>
            <a:r>
              <a:rPr lang="en-US" altLang="zh-CN" dirty="0" smtClean="0"/>
              <a:t>JPEG/RGB</a:t>
            </a:r>
            <a:r>
              <a:rPr lang="zh-CN" altLang="en-US" dirty="0" smtClean="0"/>
              <a:t>格式，因此为了使用</a:t>
            </a:r>
            <a:r>
              <a:rPr lang="en-US" altLang="zh-CN" dirty="0" err="1" smtClean="0"/>
              <a:t>ImagesPipeline</a:t>
            </a:r>
            <a:r>
              <a:rPr lang="en-US" altLang="zh-CN" dirty="0" smtClean="0"/>
              <a:t>,</a:t>
            </a:r>
            <a:r>
              <a:rPr lang="zh-CN" altLang="en-US" dirty="0" smtClean="0"/>
              <a:t>你需要安装这个库。</a:t>
            </a:r>
            <a:r>
              <a:rPr lang="en-US" altLang="zh-CN" dirty="0" smtClean="0"/>
              <a:t>Python Imaging Library (PIL )</a:t>
            </a:r>
            <a:r>
              <a:rPr lang="zh-CN" altLang="en-US" dirty="0" smtClean="0"/>
              <a:t>在大多数情况下是有效的</a:t>
            </a:r>
            <a:r>
              <a:rPr lang="en-US" altLang="zh-CN" dirty="0" smtClean="0"/>
              <a:t>,</a:t>
            </a:r>
            <a:r>
              <a:rPr lang="zh-CN" altLang="en-US" dirty="0" smtClean="0"/>
              <a:t>但众所周知，在一些设置里会出现问题</a:t>
            </a:r>
            <a:r>
              <a:rPr lang="en-US" altLang="zh-CN" dirty="0" smtClean="0"/>
              <a:t>,</a:t>
            </a:r>
            <a:r>
              <a:rPr lang="zh-CN" altLang="en-US" dirty="0" smtClean="0"/>
              <a:t>因此我们推荐使用</a:t>
            </a:r>
            <a:r>
              <a:rPr lang="en-US" altLang="zh-CN" dirty="0" smtClean="0"/>
              <a:t>Pillow </a:t>
            </a:r>
            <a:r>
              <a:rPr lang="zh-CN" altLang="en-US" dirty="0" smtClean="0"/>
              <a:t>而不是</a:t>
            </a:r>
            <a:r>
              <a:rPr lang="en-US" altLang="zh-CN" dirty="0" smtClean="0"/>
              <a:t>PIL,</a:t>
            </a:r>
            <a:r>
              <a:rPr lang="zh-CN" altLang="en-US" dirty="0" smtClean="0"/>
              <a:t>使用</a:t>
            </a:r>
            <a:r>
              <a:rPr lang="en-US" altLang="zh-CN" dirty="0" smtClean="0"/>
              <a:t>pip install pillow </a:t>
            </a:r>
            <a:r>
              <a:rPr lang="zh-CN" altLang="en-US" dirty="0" smtClean="0"/>
              <a:t>可以安装这个模块。</a:t>
            </a:r>
          </a:p>
          <a:p>
            <a:pPr>
              <a:buNone/>
            </a:pP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FilesPipeline</a:t>
            </a:r>
            <a:endParaRPr lang="zh-CN" altLang="en-US" dirty="0"/>
          </a:p>
        </p:txBody>
      </p:sp>
      <p:sp>
        <p:nvSpPr>
          <p:cNvPr id="3" name="内容占位符 2"/>
          <p:cNvSpPr>
            <a:spLocks noGrp="1"/>
          </p:cNvSpPr>
          <p:nvPr>
            <p:ph idx="1"/>
          </p:nvPr>
        </p:nvSpPr>
        <p:spPr>
          <a:xfrm>
            <a:off x="838200" y="1825625"/>
            <a:ext cx="10515600" cy="4850946"/>
          </a:xfrm>
        </p:spPr>
        <p:txBody>
          <a:bodyPr>
            <a:normAutofit fontScale="92500" lnSpcReduction="10000"/>
          </a:bodyPr>
          <a:lstStyle/>
          <a:p>
            <a:pPr>
              <a:buNone/>
            </a:pPr>
            <a:r>
              <a:rPr lang="zh-CN" altLang="en-US" dirty="0" smtClean="0"/>
              <a:t>使用</a:t>
            </a:r>
            <a:r>
              <a:rPr lang="en-US" altLang="zh-CN" dirty="0" err="1" smtClean="0"/>
              <a:t>FilesPipeline</a:t>
            </a:r>
            <a:r>
              <a:rPr lang="en-US" altLang="zh-CN" dirty="0" smtClean="0"/>
              <a:t> </a:t>
            </a:r>
            <a:r>
              <a:rPr lang="zh-CN" altLang="en-US" dirty="0" smtClean="0"/>
              <a:t>非常简单，只需要三个步骤即可</a:t>
            </a:r>
            <a:r>
              <a:rPr lang="en-US" altLang="zh-CN" dirty="0" smtClean="0"/>
              <a:t>:</a:t>
            </a:r>
          </a:p>
          <a:p>
            <a:pPr>
              <a:buNone/>
            </a:pPr>
            <a:r>
              <a:rPr lang="en-US" altLang="zh-CN" dirty="0" smtClean="0"/>
              <a:t>1)</a:t>
            </a:r>
            <a:r>
              <a:rPr lang="zh-CN" altLang="en-US" dirty="0" smtClean="0"/>
              <a:t>在</a:t>
            </a:r>
            <a:r>
              <a:rPr lang="en-US" altLang="zh-CN" dirty="0" err="1" smtClean="0"/>
              <a:t>settings.py</a:t>
            </a:r>
            <a:r>
              <a:rPr lang="en-US" altLang="zh-CN" dirty="0" smtClean="0"/>
              <a:t> </a:t>
            </a:r>
            <a:r>
              <a:rPr lang="zh-CN" altLang="en-US" dirty="0" smtClean="0"/>
              <a:t>文件的</a:t>
            </a:r>
            <a:r>
              <a:rPr lang="en-US" altLang="zh-CN" dirty="0" smtClean="0"/>
              <a:t>ITEM_PIPELINES </a:t>
            </a:r>
            <a:r>
              <a:rPr lang="zh-CN" altLang="en-US" dirty="0" smtClean="0"/>
              <a:t>中 添加一条</a:t>
            </a:r>
            <a:r>
              <a:rPr lang="en-US" altLang="zh-CN" dirty="0" smtClean="0"/>
              <a:t>‘scrapy.pipelines.files.FilesPipeline’:1</a:t>
            </a:r>
          </a:p>
          <a:p>
            <a:pPr>
              <a:buNone/>
            </a:pPr>
            <a:r>
              <a:rPr lang="en-US" altLang="zh-CN" dirty="0" smtClean="0"/>
              <a:t>2 )</a:t>
            </a:r>
            <a:r>
              <a:rPr lang="zh-CN" altLang="en-US" dirty="0" smtClean="0"/>
              <a:t>在</a:t>
            </a:r>
            <a:r>
              <a:rPr lang="en-US" altLang="zh-CN" dirty="0" smtClean="0"/>
              <a:t>item </a:t>
            </a:r>
            <a:r>
              <a:rPr lang="zh-CN" altLang="en-US" dirty="0" smtClean="0"/>
              <a:t>中添加两个字段，比如</a:t>
            </a:r>
            <a:r>
              <a:rPr lang="en-US" altLang="zh-CN" dirty="0" smtClean="0"/>
              <a:t>:</a:t>
            </a:r>
            <a:br>
              <a:rPr lang="en-US" altLang="zh-CN" dirty="0" smtClean="0"/>
            </a:br>
            <a:r>
              <a:rPr lang="en-US" altLang="zh-CN" dirty="0" err="1" smtClean="0"/>
              <a:t>file_urls</a:t>
            </a:r>
            <a:r>
              <a:rPr lang="en-US" altLang="zh-CN" dirty="0" smtClean="0"/>
              <a:t> = </a:t>
            </a:r>
            <a:r>
              <a:rPr lang="en-US" altLang="zh-CN" dirty="0" err="1" smtClean="0"/>
              <a:t>scrapy.Field</a:t>
            </a:r>
            <a:r>
              <a:rPr lang="en-US" altLang="zh-CN" dirty="0" smtClean="0"/>
              <a:t>( )</a:t>
            </a:r>
            <a:br>
              <a:rPr lang="en-US" altLang="zh-CN" dirty="0" smtClean="0"/>
            </a:br>
            <a:r>
              <a:rPr lang="en-US" altLang="zh-CN" dirty="0" smtClean="0"/>
              <a:t>files = </a:t>
            </a:r>
            <a:r>
              <a:rPr lang="en-US" altLang="zh-CN" dirty="0" err="1" smtClean="0"/>
              <a:t>scrapy.Field</a:t>
            </a:r>
            <a:r>
              <a:rPr lang="en-US" altLang="zh-CN" dirty="0" smtClean="0"/>
              <a:t>()</a:t>
            </a:r>
          </a:p>
          <a:p>
            <a:pPr>
              <a:buNone/>
            </a:pPr>
            <a:r>
              <a:rPr lang="en-US" altLang="zh-CN" dirty="0" smtClean="0"/>
              <a:t>3)</a:t>
            </a:r>
            <a:r>
              <a:rPr lang="zh-CN" altLang="en-US" dirty="0" smtClean="0"/>
              <a:t>在</a:t>
            </a:r>
            <a:r>
              <a:rPr lang="en-US" altLang="zh-CN" dirty="0" err="1" smtClean="0"/>
              <a:t>settings.py</a:t>
            </a:r>
            <a:r>
              <a:rPr lang="en-US" altLang="zh-CN" dirty="0" smtClean="0"/>
              <a:t> </a:t>
            </a:r>
            <a:r>
              <a:rPr lang="zh-CN" altLang="en-US" dirty="0" smtClean="0"/>
              <a:t>文件中添加下载路径</a:t>
            </a:r>
            <a:r>
              <a:rPr lang="en-US" altLang="zh-CN" dirty="0" smtClean="0"/>
              <a:t>FILES_ STORE</a:t>
            </a:r>
            <a:r>
              <a:rPr lang="zh-CN" altLang="en-US" dirty="0" smtClean="0"/>
              <a:t>、文件</a:t>
            </a:r>
            <a:r>
              <a:rPr lang="en-US" altLang="zh-CN" dirty="0" err="1" smtClean="0"/>
              <a:t>url</a:t>
            </a:r>
            <a:r>
              <a:rPr lang="en-US" altLang="zh-CN" dirty="0" smtClean="0"/>
              <a:t> </a:t>
            </a:r>
            <a:r>
              <a:rPr lang="zh-CN" altLang="en-US" dirty="0" smtClean="0"/>
              <a:t>所在的</a:t>
            </a:r>
            <a:r>
              <a:rPr lang="en-US" altLang="zh-CN" dirty="0" smtClean="0"/>
              <a:t>item </a:t>
            </a:r>
            <a:r>
              <a:rPr lang="zh-CN" altLang="en-US" dirty="0" smtClean="0"/>
              <a:t>字段</a:t>
            </a:r>
            <a:r>
              <a:rPr lang="en-US" altLang="zh-CN" dirty="0" smtClean="0"/>
              <a:t>FILES_URLS_FIELD</a:t>
            </a:r>
            <a:r>
              <a:rPr lang="zh-CN" altLang="en-US" dirty="0" smtClean="0"/>
              <a:t>和文件结果信息所在的</a:t>
            </a:r>
            <a:r>
              <a:rPr lang="en-US" altLang="zh-CN" dirty="0" smtClean="0"/>
              <a:t>item</a:t>
            </a:r>
            <a:r>
              <a:rPr lang="zh-CN" altLang="en-US" dirty="0" smtClean="0"/>
              <a:t>字段</a:t>
            </a:r>
            <a:r>
              <a:rPr lang="en-US" altLang="zh-CN" dirty="0" smtClean="0"/>
              <a:t>FILES_RESULT_FIELD,</a:t>
            </a:r>
            <a:r>
              <a:rPr lang="zh-CN" altLang="en-US" dirty="0" smtClean="0"/>
              <a:t>比如</a:t>
            </a:r>
          </a:p>
          <a:p>
            <a:pPr>
              <a:buNone/>
            </a:pPr>
            <a:r>
              <a:rPr lang="en-US" altLang="zh-CN" dirty="0" smtClean="0"/>
              <a:t>FILES_STORE='D:\\</a:t>
            </a:r>
            <a:r>
              <a:rPr lang="en-US" altLang="zh-CN" dirty="0" err="1" smtClean="0"/>
              <a:t>cnblogs</a:t>
            </a:r>
            <a:r>
              <a:rPr lang="en-US" altLang="zh-CN" dirty="0" smtClean="0"/>
              <a:t>'</a:t>
            </a:r>
          </a:p>
          <a:p>
            <a:pPr>
              <a:buNone/>
            </a:pPr>
            <a:r>
              <a:rPr lang="en-US" altLang="zh-CN" dirty="0" smtClean="0"/>
              <a:t>FILES_URLS_FIELD='</a:t>
            </a:r>
            <a:r>
              <a:rPr lang="en-US" altLang="zh-CN" dirty="0" err="1" smtClean="0"/>
              <a:t>file_urls</a:t>
            </a:r>
            <a:r>
              <a:rPr lang="en-US" altLang="zh-CN" dirty="0" smtClean="0"/>
              <a:t>'</a:t>
            </a:r>
          </a:p>
          <a:p>
            <a:pPr>
              <a:buNone/>
            </a:pPr>
            <a:r>
              <a:rPr lang="en-US" altLang="zh-CN" dirty="0" smtClean="0"/>
              <a:t>FILES_RESULT_FIELD='files'</a:t>
            </a:r>
          </a:p>
          <a:p>
            <a:pPr>
              <a:buNone/>
            </a:pPr>
            <a:r>
              <a:rPr lang="zh-CN" altLang="en-US" dirty="0" smtClean="0"/>
              <a:t>使用</a:t>
            </a:r>
            <a:r>
              <a:rPr lang="en-US" altLang="zh-CN" dirty="0" smtClean="0"/>
              <a:t>FILES_EXPIRES</a:t>
            </a:r>
            <a:r>
              <a:rPr lang="zh-CN" altLang="en-US" dirty="0" smtClean="0"/>
              <a:t>设置文件过期时间，示例如下：</a:t>
            </a:r>
          </a:p>
          <a:p>
            <a:pPr>
              <a:buNone/>
            </a:pPr>
            <a:r>
              <a:rPr lang="en-US" altLang="zh-CN" dirty="0" smtClean="0"/>
              <a:t>FILES_EXPIRES=30#30</a:t>
            </a:r>
            <a:r>
              <a:rPr lang="zh-CN" altLang="en-US" dirty="0" smtClean="0"/>
              <a:t>天过期</a:t>
            </a:r>
          </a:p>
          <a:p>
            <a:pPr>
              <a:buNone/>
            </a:pP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ImagesPipeline</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dirty="0" smtClean="0"/>
              <a:t>使用</a:t>
            </a:r>
            <a:r>
              <a:rPr lang="en-US" altLang="zh-CN" dirty="0" err="1" smtClean="0"/>
              <a:t>ImagesPipeline</a:t>
            </a:r>
            <a:r>
              <a:rPr lang="zh-CN" altLang="en-US" dirty="0" smtClean="0"/>
              <a:t>的基本步骤和</a:t>
            </a:r>
            <a:r>
              <a:rPr lang="en-US" altLang="zh-CN" dirty="0" err="1" smtClean="0"/>
              <a:t>FilesPipeline</a:t>
            </a:r>
            <a:r>
              <a:rPr lang="zh-CN" altLang="en-US" dirty="0" smtClean="0"/>
              <a:t>一样，不过针对的是图片下载，又添加了一些新的特性。基本步骤如下：</a:t>
            </a:r>
          </a:p>
          <a:p>
            <a:pPr>
              <a:buNone/>
            </a:pPr>
            <a:r>
              <a:rPr lang="en-US" altLang="zh-CN" dirty="0" smtClean="0"/>
              <a:t>1</a:t>
            </a:r>
            <a:r>
              <a:rPr lang="zh-CN" altLang="en-US" dirty="0" smtClean="0"/>
              <a:t>）在</a:t>
            </a:r>
            <a:r>
              <a:rPr lang="en-US" altLang="zh-CN" dirty="0" err="1" smtClean="0"/>
              <a:t>settings.py</a:t>
            </a:r>
            <a:r>
              <a:rPr lang="zh-CN" altLang="en-US" dirty="0" smtClean="0"/>
              <a:t>文件的</a:t>
            </a:r>
            <a:r>
              <a:rPr lang="en-US" altLang="zh-CN" dirty="0" smtClean="0"/>
              <a:t>ITEM_PIPELINES</a:t>
            </a:r>
            <a:r>
              <a:rPr lang="zh-CN" altLang="en-US" dirty="0" smtClean="0"/>
              <a:t>中添加一条</a:t>
            </a:r>
            <a:r>
              <a:rPr lang="en-US" altLang="zh-CN" dirty="0" smtClean="0"/>
              <a:t>'scrapy.pipelines.images.ImagesPipeline':1</a:t>
            </a:r>
            <a:r>
              <a:rPr lang="zh-CN" altLang="en-US" dirty="0" smtClean="0"/>
              <a:t>。</a:t>
            </a:r>
          </a:p>
          <a:p>
            <a:pPr>
              <a:buNone/>
            </a:pPr>
            <a:r>
              <a:rPr lang="en-US" altLang="zh-CN" dirty="0" smtClean="0"/>
              <a:t>2</a:t>
            </a:r>
            <a:r>
              <a:rPr lang="zh-CN" altLang="en-US" dirty="0" smtClean="0"/>
              <a:t>）在</a:t>
            </a:r>
            <a:r>
              <a:rPr lang="en-US" altLang="zh-CN" dirty="0" smtClean="0"/>
              <a:t>item</a:t>
            </a:r>
            <a:r>
              <a:rPr lang="zh-CN" altLang="en-US" dirty="0" smtClean="0"/>
              <a:t>中添加两个字，比如：</a:t>
            </a:r>
          </a:p>
          <a:p>
            <a:pPr>
              <a:buNone/>
            </a:pPr>
            <a:r>
              <a:rPr lang="en-US" altLang="zh-CN" dirty="0" err="1" smtClean="0"/>
              <a:t>image_urls</a:t>
            </a:r>
            <a:r>
              <a:rPr lang="en-US" altLang="zh-CN" dirty="0" smtClean="0"/>
              <a:t>=</a:t>
            </a:r>
            <a:r>
              <a:rPr lang="en-US" altLang="zh-CN" dirty="0" err="1" smtClean="0"/>
              <a:t>scrapy.Field</a:t>
            </a:r>
            <a:r>
              <a:rPr lang="en-US" altLang="zh-CN" dirty="0" smtClean="0"/>
              <a:t>()</a:t>
            </a:r>
          </a:p>
          <a:p>
            <a:pPr>
              <a:buNone/>
            </a:pPr>
            <a:r>
              <a:rPr lang="en-US" altLang="zh-CN" dirty="0" smtClean="0"/>
              <a:t>images=</a:t>
            </a:r>
            <a:r>
              <a:rPr lang="en-US" altLang="zh-CN" dirty="0" err="1" smtClean="0"/>
              <a:t>scrapy.Field</a:t>
            </a:r>
            <a:r>
              <a:rPr lang="en-US" altLang="zh-CN" dirty="0" smtClean="0"/>
              <a:t>()</a:t>
            </a:r>
          </a:p>
          <a:p>
            <a:pPr>
              <a:buNone/>
            </a:pPr>
            <a:r>
              <a:rPr lang="en-US" altLang="zh-CN" dirty="0" smtClean="0"/>
              <a:t>3)</a:t>
            </a:r>
            <a:r>
              <a:rPr lang="zh-CN" altLang="en-US" dirty="0" smtClean="0"/>
              <a:t>在</a:t>
            </a:r>
            <a:r>
              <a:rPr lang="en-US" altLang="zh-CN" dirty="0" err="1" smtClean="0"/>
              <a:t>settings.py</a:t>
            </a:r>
            <a:r>
              <a:rPr lang="zh-CN" altLang="en-US" dirty="0" smtClean="0"/>
              <a:t>文件中添加下载路径</a:t>
            </a:r>
            <a:r>
              <a:rPr lang="en-US" altLang="zh-CN" dirty="0" smtClean="0"/>
              <a:t>IMAGES_STORE</a:t>
            </a:r>
            <a:r>
              <a:rPr lang="zh-CN" altLang="en-US" dirty="0" smtClean="0"/>
              <a:t>、文件</a:t>
            </a:r>
            <a:r>
              <a:rPr lang="en-US" altLang="zh-CN" dirty="0" err="1" smtClean="0"/>
              <a:t>url</a:t>
            </a:r>
            <a:r>
              <a:rPr lang="zh-CN" altLang="en-US" dirty="0" smtClean="0"/>
              <a:t>所在的</a:t>
            </a:r>
            <a:r>
              <a:rPr lang="en-US" altLang="zh-CN" dirty="0" smtClean="0"/>
              <a:t>item</a:t>
            </a:r>
            <a:r>
              <a:rPr lang="zh-CN" altLang="en-US" dirty="0" smtClean="0"/>
              <a:t>字段</a:t>
            </a:r>
            <a:r>
              <a:rPr lang="en-US" altLang="zh-CN" dirty="0" smtClean="0"/>
              <a:t>IMAGES_URLS_FIELD</a:t>
            </a:r>
            <a:r>
              <a:rPr lang="zh-CN" altLang="en-US" dirty="0" smtClean="0"/>
              <a:t>和文件结果信息所在的</a:t>
            </a:r>
            <a:r>
              <a:rPr lang="en-US" altLang="zh-CN" dirty="0" smtClean="0"/>
              <a:t>item</a:t>
            </a:r>
            <a:r>
              <a:rPr lang="zh-CN" altLang="en-US" dirty="0" smtClean="0"/>
              <a:t>字段</a:t>
            </a:r>
            <a:r>
              <a:rPr lang="en-US" altLang="zh-CN" dirty="0" smtClean="0"/>
              <a:t>IMAGES_RESULT_FIELE</a:t>
            </a:r>
            <a:r>
              <a:rPr lang="zh-CN" altLang="en-US" dirty="0" smtClean="0"/>
              <a:t>，比如</a:t>
            </a:r>
          </a:p>
          <a:p>
            <a:pPr>
              <a:buNone/>
            </a:pPr>
            <a:r>
              <a:rPr lang="en-US" altLang="zh-CN" dirty="0" smtClean="0"/>
              <a:t>IMAGES_STORE='D:\\</a:t>
            </a:r>
            <a:r>
              <a:rPr lang="en-US" altLang="zh-CN" dirty="0" err="1" smtClean="0"/>
              <a:t>cnblogs</a:t>
            </a:r>
            <a:r>
              <a:rPr lang="en-US" altLang="zh-CN" dirty="0" smtClean="0"/>
              <a:t>'</a:t>
            </a:r>
          </a:p>
          <a:p>
            <a:pPr>
              <a:buNone/>
            </a:pPr>
            <a:r>
              <a:rPr lang="en-US" altLang="zh-CN" dirty="0" smtClean="0"/>
              <a:t>IMAGES_URLS_FIELD='</a:t>
            </a:r>
            <a:r>
              <a:rPr lang="en-US" altLang="zh-CN" dirty="0" err="1" smtClean="0"/>
              <a:t>image_urls</a:t>
            </a:r>
            <a:r>
              <a:rPr lang="en-US" altLang="zh-CN" dirty="0" smtClean="0"/>
              <a:t>'</a:t>
            </a:r>
          </a:p>
          <a:p>
            <a:pPr>
              <a:buNone/>
            </a:pPr>
            <a:r>
              <a:rPr lang="en-US" altLang="zh-CN" dirty="0" smtClean="0"/>
              <a:t>IMAGES_RESULT_FIELD='images'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38629"/>
            <a:ext cx="10515600" cy="5538334"/>
          </a:xfrm>
        </p:spPr>
        <p:txBody>
          <a:bodyPr>
            <a:normAutofit/>
          </a:bodyPr>
          <a:lstStyle/>
          <a:p>
            <a:pPr>
              <a:buNone/>
            </a:pPr>
            <a:r>
              <a:rPr lang="zh-CN" altLang="en-US" dirty="0" smtClean="0"/>
              <a:t>可以在</a:t>
            </a:r>
            <a:r>
              <a:rPr lang="en-US" altLang="zh-CN" dirty="0" err="1" smtClean="0"/>
              <a:t>settings.py</a:t>
            </a:r>
            <a:r>
              <a:rPr lang="zh-CN" altLang="en-US" dirty="0" smtClean="0"/>
              <a:t>中使用</a:t>
            </a:r>
            <a:r>
              <a:rPr lang="en-US" altLang="zh-CN" dirty="0" smtClean="0"/>
              <a:t>IMAGES_THUMBS</a:t>
            </a:r>
            <a:r>
              <a:rPr lang="zh-CN" altLang="en-US" dirty="0" smtClean="0"/>
              <a:t>制作缩略图，并设置缩略图尺寸大小。使用</a:t>
            </a:r>
            <a:r>
              <a:rPr lang="en-US" altLang="zh-CN" dirty="0" smtClean="0"/>
              <a:t>IMAGES_EXPIRES</a:t>
            </a:r>
            <a:r>
              <a:rPr lang="zh-CN" altLang="en-US" dirty="0" smtClean="0"/>
              <a:t>设置文件过期时间，示例如下：</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dirty="0" smtClean="0"/>
              <a:t>如果想过滤特别小的图片可以使用</a:t>
            </a:r>
            <a:r>
              <a:rPr lang="en-US" altLang="zh-CN" dirty="0" smtClean="0"/>
              <a:t>IMAGES_MIN_HEIGHT </a:t>
            </a:r>
            <a:r>
              <a:rPr lang="zh-CN" altLang="en-US" dirty="0" smtClean="0"/>
              <a:t>和</a:t>
            </a:r>
            <a:r>
              <a:rPr lang="en-US" altLang="zh-CN" dirty="0" smtClean="0"/>
              <a:t>IMAGES_MIN_WIDTH</a:t>
            </a:r>
            <a:r>
              <a:rPr lang="zh-CN" altLang="en-US" dirty="0" smtClean="0"/>
              <a:t>来设置图片的最小高和宽。</a:t>
            </a:r>
            <a:br>
              <a:rPr lang="zh-CN" altLang="en-US" dirty="0" smtClean="0"/>
            </a:br>
            <a:r>
              <a:rPr lang="zh-CN" altLang="en-US" dirty="0" smtClean="0"/>
              <a:t>通过上面讲解的内容，我们可以给</a:t>
            </a:r>
            <a:r>
              <a:rPr lang="en-US" altLang="zh-CN" dirty="0" err="1" smtClean="0"/>
              <a:t>cnblogs</a:t>
            </a:r>
            <a:r>
              <a:rPr lang="en-US" altLang="zh-CN" dirty="0" smtClean="0"/>
              <a:t> </a:t>
            </a:r>
            <a:r>
              <a:rPr lang="zh-CN" altLang="en-US" dirty="0" smtClean="0"/>
              <a:t>爬虫添加下载每篇文章中图片的功能。首先按照</a:t>
            </a:r>
            <a:r>
              <a:rPr lang="en-US" altLang="zh-CN" dirty="0" err="1" smtClean="0"/>
              <a:t>ImagesPipeline</a:t>
            </a:r>
            <a:r>
              <a:rPr lang="en-US" altLang="zh-CN" dirty="0" smtClean="0"/>
              <a:t> </a:t>
            </a:r>
            <a:r>
              <a:rPr lang="zh-CN" altLang="en-US" dirty="0" smtClean="0"/>
              <a:t>基本步骤进行配置。</a:t>
            </a:r>
            <a:br>
              <a:rPr lang="zh-CN" altLang="en-US" dirty="0" smtClean="0"/>
            </a:br>
            <a:endParaRPr lang="zh-CN" altLang="en-US" dirty="0" smtClean="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211718" y="1397682"/>
            <a:ext cx="5498199" cy="2158319"/>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sttings.py</a:t>
            </a:r>
            <a:r>
              <a:rPr lang="en-US" altLang="zh-CN" dirty="0" smtClean="0"/>
              <a:t> </a:t>
            </a:r>
            <a:r>
              <a:rPr lang="zh-CN" altLang="en-US" dirty="0" smtClean="0"/>
              <a:t>文件中的设置如下</a:t>
            </a:r>
            <a:r>
              <a:rPr lang="en-US" altLang="zh-CN" dirty="0" smtClean="0"/>
              <a:t>:</a:t>
            </a:r>
            <a:endParaRPr lang="zh-CN" altLang="en-US" dirty="0"/>
          </a:p>
        </p:txBody>
      </p:sp>
      <p:graphicFrame>
        <p:nvGraphicFramePr>
          <p:cNvPr id="4" name="表格 3"/>
          <p:cNvGraphicFramePr>
            <a:graphicFrameLocks noGrp="1"/>
          </p:cNvGraphicFramePr>
          <p:nvPr/>
        </p:nvGraphicFramePr>
        <p:xfrm>
          <a:off x="1030514" y="1953380"/>
          <a:ext cx="8128000" cy="393192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dirty="0" smtClean="0"/>
                        <a:t>ITEM_PIPELINES={</a:t>
                      </a:r>
                    </a:p>
                    <a:p>
                      <a:r>
                        <a:rPr lang="en-US" altLang="zh-CN" dirty="0" smtClean="0"/>
                        <a:t>'cnblogSpider.pipelines.CnblogspiderPipeline':300,</a:t>
                      </a:r>
                    </a:p>
                    <a:p>
                      <a:r>
                        <a:rPr lang="en-US" altLang="zh-CN" dirty="0" smtClean="0"/>
                        <a:t>'scrapy.pipelines.images.ImagesPipeline':1</a:t>
                      </a:r>
                    </a:p>
                    <a:p>
                      <a:r>
                        <a:rPr lang="en-US" altLang="zh-CN" dirty="0" smtClean="0"/>
                        <a:t>}</a:t>
                      </a:r>
                    </a:p>
                    <a:p>
                      <a:endParaRPr lang="en-US" altLang="zh-CN" dirty="0" smtClean="0"/>
                    </a:p>
                    <a:p>
                      <a:r>
                        <a:rPr lang="en-US" altLang="zh-CN" dirty="0" smtClean="0"/>
                        <a:t>IMAGES_STORE='D:\\</a:t>
                      </a:r>
                      <a:r>
                        <a:rPr lang="en-US" altLang="zh-CN" dirty="0" err="1" smtClean="0"/>
                        <a:t>cnblogs</a:t>
                      </a:r>
                      <a:r>
                        <a:rPr lang="en-US" altLang="zh-CN" dirty="0" smtClean="0"/>
                        <a:t>'</a:t>
                      </a:r>
                    </a:p>
                    <a:p>
                      <a:r>
                        <a:rPr lang="en-US" altLang="zh-CN" dirty="0" smtClean="0"/>
                        <a:t>IMAGES_URLS_FIELD='</a:t>
                      </a:r>
                      <a:r>
                        <a:rPr lang="en-US" altLang="zh-CN" dirty="0" err="1" smtClean="0"/>
                        <a:t>cimage_urls</a:t>
                      </a:r>
                      <a:r>
                        <a:rPr lang="en-US" altLang="zh-CN" dirty="0" smtClean="0"/>
                        <a:t>'</a:t>
                      </a:r>
                    </a:p>
                    <a:p>
                      <a:r>
                        <a:rPr lang="en-US" altLang="zh-CN" dirty="0" smtClean="0"/>
                        <a:t>IMAGES_RESULT_FIELD='</a:t>
                      </a:r>
                      <a:r>
                        <a:rPr lang="en-US" altLang="zh-CN" dirty="0" err="1" smtClean="0"/>
                        <a:t>cimages</a:t>
                      </a:r>
                      <a:r>
                        <a:rPr lang="en-US" altLang="zh-CN" dirty="0" smtClean="0"/>
                        <a:t>'</a:t>
                      </a:r>
                    </a:p>
                    <a:p>
                      <a:r>
                        <a:rPr lang="en-US" altLang="zh-CN" dirty="0" smtClean="0"/>
                        <a:t>IMAGES_EXPIRES=30</a:t>
                      </a:r>
                    </a:p>
                    <a:p>
                      <a:r>
                        <a:rPr lang="en-US" altLang="zh-CN" dirty="0" smtClean="0"/>
                        <a:t>IMAGES_THUMBS={</a:t>
                      </a:r>
                    </a:p>
                    <a:p>
                      <a:r>
                        <a:rPr lang="en-US" altLang="zh-CN" dirty="0" smtClean="0"/>
                        <a:t>	'small':(50,50),</a:t>
                      </a:r>
                    </a:p>
                    <a:p>
                      <a:r>
                        <a:rPr lang="en-US" altLang="zh-CN" dirty="0" smtClean="0"/>
                        <a:t>	'big':(270,270),</a:t>
                      </a:r>
                    </a:p>
                    <a:p>
                      <a:r>
                        <a:rPr lang="en-US" altLang="zh-CN" dirty="0" smtClean="0"/>
                        <a:t>}</a:t>
                      </a:r>
                    </a:p>
                    <a:p>
                      <a:endParaRPr lang="zh-CN" altLang="en-US" dirty="0"/>
                    </a:p>
                  </a:txBody>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6794"/>
            <a:ext cx="10515600" cy="5968519"/>
          </a:xfrm>
        </p:spPr>
        <p:txBody>
          <a:bodyPr/>
          <a:lstStyle/>
          <a:p>
            <a:pPr>
              <a:buNone/>
            </a:pPr>
            <a:r>
              <a:rPr lang="en-US" altLang="zh-CN" dirty="0" err="1" smtClean="0"/>
              <a:t>items.py</a:t>
            </a:r>
            <a:r>
              <a:rPr lang="zh-CN" altLang="en-US" dirty="0" smtClean="0"/>
              <a:t>文件代码如下，添加了</a:t>
            </a:r>
            <a:r>
              <a:rPr lang="en-US" altLang="zh-CN" dirty="0" err="1" smtClean="0"/>
              <a:t>cimage_url</a:t>
            </a:r>
            <a:r>
              <a:rPr lang="zh-CN" altLang="en-US" dirty="0" smtClean="0"/>
              <a:t>和</a:t>
            </a:r>
            <a:r>
              <a:rPr lang="en-US" altLang="zh-CN" dirty="0" err="1" smtClean="0"/>
              <a:t>cimages</a:t>
            </a:r>
            <a:r>
              <a:rPr lang="zh-CN" altLang="en-US" dirty="0" smtClean="0"/>
              <a:t>字段</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err="1" smtClean="0"/>
              <a:t>cnblogs_spider.py</a:t>
            </a:r>
            <a:r>
              <a:rPr lang="zh-CN" altLang="en-US" dirty="0" smtClean="0"/>
              <a:t>文件代码如下，添加了</a:t>
            </a:r>
            <a:r>
              <a:rPr lang="en-US" altLang="zh-CN" dirty="0" err="1" smtClean="0"/>
              <a:t>parse_body</a:t>
            </a:r>
            <a:r>
              <a:rPr lang="zh-CN" altLang="en-US" dirty="0" smtClean="0"/>
              <a:t>方法，用于提取文章正文中的图片链接，同时还用到了</a:t>
            </a:r>
            <a:r>
              <a:rPr lang="en-US" altLang="zh-CN" dirty="0" smtClean="0"/>
              <a:t>Request</a:t>
            </a:r>
            <a:r>
              <a:rPr lang="zh-CN" altLang="en-US" dirty="0" smtClean="0"/>
              <a:t>的</a:t>
            </a:r>
            <a:r>
              <a:rPr lang="en-US" altLang="zh-CN" dirty="0" smtClean="0"/>
              <a:t>meta</a:t>
            </a:r>
            <a:r>
              <a:rPr lang="zh-CN" altLang="en-US" dirty="0" smtClean="0"/>
              <a:t>属性，用来将</a:t>
            </a:r>
            <a:r>
              <a:rPr lang="en-US" altLang="zh-CN" dirty="0" smtClean="0"/>
              <a:t>Item</a:t>
            </a:r>
            <a:r>
              <a:rPr lang="zh-CN" altLang="en-US" dirty="0" smtClean="0"/>
              <a:t>示例进行暂存，统一提交：</a:t>
            </a:r>
          </a:p>
        </p:txBody>
      </p:sp>
      <p:graphicFrame>
        <p:nvGraphicFramePr>
          <p:cNvPr id="4" name="表格 3"/>
          <p:cNvGraphicFramePr>
            <a:graphicFrameLocks noGrp="1"/>
          </p:cNvGraphicFramePr>
          <p:nvPr/>
        </p:nvGraphicFramePr>
        <p:xfrm>
          <a:off x="1016000" y="1155122"/>
          <a:ext cx="8128000" cy="2286000"/>
        </p:xfrm>
        <a:graphic>
          <a:graphicData uri="http://schemas.openxmlformats.org/drawingml/2006/table">
            <a:tbl>
              <a:tblPr firstRow="1" bandRow="1">
                <a:tableStyleId>{5C22544A-7EE6-4342-B048-85BDC9FD1C3A}</a:tableStyleId>
              </a:tblPr>
              <a:tblGrid>
                <a:gridCol w="8128000"/>
              </a:tblGrid>
              <a:tr h="370840">
                <a:tc>
                  <a:txBody>
                    <a:bodyPr/>
                    <a:lstStyle/>
                    <a:p>
                      <a:pPr>
                        <a:buNone/>
                      </a:pPr>
                      <a:r>
                        <a:rPr lang="en-US" altLang="zh-CN" dirty="0" smtClean="0"/>
                        <a:t>class </a:t>
                      </a:r>
                      <a:r>
                        <a:rPr lang="en-US" altLang="zh-CN" dirty="0" err="1" smtClean="0"/>
                        <a:t>CnblogspiderItem</a:t>
                      </a:r>
                      <a:r>
                        <a:rPr lang="en-US" altLang="zh-CN" dirty="0" smtClean="0"/>
                        <a:t>(</a:t>
                      </a:r>
                      <a:r>
                        <a:rPr lang="en-US" altLang="zh-CN" dirty="0" err="1" smtClean="0"/>
                        <a:t>scrapy.Item</a:t>
                      </a:r>
                      <a:r>
                        <a:rPr lang="en-US" altLang="zh-CN" dirty="0" smtClean="0"/>
                        <a:t>):</a:t>
                      </a:r>
                    </a:p>
                    <a:p>
                      <a:pPr>
                        <a:buNone/>
                      </a:pPr>
                      <a:r>
                        <a:rPr lang="en-US" altLang="zh-CN" dirty="0" smtClean="0"/>
                        <a:t>	</a:t>
                      </a:r>
                      <a:r>
                        <a:rPr lang="en-US" altLang="zh-CN" dirty="0" err="1" smtClean="0"/>
                        <a:t>url</a:t>
                      </a:r>
                      <a:r>
                        <a:rPr lang="en-US" altLang="zh-CN" dirty="0" smtClean="0"/>
                        <a:t>=</a:t>
                      </a:r>
                      <a:r>
                        <a:rPr lang="en-US" altLang="zh-CN" dirty="0" err="1" smtClean="0"/>
                        <a:t>scrapy.Field</a:t>
                      </a:r>
                      <a:r>
                        <a:rPr lang="en-US" altLang="zh-CN" dirty="0" smtClean="0"/>
                        <a:t>()</a:t>
                      </a:r>
                    </a:p>
                    <a:p>
                      <a:pPr>
                        <a:buNone/>
                      </a:pPr>
                      <a:r>
                        <a:rPr lang="en-US" altLang="zh-CN" dirty="0" smtClean="0"/>
                        <a:t>	time=</a:t>
                      </a:r>
                      <a:r>
                        <a:rPr lang="en-US" altLang="zh-CN" dirty="0" err="1" smtClean="0"/>
                        <a:t>scrapy.Field</a:t>
                      </a:r>
                      <a:r>
                        <a:rPr lang="en-US" altLang="zh-CN" dirty="0" smtClean="0"/>
                        <a:t>()</a:t>
                      </a:r>
                    </a:p>
                    <a:p>
                      <a:pPr>
                        <a:buNone/>
                      </a:pPr>
                      <a:r>
                        <a:rPr lang="en-US" altLang="zh-CN" dirty="0" smtClean="0"/>
                        <a:t>	title=</a:t>
                      </a:r>
                      <a:r>
                        <a:rPr lang="en-US" altLang="zh-CN" dirty="0" err="1" smtClean="0"/>
                        <a:t>scrapy.Field</a:t>
                      </a:r>
                      <a:r>
                        <a:rPr lang="en-US" altLang="zh-CN" dirty="0" smtClean="0"/>
                        <a:t>()</a:t>
                      </a:r>
                    </a:p>
                    <a:p>
                      <a:pPr>
                        <a:buNone/>
                      </a:pPr>
                      <a:r>
                        <a:rPr lang="en-US" altLang="zh-CN" dirty="0" smtClean="0"/>
                        <a:t>	content=</a:t>
                      </a:r>
                      <a:r>
                        <a:rPr lang="en-US" altLang="zh-CN" dirty="0" err="1" smtClean="0"/>
                        <a:t>scrapy.Field</a:t>
                      </a:r>
                      <a:r>
                        <a:rPr lang="en-US" altLang="zh-CN" dirty="0" smtClean="0"/>
                        <a:t>()</a:t>
                      </a:r>
                    </a:p>
                    <a:p>
                      <a:pPr>
                        <a:buNone/>
                      </a:pPr>
                      <a:r>
                        <a:rPr lang="en-US" altLang="zh-CN" dirty="0" smtClean="0"/>
                        <a:t>	</a:t>
                      </a:r>
                      <a:r>
                        <a:rPr lang="en-US" altLang="zh-CN" dirty="0" err="1" smtClean="0"/>
                        <a:t>cimage_urls</a:t>
                      </a:r>
                      <a:r>
                        <a:rPr lang="en-US" altLang="zh-CN" dirty="0" smtClean="0"/>
                        <a:t>=</a:t>
                      </a:r>
                      <a:r>
                        <a:rPr lang="en-US" altLang="zh-CN" dirty="0" err="1" smtClean="0"/>
                        <a:t>scrapy.Field</a:t>
                      </a:r>
                      <a:r>
                        <a:rPr lang="en-US" altLang="zh-CN" dirty="0" smtClean="0"/>
                        <a:t>()</a:t>
                      </a:r>
                    </a:p>
                    <a:p>
                      <a:pPr>
                        <a:buNone/>
                      </a:pPr>
                      <a:r>
                        <a:rPr lang="en-US" altLang="zh-CN" dirty="0" smtClean="0"/>
                        <a:t>	</a:t>
                      </a:r>
                      <a:r>
                        <a:rPr lang="en-US" altLang="zh-CN" dirty="0" err="1" smtClean="0"/>
                        <a:t>cimages</a:t>
                      </a:r>
                      <a:r>
                        <a:rPr lang="en-US" altLang="zh-CN" dirty="0" smtClean="0"/>
                        <a:t>=</a:t>
                      </a:r>
                      <a:r>
                        <a:rPr lang="en-US" altLang="zh-CN" dirty="0" err="1" smtClean="0"/>
                        <a:t>scrapy.Field</a:t>
                      </a:r>
                      <a:r>
                        <a:rPr lang="en-US" altLang="zh-CN" dirty="0" smtClean="0"/>
                        <a:t>()</a:t>
                      </a:r>
                      <a:endParaRPr lang="zh-CN" altLang="en-US" dirty="0" smtClean="0"/>
                    </a:p>
                    <a:p>
                      <a:endParaRPr lang="zh-CN" altLang="en-US" dirty="0"/>
                    </a:p>
                  </a:txBody>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0914" y="5659121"/>
            <a:ext cx="10305143" cy="1107996"/>
          </a:xfrm>
          <a:prstGeom prst="rect">
            <a:avLst/>
          </a:prstGeom>
        </p:spPr>
        <p:txBody>
          <a:bodyPr wrap="square">
            <a:spAutoFit/>
          </a:bodyPr>
          <a:lstStyle/>
          <a:p>
            <a:r>
              <a:rPr lang="zh-CN" altLang="en-US" sz="2400" dirty="0" smtClean="0"/>
              <a:t>最后在命令行中切换到项目目录下，运行</a:t>
            </a:r>
            <a:r>
              <a:rPr lang="en-US" altLang="zh-CN" sz="2400" dirty="0" err="1" smtClean="0"/>
              <a:t>scrapy</a:t>
            </a:r>
            <a:r>
              <a:rPr lang="en-US" altLang="zh-CN" sz="2400" dirty="0" smtClean="0"/>
              <a:t> crawl </a:t>
            </a:r>
            <a:r>
              <a:rPr lang="en-US" altLang="zh-CN" sz="2400" dirty="0" err="1" smtClean="0"/>
              <a:t>cnblogs</a:t>
            </a:r>
            <a:r>
              <a:rPr lang="en-US" altLang="zh-CN" sz="2400" dirty="0" smtClean="0"/>
              <a:t>,</a:t>
            </a:r>
            <a:r>
              <a:rPr lang="zh-CN" altLang="en-US" sz="2400" dirty="0" smtClean="0"/>
              <a:t>开始爬取数据。爬取到的图片所在的目录结构如下</a:t>
            </a:r>
            <a:r>
              <a:rPr lang="en-US" altLang="zh-CN" sz="2400" dirty="0" smtClean="0"/>
              <a:t>:</a:t>
            </a:r>
            <a:r>
              <a:rPr lang="en-US" altLang="zh-CN" dirty="0" smtClean="0"/>
              <a:t/>
            </a:r>
            <a:br>
              <a:rPr lang="en-US" altLang="zh-CN" dirty="0" smtClean="0"/>
            </a:br>
            <a:endParaRPr lang="en-US" altLang="zh-CN" dirty="0"/>
          </a:p>
        </p:txBody>
      </p:sp>
      <p:pic>
        <p:nvPicPr>
          <p:cNvPr id="2050" name="Picture 2"/>
          <p:cNvPicPr>
            <a:picLocks noChangeAspect="1" noChangeArrowheads="1"/>
          </p:cNvPicPr>
          <p:nvPr/>
        </p:nvPicPr>
        <p:blipFill>
          <a:blip r:embed="rId2" cstate="print"/>
          <a:srcRect/>
          <a:stretch>
            <a:fillRect/>
          </a:stretch>
        </p:blipFill>
        <p:spPr bwMode="auto">
          <a:xfrm>
            <a:off x="1131207" y="0"/>
            <a:ext cx="9028113" cy="54673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a:t>
            </a:r>
            <a:r>
              <a:rPr lang="en-US" altLang="zh-CN" dirty="0" err="1" smtClean="0"/>
              <a:t>Scrapy</a:t>
            </a:r>
            <a:r>
              <a:rPr lang="zh-CN" altLang="en-US" dirty="0" smtClean="0"/>
              <a:t>（</a:t>
            </a:r>
            <a:r>
              <a:rPr lang="en-US" altLang="zh-CN" dirty="0" smtClean="0"/>
              <a:t>Windows</a:t>
            </a:r>
            <a:r>
              <a:rPr lang="zh-CN" altLang="en-US" dirty="0" smtClean="0"/>
              <a:t>）</a:t>
            </a:r>
            <a:endParaRPr lang="zh-CN" altLang="en-US" dirty="0"/>
          </a:p>
        </p:txBody>
      </p:sp>
      <p:sp>
        <p:nvSpPr>
          <p:cNvPr id="3" name="内容占位符 2"/>
          <p:cNvSpPr>
            <a:spLocks noGrp="1"/>
          </p:cNvSpPr>
          <p:nvPr>
            <p:ph idx="1"/>
          </p:nvPr>
        </p:nvSpPr>
        <p:spPr>
          <a:xfrm>
            <a:off x="838200" y="1611085"/>
            <a:ext cx="10515600" cy="5021943"/>
          </a:xfrm>
        </p:spPr>
        <p:txBody>
          <a:bodyPr>
            <a:normAutofit fontScale="92500" lnSpcReduction="10000"/>
          </a:bodyPr>
          <a:lstStyle/>
          <a:p>
            <a:pPr>
              <a:buNone/>
            </a:pPr>
            <a:r>
              <a:rPr lang="en-US" altLang="zh-CN" dirty="0" smtClean="0"/>
              <a:t/>
            </a:r>
            <a:br>
              <a:rPr lang="en-US" altLang="zh-CN" dirty="0" smtClean="0"/>
            </a:br>
            <a:r>
              <a:rPr lang="en-US" altLang="zh-CN" dirty="0" err="1" smtClean="0"/>
              <a:t>Scrapy</a:t>
            </a:r>
            <a:r>
              <a:rPr lang="en-US" altLang="zh-CN" dirty="0" smtClean="0"/>
              <a:t> </a:t>
            </a:r>
            <a:r>
              <a:rPr lang="zh-CN" altLang="en-US" dirty="0" smtClean="0"/>
              <a:t>的安装以在</a:t>
            </a:r>
            <a:r>
              <a:rPr lang="en-US" altLang="zh-CN" dirty="0" smtClean="0"/>
              <a:t>Windows </a:t>
            </a:r>
            <a:r>
              <a:rPr lang="zh-CN" altLang="en-US" dirty="0" smtClean="0"/>
              <a:t>平台下最为复杂，因为很多东西没有预安装。</a:t>
            </a:r>
            <a:r>
              <a:rPr lang="en-US" altLang="zh-CN" dirty="0" smtClean="0"/>
              <a:t>Python2.7.X</a:t>
            </a:r>
            <a:r>
              <a:rPr lang="zh-CN" altLang="en-US" dirty="0" smtClean="0"/>
              <a:t>的安装前面已经讲过，除此之外，安装</a:t>
            </a:r>
            <a:r>
              <a:rPr lang="en-US" altLang="zh-CN" dirty="0" err="1" smtClean="0"/>
              <a:t>Scrapy</a:t>
            </a:r>
            <a:r>
              <a:rPr lang="zh-CN" altLang="en-US" dirty="0" smtClean="0"/>
              <a:t>还需要</a:t>
            </a:r>
            <a:r>
              <a:rPr lang="en-US" altLang="zh-CN" dirty="0" smtClean="0"/>
              <a:t>4</a:t>
            </a:r>
            <a:r>
              <a:rPr lang="zh-CN" altLang="en-US" dirty="0" smtClean="0"/>
              <a:t>步</a:t>
            </a:r>
            <a:r>
              <a:rPr lang="en-US" altLang="zh-CN" dirty="0" smtClean="0"/>
              <a:t>:</a:t>
            </a:r>
          </a:p>
          <a:p>
            <a:pPr>
              <a:buNone/>
            </a:pPr>
            <a:r>
              <a:rPr lang="en-US" altLang="zh-CN" dirty="0" smtClean="0"/>
              <a:t/>
            </a:r>
            <a:br>
              <a:rPr lang="en-US" altLang="zh-CN" dirty="0" smtClean="0"/>
            </a:br>
            <a:r>
              <a:rPr lang="en-US" altLang="zh-CN" dirty="0" smtClean="0"/>
              <a:t>l) </a:t>
            </a:r>
            <a:r>
              <a:rPr lang="zh-CN" altLang="en-US" dirty="0" smtClean="0"/>
              <a:t>安装</a:t>
            </a:r>
            <a:r>
              <a:rPr lang="en-US" altLang="zh-CN" dirty="0" smtClean="0"/>
              <a:t>pywin32,</a:t>
            </a:r>
            <a:r>
              <a:rPr lang="zh-CN" altLang="en-US" dirty="0" smtClean="0"/>
              <a:t>安装地址为</a:t>
            </a:r>
            <a:r>
              <a:rPr lang="en-US" altLang="zh-CN" dirty="0" smtClean="0"/>
              <a:t>http://sourceforge.net/projects/pywin32/,</a:t>
            </a:r>
            <a:r>
              <a:rPr lang="zh-CN" altLang="en-US" dirty="0" smtClean="0"/>
              <a:t>下载对应版本的</a:t>
            </a:r>
            <a:r>
              <a:rPr lang="en-US" altLang="zh-CN" dirty="0" smtClean="0"/>
              <a:t>pywin32,</a:t>
            </a:r>
            <a:r>
              <a:rPr lang="zh-CN" altLang="en-US" dirty="0" smtClean="0"/>
              <a:t>直接双击安装即可。安装完毕之后，在</a:t>
            </a:r>
            <a:r>
              <a:rPr lang="en-US" altLang="zh-CN" dirty="0" smtClean="0"/>
              <a:t>Python</a:t>
            </a:r>
            <a:r>
              <a:rPr lang="zh-CN" altLang="en-US" dirty="0" smtClean="0"/>
              <a:t>命令行下输人</a:t>
            </a:r>
            <a:r>
              <a:rPr lang="en-US" altLang="zh-CN" dirty="0" smtClean="0"/>
              <a:t>importwin32com,</a:t>
            </a:r>
            <a:r>
              <a:rPr lang="zh-CN" altLang="en-US" dirty="0" smtClean="0"/>
              <a:t>如果没有提示错误，则证明安装成功。</a:t>
            </a:r>
            <a:endParaRPr lang="en-US" altLang="zh-CN" dirty="0" smtClean="0"/>
          </a:p>
          <a:p>
            <a:pPr>
              <a:buNone/>
            </a:pPr>
            <a:r>
              <a:rPr lang="zh-CN" altLang="en-US" dirty="0" smtClean="0"/>
              <a:t/>
            </a:r>
            <a:br>
              <a:rPr lang="zh-CN" altLang="en-US" dirty="0" smtClean="0"/>
            </a:br>
            <a:r>
              <a:rPr lang="en-US" altLang="zh-CN" dirty="0" smtClean="0"/>
              <a:t>2) </a:t>
            </a:r>
            <a:r>
              <a:rPr lang="zh-CN" altLang="en-US" dirty="0" smtClean="0"/>
              <a:t>安装</a:t>
            </a:r>
            <a:r>
              <a:rPr lang="en-US" altLang="zh-CN" dirty="0" err="1" smtClean="0"/>
              <a:t>pyOpenSSL</a:t>
            </a:r>
            <a:r>
              <a:rPr lang="en-US" altLang="zh-CN" dirty="0" smtClean="0"/>
              <a:t>,</a:t>
            </a:r>
            <a:r>
              <a:rPr lang="zh-CN" altLang="en-US" dirty="0" smtClean="0"/>
              <a:t>源码下载地址为</a:t>
            </a:r>
            <a:r>
              <a:rPr lang="en-US" altLang="zh-CN" dirty="0" smtClean="0"/>
              <a:t>https://github.com/pyca/pyopesl </a:t>
            </a:r>
            <a:r>
              <a:rPr lang="zh-CN" altLang="en-US" dirty="0" smtClean="0"/>
              <a:t>下载完成后，运行</a:t>
            </a:r>
            <a:r>
              <a:rPr lang="en-US" altLang="zh-CN" dirty="0" smtClean="0"/>
              <a:t>python </a:t>
            </a:r>
            <a:r>
              <a:rPr lang="en-US" altLang="zh-CN" dirty="0" err="1" smtClean="0"/>
              <a:t>setup.py</a:t>
            </a:r>
            <a:r>
              <a:rPr lang="en-US" altLang="zh-CN" dirty="0" smtClean="0"/>
              <a:t> install </a:t>
            </a:r>
            <a:r>
              <a:rPr lang="zh-CN" altLang="en-US" dirty="0" smtClean="0"/>
              <a:t>安装即可。</a:t>
            </a:r>
            <a:endParaRPr lang="en-US" altLang="zh-CN" dirty="0" smtClean="0"/>
          </a:p>
          <a:p>
            <a:pPr>
              <a:buNone/>
            </a:pPr>
            <a:r>
              <a:rPr lang="zh-CN" altLang="en-US" dirty="0" smtClean="0"/>
              <a:t/>
            </a:r>
            <a:br>
              <a:rPr lang="zh-CN" altLang="en-US" dirty="0" smtClean="0"/>
            </a:br>
            <a:r>
              <a:rPr lang="en-US" altLang="zh-CN" dirty="0" smtClean="0"/>
              <a:t>3) </a:t>
            </a:r>
            <a:r>
              <a:rPr lang="zh-CN" altLang="en-US" dirty="0" smtClean="0"/>
              <a:t>安装</a:t>
            </a:r>
            <a:r>
              <a:rPr lang="en-US" altLang="zh-CN" dirty="0" err="1" smtClean="0"/>
              <a:t>lxml</a:t>
            </a:r>
            <a:r>
              <a:rPr lang="en-US" altLang="zh-CN" dirty="0" smtClean="0"/>
              <a:t>,</a:t>
            </a:r>
            <a:r>
              <a:rPr lang="zh-CN" altLang="en-US" dirty="0" smtClean="0"/>
              <a:t>使用</a:t>
            </a:r>
            <a:r>
              <a:rPr lang="en-US" altLang="zh-CN" dirty="0" smtClean="0"/>
              <a:t>pip install </a:t>
            </a:r>
            <a:r>
              <a:rPr lang="en-US" altLang="zh-CN" dirty="0" err="1" smtClean="0"/>
              <a:t>lxml</a:t>
            </a:r>
            <a:r>
              <a:rPr lang="zh-CN" altLang="en-US" dirty="0" smtClean="0"/>
              <a:t>。如果提示</a:t>
            </a:r>
            <a:r>
              <a:rPr lang="en-US" altLang="zh-CN" dirty="0" smtClean="0"/>
              <a:t>Microsoft Visual C++</a:t>
            </a:r>
            <a:r>
              <a:rPr lang="zh-CN" altLang="en-US" dirty="0" smtClean="0"/>
              <a:t>库没安装，则可以从</a:t>
            </a:r>
            <a:r>
              <a:rPr lang="en-US" altLang="zh-CN" dirty="0" smtClean="0"/>
              <a:t>http://www.microsoft.com/en-us/download/details.aspxid=44266 </a:t>
            </a:r>
            <a:r>
              <a:rPr lang="zh-CN" altLang="en-US" dirty="0" smtClean="0"/>
              <a:t>下载支持的库。</a:t>
            </a:r>
            <a:endParaRPr lang="en-US" altLang="zh-CN" dirty="0" smtClean="0"/>
          </a:p>
          <a:p>
            <a:pPr>
              <a:buNone/>
            </a:pPr>
            <a:r>
              <a:rPr lang="zh-CN" altLang="en-US" dirty="0" smtClean="0"/>
              <a:t/>
            </a:r>
            <a:br>
              <a:rPr lang="zh-CN" altLang="en-US" dirty="0" smtClean="0"/>
            </a:br>
            <a:r>
              <a:rPr lang="en-US" altLang="zh-CN" dirty="0" smtClean="0"/>
              <a:t>4 )</a:t>
            </a:r>
            <a:r>
              <a:rPr lang="zh-CN" altLang="en-US" dirty="0" smtClean="0"/>
              <a:t>安装</a:t>
            </a:r>
            <a:r>
              <a:rPr lang="en-US" altLang="zh-CN" dirty="0" err="1" smtClean="0"/>
              <a:t>Scrapy</a:t>
            </a:r>
            <a:r>
              <a:rPr lang="en-US" altLang="zh-CN" dirty="0" smtClean="0"/>
              <a:t>,</a:t>
            </a:r>
            <a:r>
              <a:rPr lang="zh-CN" altLang="en-US" dirty="0" smtClean="0"/>
              <a:t>使用</a:t>
            </a:r>
            <a:r>
              <a:rPr lang="en-US" altLang="zh-CN" dirty="0" smtClean="0"/>
              <a:t>pip install </a:t>
            </a:r>
            <a:r>
              <a:rPr lang="en-US" altLang="zh-CN" dirty="0" err="1" smtClean="0"/>
              <a:t>Scrapy</a:t>
            </a:r>
            <a:r>
              <a:rPr lang="zh-CN" altLang="en-US" dirty="0" smtClean="0"/>
              <a:t>。安装完成后，在命令行中输人</a:t>
            </a:r>
            <a:r>
              <a:rPr lang="en-US" altLang="zh-CN" dirty="0" err="1" smtClean="0"/>
              <a:t>scrapy</a:t>
            </a:r>
            <a:r>
              <a:rPr lang="en-US" altLang="zh-CN" dirty="0" smtClean="0"/>
              <a:t>,</a:t>
            </a:r>
            <a:r>
              <a:rPr lang="zh-CN" altLang="en-US" dirty="0" smtClean="0"/>
              <a:t>如图</a:t>
            </a:r>
            <a:r>
              <a:rPr lang="en-US" altLang="zh-CN" dirty="0" smtClean="0"/>
              <a:t>12-2</a:t>
            </a:r>
            <a:r>
              <a:rPr lang="zh-CN" altLang="en-US" dirty="0" smtClean="0"/>
              <a:t>所示，如果不报错，则证明安装成功。</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1115" y="3860800"/>
            <a:ext cx="10515600" cy="2562906"/>
          </a:xfrm>
        </p:spPr>
        <p:txBody>
          <a:bodyPr>
            <a:normAutofit/>
          </a:bodyPr>
          <a:lstStyle/>
          <a:p>
            <a:pPr>
              <a:buNone/>
            </a:pPr>
            <a:r>
              <a:rPr lang="zh-CN" altLang="en-US" dirty="0" smtClean="0"/>
              <a:t>大家肯定会发现图片的名称很奇怪，图片名称是图片下载链接经过</a:t>
            </a:r>
            <a:r>
              <a:rPr lang="en-US" altLang="zh-CN" dirty="0" smtClean="0"/>
              <a:t>SHA1</a:t>
            </a:r>
            <a:r>
              <a:rPr lang="zh-CN" altLang="en-US" dirty="0" smtClean="0"/>
              <a:t>哈希后的值，由</a:t>
            </a:r>
            <a:r>
              <a:rPr lang="en-US" altLang="zh-CN" dirty="0" err="1" smtClean="0"/>
              <a:t>Scrapy</a:t>
            </a:r>
            <a:r>
              <a:rPr lang="en-US" altLang="zh-CN" dirty="0" smtClean="0"/>
              <a:t> </a:t>
            </a:r>
            <a:r>
              <a:rPr lang="zh-CN" altLang="en-US" dirty="0" smtClean="0"/>
              <a:t>自行处理。</a:t>
            </a:r>
            <a:endParaRPr lang="en-US" altLang="zh-CN" dirty="0" smtClean="0"/>
          </a:p>
          <a:p>
            <a:pPr>
              <a:buNone/>
            </a:pPr>
            <a:r>
              <a:rPr lang="zh-CN" altLang="en-US" dirty="0" smtClean="0"/>
              <a:t>以上讲解了</a:t>
            </a:r>
            <a:r>
              <a:rPr lang="en-US" altLang="zh-CN" dirty="0" err="1" smtClean="0"/>
              <a:t>Scrapy</a:t>
            </a:r>
            <a:r>
              <a:rPr lang="en-US" altLang="zh-CN" dirty="0" smtClean="0"/>
              <a:t> </a:t>
            </a:r>
            <a:r>
              <a:rPr lang="zh-CN" altLang="en-US" dirty="0" smtClean="0"/>
              <a:t>内置的</a:t>
            </a:r>
            <a:r>
              <a:rPr lang="en-US" altLang="zh-CN" dirty="0" err="1" smtClean="0"/>
              <a:t>FilesPipeline</a:t>
            </a:r>
            <a:r>
              <a:rPr lang="en-US" altLang="zh-CN" dirty="0" smtClean="0"/>
              <a:t> </a:t>
            </a:r>
            <a:r>
              <a:rPr lang="zh-CN" altLang="en-US" dirty="0" smtClean="0"/>
              <a:t>和</a:t>
            </a:r>
            <a:r>
              <a:rPr lang="en-US" altLang="zh-CN" dirty="0" err="1" smtClean="0"/>
              <a:t>ImagesPipeline</a:t>
            </a:r>
            <a:r>
              <a:rPr lang="en-US" altLang="zh-CN" dirty="0" smtClean="0"/>
              <a:t>,</a:t>
            </a:r>
            <a:r>
              <a:rPr lang="zh-CN" altLang="en-US" dirty="0" smtClean="0"/>
              <a:t>那么如何定制我们自己的重写</a:t>
            </a:r>
            <a:r>
              <a:rPr lang="en-US" altLang="zh-CN" dirty="0" err="1" smtClean="0"/>
              <a:t>FilesPipeline</a:t>
            </a:r>
            <a:r>
              <a:rPr lang="en-US" altLang="zh-CN" dirty="0" smtClean="0"/>
              <a:t> </a:t>
            </a:r>
            <a:r>
              <a:rPr lang="zh-CN" altLang="en-US" dirty="0" smtClean="0"/>
              <a:t>或者</a:t>
            </a:r>
            <a:r>
              <a:rPr lang="en-US" altLang="zh-CN" dirty="0" err="1" smtClean="0"/>
              <a:t>ImagesPipeline</a:t>
            </a:r>
            <a:r>
              <a:rPr lang="en-US" altLang="zh-CN" dirty="0" smtClean="0"/>
              <a:t> </a:t>
            </a:r>
            <a:r>
              <a:rPr lang="zh-CN" altLang="en-US" dirty="0" smtClean="0"/>
              <a:t>呢</a:t>
            </a:r>
            <a:r>
              <a:rPr lang="en-US" altLang="zh-CN" dirty="0" smtClean="0"/>
              <a:t>? </a:t>
            </a:r>
            <a:r>
              <a:rPr lang="zh-CN" altLang="en-US" dirty="0" smtClean="0"/>
              <a:t>我们需要继承</a:t>
            </a:r>
            <a:r>
              <a:rPr lang="en-US" altLang="zh-CN" dirty="0" err="1" smtClean="0"/>
              <a:t>FilesPipeline</a:t>
            </a:r>
            <a:r>
              <a:rPr lang="en-US" altLang="zh-CN" dirty="0" smtClean="0"/>
              <a:t> </a:t>
            </a:r>
            <a:r>
              <a:rPr lang="zh-CN" altLang="en-US" dirty="0" smtClean="0"/>
              <a:t>或者</a:t>
            </a:r>
            <a:r>
              <a:rPr lang="en-US" altLang="zh-CN" dirty="0" err="1" smtClean="0"/>
              <a:t>ImagesPipeline,get_media_requests</a:t>
            </a:r>
            <a:r>
              <a:rPr lang="en-US" altLang="zh-CN" dirty="0" smtClean="0"/>
              <a:t> </a:t>
            </a:r>
            <a:r>
              <a:rPr lang="zh-CN" altLang="en-US" dirty="0" smtClean="0"/>
              <a:t>和</a:t>
            </a:r>
            <a:r>
              <a:rPr lang="en-US" altLang="zh-CN" dirty="0" err="1" smtClean="0"/>
              <a:t>item_completed</a:t>
            </a:r>
            <a:r>
              <a:rPr lang="en-US" altLang="zh-CN" dirty="0" smtClean="0"/>
              <a:t>()</a:t>
            </a:r>
            <a:r>
              <a:rPr lang="zh-CN" altLang="en-US" dirty="0" smtClean="0"/>
              <a:t>方法。下面以</a:t>
            </a:r>
            <a:r>
              <a:rPr lang="en-US" altLang="zh-CN" dirty="0" err="1" smtClean="0"/>
              <a:t>ImagesPipeline</a:t>
            </a:r>
            <a:r>
              <a:rPr lang="en-US" altLang="zh-CN" dirty="0" smtClean="0"/>
              <a:t> </a:t>
            </a:r>
            <a:r>
              <a:rPr lang="zh-CN" altLang="en-US" dirty="0" smtClean="0"/>
              <a:t>为例进行讲解。</a:t>
            </a:r>
            <a:endParaRPr lang="en-US" altLang="zh-CN" dirty="0" smtClean="0"/>
          </a:p>
          <a:p>
            <a:pPr>
              <a:buNone/>
            </a:pPr>
            <a:endParaRPr lang="en-US" altLang="zh-CN" dirty="0" smtClean="0"/>
          </a:p>
          <a:p>
            <a:pPr>
              <a:buNone/>
            </a:pPr>
            <a:endParaRPr lang="zh-CN" altLang="en-US" dirty="0" smtClean="0"/>
          </a:p>
          <a:p>
            <a:pPr>
              <a:buNone/>
            </a:pP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369106" y="498021"/>
            <a:ext cx="6086475" cy="31623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get_media_requests</a:t>
            </a:r>
            <a:r>
              <a:rPr lang="en-US" altLang="zh-CN" dirty="0" smtClean="0"/>
              <a:t>(</a:t>
            </a:r>
            <a:r>
              <a:rPr lang="en-US" altLang="zh-CN" dirty="0" err="1" smtClean="0"/>
              <a:t>item,info</a:t>
            </a:r>
            <a:r>
              <a:rPr lang="en-US" altLang="zh-CN" dirty="0" smtClean="0"/>
              <a:t>) </a:t>
            </a:r>
            <a:r>
              <a:rPr lang="zh-CN" altLang="en-US" dirty="0" smtClean="0"/>
              <a:t>方法</a:t>
            </a:r>
            <a:endParaRPr lang="zh-CN" altLang="en-US" dirty="0"/>
          </a:p>
        </p:txBody>
      </p:sp>
      <p:sp>
        <p:nvSpPr>
          <p:cNvPr id="3" name="内容占位符 2"/>
          <p:cNvSpPr>
            <a:spLocks noGrp="1"/>
          </p:cNvSpPr>
          <p:nvPr>
            <p:ph idx="1"/>
          </p:nvPr>
        </p:nvSpPr>
        <p:spPr>
          <a:xfrm>
            <a:off x="838200" y="1654629"/>
            <a:ext cx="10515600" cy="4522334"/>
          </a:xfrm>
        </p:spPr>
        <p:txBody>
          <a:bodyPr/>
          <a:lstStyle/>
          <a:p>
            <a:pPr>
              <a:buNone/>
            </a:pPr>
            <a:r>
              <a:rPr lang="zh-CN" altLang="en-US" dirty="0" smtClean="0"/>
              <a:t>在工作流程中可以看到，管道会得到图片的</a:t>
            </a:r>
            <a:r>
              <a:rPr lang="en-US" altLang="zh-CN" dirty="0" smtClean="0"/>
              <a:t>URL </a:t>
            </a:r>
            <a:r>
              <a:rPr lang="zh-CN" altLang="en-US" dirty="0" smtClean="0"/>
              <a:t>并从项目中下载。需要重写</a:t>
            </a:r>
          </a:p>
          <a:p>
            <a:pPr>
              <a:buNone/>
            </a:pPr>
            <a:r>
              <a:rPr lang="en-US" altLang="zh-CN" dirty="0" err="1" smtClean="0"/>
              <a:t>get._media</a:t>
            </a:r>
            <a:r>
              <a:rPr lang="en-US" altLang="zh-CN" dirty="0" smtClean="0"/>
              <a:t> requests()</a:t>
            </a:r>
            <a:r>
              <a:rPr lang="zh-CN" altLang="en-US" dirty="0" smtClean="0"/>
              <a:t>方法，并对各个图片</a:t>
            </a:r>
            <a:r>
              <a:rPr lang="en-US" altLang="zh-CN" dirty="0" smtClean="0"/>
              <a:t>URL </a:t>
            </a:r>
            <a:r>
              <a:rPr lang="zh-CN" altLang="en-US" dirty="0" smtClean="0"/>
              <a:t>返回一个</a:t>
            </a:r>
            <a:r>
              <a:rPr lang="en-US" altLang="zh-CN" dirty="0" smtClean="0"/>
              <a:t>Request :</a:t>
            </a:r>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dirty="0" smtClean="0"/>
              <a:t>这些请求将有管道处理，当它们完成下载后，结果</a:t>
            </a:r>
            <a:r>
              <a:rPr lang="en-US" altLang="zh-CN" dirty="0" smtClean="0"/>
              <a:t>result</a:t>
            </a:r>
            <a:r>
              <a:rPr lang="zh-CN" altLang="en-US" dirty="0" smtClean="0"/>
              <a:t>将以</a:t>
            </a:r>
            <a:r>
              <a:rPr lang="en-US" altLang="zh-CN" dirty="0" smtClean="0"/>
              <a:t>2-</a:t>
            </a:r>
            <a:r>
              <a:rPr lang="zh-CN" altLang="en-US" dirty="0" smtClean="0"/>
              <a:t>元素的元祖列表形式传送到</a:t>
            </a:r>
            <a:r>
              <a:rPr lang="en-US" altLang="zh-CN" dirty="0" err="1" smtClean="0"/>
              <a:t>item_completed</a:t>
            </a:r>
            <a:r>
              <a:rPr lang="en-US" altLang="zh-CN" dirty="0" smtClean="0"/>
              <a:t>()</a:t>
            </a:r>
            <a:r>
              <a:rPr lang="zh-CN" altLang="en-US" dirty="0" smtClean="0"/>
              <a:t>方法，结果类似如下的形式：</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006928" y="2592159"/>
            <a:ext cx="7785605" cy="1733097"/>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1076098" y="5154160"/>
            <a:ext cx="6351587" cy="218122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74057"/>
            <a:ext cx="10515600" cy="5102906"/>
          </a:xfrm>
        </p:spPr>
        <p:txBody>
          <a:bodyPr/>
          <a:lstStyle/>
          <a:p>
            <a:pPr>
              <a:buNone/>
            </a:pPr>
            <a:r>
              <a:rPr lang="zh-CN" altLang="en-US" dirty="0" smtClean="0"/>
              <a:t>返回结果的格式解释如下：</a:t>
            </a:r>
            <a:endParaRPr lang="en-US" altLang="zh-CN" dirty="0" smtClean="0"/>
          </a:p>
          <a:p>
            <a:pPr>
              <a:buNone/>
            </a:pPr>
            <a:r>
              <a:rPr lang="en-US" altLang="zh-CN" dirty="0" smtClean="0"/>
              <a:t>Success:</a:t>
            </a:r>
            <a:r>
              <a:rPr lang="zh-CN" altLang="en-US" dirty="0" smtClean="0"/>
              <a:t>是一个布尔值，当图片成功下载时为</a:t>
            </a:r>
            <a:r>
              <a:rPr lang="en-US" altLang="zh-CN" dirty="0" smtClean="0"/>
              <a:t>True</a:t>
            </a:r>
            <a:r>
              <a:rPr lang="zh-CN" altLang="en-US" dirty="0" smtClean="0"/>
              <a:t>，因为某个原因下载失败为</a:t>
            </a:r>
            <a:r>
              <a:rPr lang="en-US" altLang="zh-CN" dirty="0" smtClean="0"/>
              <a:t>False</a:t>
            </a:r>
            <a:r>
              <a:rPr lang="zh-CN" altLang="en-US" dirty="0" smtClean="0"/>
              <a:t>。如果</a:t>
            </a:r>
            <a:r>
              <a:rPr lang="en-US" altLang="zh-CN" dirty="0" smtClean="0"/>
              <a:t>success</a:t>
            </a:r>
            <a:r>
              <a:rPr lang="zh-CN" altLang="en-US" dirty="0" smtClean="0"/>
              <a:t>为</a:t>
            </a:r>
            <a:r>
              <a:rPr lang="en-US" altLang="zh-CN" dirty="0" smtClean="0"/>
              <a:t>True</a:t>
            </a:r>
            <a:r>
              <a:rPr lang="zh-CN" altLang="en-US" dirty="0" smtClean="0"/>
              <a:t>，</a:t>
            </a:r>
            <a:r>
              <a:rPr lang="en-US" altLang="zh-CN" dirty="0" err="1" smtClean="0"/>
              <a:t>image_info_or_error</a:t>
            </a:r>
            <a:r>
              <a:rPr lang="zh-CN" altLang="en-US" dirty="0" smtClean="0"/>
              <a:t>是一个包含下列关键字的字典，如果出问题时则为</a:t>
            </a:r>
            <a:r>
              <a:rPr lang="en-US" altLang="zh-CN" dirty="0" smtClean="0"/>
              <a:t>Twisted Failure</a:t>
            </a:r>
          </a:p>
          <a:p>
            <a:pPr>
              <a:buFont typeface="Wingdings" pitchFamily="2" charset="2"/>
              <a:buChar char="p"/>
            </a:pPr>
            <a:r>
              <a:rPr lang="en-US" altLang="zh-CN" dirty="0" err="1" smtClean="0"/>
              <a:t>url</a:t>
            </a:r>
            <a:r>
              <a:rPr lang="zh-CN" altLang="en-US" dirty="0" smtClean="0"/>
              <a:t>是图片下载的</a:t>
            </a:r>
            <a:r>
              <a:rPr lang="en-US" altLang="zh-CN" dirty="0" err="1" smtClean="0"/>
              <a:t>url</a:t>
            </a:r>
            <a:r>
              <a:rPr lang="zh-CN" altLang="en-US" dirty="0" smtClean="0"/>
              <a:t>。这是从</a:t>
            </a:r>
            <a:r>
              <a:rPr lang="en-US" altLang="zh-CN" dirty="0" err="1" smtClean="0"/>
              <a:t>get_media_requests</a:t>
            </a:r>
            <a:r>
              <a:rPr lang="en-US" altLang="zh-CN" dirty="0" smtClean="0"/>
              <a:t>()</a:t>
            </a:r>
            <a:r>
              <a:rPr lang="zh-CN" altLang="en-US" dirty="0" smtClean="0"/>
              <a:t>方法返回的请求</a:t>
            </a:r>
            <a:r>
              <a:rPr lang="en-US" altLang="zh-CN" dirty="0" err="1" smtClean="0"/>
              <a:t>url</a:t>
            </a:r>
            <a:r>
              <a:rPr lang="en-US" altLang="zh-CN" dirty="0" smtClean="0"/>
              <a:t>.</a:t>
            </a:r>
          </a:p>
          <a:p>
            <a:pPr>
              <a:buFont typeface="Wingdings" pitchFamily="2" charset="2"/>
              <a:buChar char="p"/>
            </a:pPr>
            <a:r>
              <a:rPr lang="en-US" altLang="zh-CN" dirty="0" smtClean="0"/>
              <a:t>path</a:t>
            </a:r>
            <a:r>
              <a:rPr lang="zh-CN" altLang="en-US" dirty="0" smtClean="0"/>
              <a:t>是图片存储的路径</a:t>
            </a:r>
            <a:r>
              <a:rPr lang="en-US" altLang="zh-CN" dirty="0" smtClean="0"/>
              <a:t>(</a:t>
            </a:r>
            <a:r>
              <a:rPr lang="zh-CN" altLang="en-US" dirty="0" smtClean="0"/>
              <a:t>类似</a:t>
            </a:r>
            <a:r>
              <a:rPr lang="en-US" altLang="zh-CN" dirty="0" smtClean="0"/>
              <a:t>IMAGE_STORE)</a:t>
            </a:r>
            <a:r>
              <a:rPr lang="zh-CN" altLang="en-US" dirty="0" smtClean="0"/>
              <a:t>。</a:t>
            </a:r>
            <a:endParaRPr lang="en-US" altLang="zh-CN" dirty="0" smtClean="0"/>
          </a:p>
          <a:p>
            <a:pPr>
              <a:buFont typeface="Wingdings" pitchFamily="2" charset="2"/>
              <a:buChar char="p"/>
            </a:pPr>
            <a:r>
              <a:rPr lang="en-US" altLang="zh-CN" dirty="0" smtClean="0"/>
              <a:t>Checksum</a:t>
            </a:r>
            <a:r>
              <a:rPr lang="zh-CN" altLang="en-US" dirty="0" smtClean="0"/>
              <a:t>是图片内容的</a:t>
            </a:r>
            <a:r>
              <a:rPr lang="en-US" altLang="zh-CN" dirty="0" smtClean="0"/>
              <a:t>MD5hash</a:t>
            </a:r>
            <a:r>
              <a:rPr lang="zh-CN" altLang="en-US" dirty="0" smtClean="0"/>
              <a:t>。</a:t>
            </a:r>
            <a:endParaRPr lang="en-US" altLang="zh-CN" dirty="0" smtClean="0"/>
          </a:p>
          <a:p>
            <a:pPr>
              <a:buNone/>
            </a:pP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Item_completed</a:t>
            </a:r>
            <a:r>
              <a:rPr lang="en-US" altLang="zh-CN" dirty="0" smtClean="0"/>
              <a:t>(</a:t>
            </a:r>
            <a:r>
              <a:rPr lang="en-US" altLang="zh-CN" dirty="0" err="1" smtClean="0"/>
              <a:t>results,items,info</a:t>
            </a:r>
            <a:r>
              <a:rPr lang="en-US" altLang="zh-CN" dirty="0" smtClean="0"/>
              <a:t>)</a:t>
            </a:r>
            <a:r>
              <a:rPr lang="zh-CN" altLang="en-US" dirty="0" smtClean="0"/>
              <a:t>方法</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当一个单独项目中的所有图片请求完成时</a:t>
            </a:r>
            <a:r>
              <a:rPr lang="en-US" altLang="zh-CN" dirty="0" smtClean="0"/>
              <a:t>( </a:t>
            </a:r>
            <a:r>
              <a:rPr lang="zh-CN" altLang="en-US" dirty="0" smtClean="0"/>
              <a:t>要么完成下载</a:t>
            </a:r>
            <a:r>
              <a:rPr lang="en-US" altLang="zh-CN" dirty="0" smtClean="0"/>
              <a:t>,</a:t>
            </a:r>
            <a:r>
              <a:rPr lang="zh-CN" altLang="en-US" dirty="0" smtClean="0"/>
              <a:t>要么因为某种原因下载失败</a:t>
            </a:r>
            <a:r>
              <a:rPr lang="en-US" altLang="zh-CN" dirty="0" smtClean="0"/>
              <a:t>),</a:t>
            </a:r>
            <a:r>
              <a:rPr lang="en-US" altLang="zh-CN" dirty="0" err="1" smtClean="0"/>
              <a:t>ImagesPipeline.item_completed</a:t>
            </a:r>
            <a:r>
              <a:rPr lang="en-US" altLang="zh-CN" dirty="0" smtClean="0"/>
              <a:t>()</a:t>
            </a:r>
            <a:r>
              <a:rPr lang="zh-CN" altLang="en-US" dirty="0" smtClean="0"/>
              <a:t>方法将被调用。其中</a:t>
            </a:r>
            <a:r>
              <a:rPr lang="en-US" altLang="zh-CN" dirty="0" smtClean="0"/>
              <a:t>results </a:t>
            </a:r>
            <a:r>
              <a:rPr lang="zh-CN" altLang="en-US" dirty="0" smtClean="0"/>
              <a:t>参数就是</a:t>
            </a:r>
            <a:r>
              <a:rPr lang="en-US" altLang="zh-CN" dirty="0" err="1" smtClean="0"/>
              <a:t>get_media_requests</a:t>
            </a:r>
            <a:r>
              <a:rPr lang="en-US" altLang="zh-CN" dirty="0" smtClean="0"/>
              <a:t> </a:t>
            </a:r>
            <a:r>
              <a:rPr lang="zh-CN" altLang="en-US" dirty="0" smtClean="0"/>
              <a:t>下载完成之后返回的结果。</a:t>
            </a:r>
            <a:r>
              <a:rPr lang="en-US" altLang="zh-CN" dirty="0" err="1" smtClean="0"/>
              <a:t>item_completed</a:t>
            </a:r>
            <a:r>
              <a:rPr lang="en-US" altLang="zh-CN" dirty="0" smtClean="0"/>
              <a:t>()</a:t>
            </a:r>
            <a:r>
              <a:rPr lang="zh-CN" altLang="en-US" dirty="0" smtClean="0"/>
              <a:t>方法需要返回一个输出，其将被送到随后的</a:t>
            </a:r>
            <a:r>
              <a:rPr lang="en-US" altLang="zh-CN" dirty="0" err="1" smtClean="0"/>
              <a:t>ItemPipelines</a:t>
            </a:r>
            <a:r>
              <a:rPr lang="en-US" altLang="zh-CN" dirty="0" smtClean="0"/>
              <a:t>,</a:t>
            </a:r>
            <a:r>
              <a:rPr lang="zh-CN" altLang="en-US" dirty="0" smtClean="0"/>
              <a:t>因此你需要返回或者丢弃项目，这和之前在</a:t>
            </a:r>
            <a:r>
              <a:rPr lang="en-US" altLang="zh-CN" dirty="0" err="1" smtClean="0"/>
              <a:t>ItemPipelines</a:t>
            </a:r>
            <a:r>
              <a:rPr lang="en-US" altLang="zh-CN" dirty="0" smtClean="0"/>
              <a:t> </a:t>
            </a:r>
            <a:r>
              <a:rPr lang="zh-CN" altLang="en-US" dirty="0" smtClean="0"/>
              <a:t>中的操作一样。</a:t>
            </a:r>
          </a:p>
          <a:p>
            <a:pPr>
              <a:buNone/>
            </a:pPr>
            <a:r>
              <a:rPr lang="zh-CN" altLang="en-US" dirty="0" smtClean="0"/>
              <a:t>以下是</a:t>
            </a:r>
            <a:r>
              <a:rPr lang="en-US" altLang="zh-CN" dirty="0" err="1" smtClean="0"/>
              <a:t>item_completed</a:t>
            </a:r>
            <a:r>
              <a:rPr lang="en-US" altLang="zh-CN" dirty="0" smtClean="0"/>
              <a:t>()</a:t>
            </a:r>
            <a:r>
              <a:rPr lang="zh-CN" altLang="en-US" dirty="0" smtClean="0"/>
              <a:t>方法的例子，其中我们将下载的图片路径存储到</a:t>
            </a:r>
            <a:r>
              <a:rPr lang="en-US" altLang="zh-CN" dirty="0" smtClean="0"/>
              <a:t>item </a:t>
            </a:r>
            <a:r>
              <a:rPr lang="zh-CN" altLang="en-US" dirty="0" smtClean="0"/>
              <a:t>中的</a:t>
            </a:r>
            <a:r>
              <a:rPr lang="en-US" altLang="zh-CN" dirty="0" err="1" smtClean="0"/>
              <a:t>image_paths</a:t>
            </a:r>
            <a:r>
              <a:rPr lang="en-US" altLang="zh-CN" dirty="0" smtClean="0"/>
              <a:t> </a:t>
            </a:r>
            <a:r>
              <a:rPr lang="zh-CN" altLang="en-US" dirty="0" smtClean="0"/>
              <a:t>字段里，如果其中没有图片，我们将丢弃项目</a:t>
            </a:r>
            <a:r>
              <a:rPr lang="en-US" altLang="zh-CN" dirty="0" smtClean="0"/>
              <a:t>:</a:t>
            </a:r>
          </a:p>
        </p:txBody>
      </p:sp>
      <p:pic>
        <p:nvPicPr>
          <p:cNvPr id="4098" name="Picture 2"/>
          <p:cNvPicPr>
            <a:picLocks noChangeAspect="1" noChangeArrowheads="1"/>
          </p:cNvPicPr>
          <p:nvPr/>
        </p:nvPicPr>
        <p:blipFill>
          <a:blip r:embed="rId2" cstate="print"/>
          <a:srcRect/>
          <a:stretch>
            <a:fillRect/>
          </a:stretch>
        </p:blipFill>
        <p:spPr bwMode="auto">
          <a:xfrm>
            <a:off x="1446893" y="4490585"/>
            <a:ext cx="6742113" cy="2085975"/>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2714" y="403225"/>
            <a:ext cx="10515600" cy="4351338"/>
          </a:xfrm>
        </p:spPr>
        <p:txBody>
          <a:bodyPr/>
          <a:lstStyle/>
          <a:p>
            <a:pPr>
              <a:buNone/>
            </a:pPr>
            <a:r>
              <a:rPr lang="zh-CN" altLang="en-US" dirty="0" smtClean="0"/>
              <a:t>一下是一个定值</a:t>
            </a:r>
            <a:r>
              <a:rPr lang="en-US" altLang="zh-CN" dirty="0" err="1" smtClean="0"/>
              <a:t>ImagesPipeIine</a:t>
            </a:r>
            <a:r>
              <a:rPr lang="zh-CN" altLang="en-US" dirty="0" smtClean="0"/>
              <a:t>的完整例子，代码如下：</a:t>
            </a:r>
            <a:endParaRPr lang="en-US" altLang="zh-CN" dirty="0" smtClean="0"/>
          </a:p>
          <a:p>
            <a:pPr>
              <a:buNone/>
            </a:pP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938667" y="1027338"/>
            <a:ext cx="7932737" cy="523875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798285" y="2084009"/>
          <a:ext cx="8128000" cy="118872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dirty="0" smtClean="0"/>
                        <a:t>result</a:t>
                      </a:r>
                      <a:r>
                        <a:rPr lang="zh-CN" altLang="en-US" dirty="0" smtClean="0"/>
                        <a:t>是一个包含</a:t>
                      </a:r>
                      <a:r>
                        <a:rPr lang="en-US" altLang="zh-CN" dirty="0" err="1" smtClean="0"/>
                        <a:t>tuple</a:t>
                      </a:r>
                      <a:r>
                        <a:rPr lang="zh-CN" altLang="en-US" dirty="0" smtClean="0"/>
                        <a:t>的容器</a:t>
                      </a:r>
                    </a:p>
                    <a:p>
                      <a:r>
                        <a:rPr lang="zh-CN" altLang="en-US" dirty="0" smtClean="0"/>
                        <a:t>容器中每个元素包含两个值，第一个代表状态</a:t>
                      </a:r>
                      <a:r>
                        <a:rPr lang="en-US" altLang="zh-CN" dirty="0" smtClean="0"/>
                        <a:t>True/False</a:t>
                      </a:r>
                      <a:r>
                        <a:rPr lang="zh-CN" altLang="en-US" dirty="0" smtClean="0"/>
                        <a:t>，第二个值是一个</a:t>
                      </a:r>
                      <a:r>
                        <a:rPr lang="en-US" altLang="zh-CN" dirty="0" err="1" smtClean="0"/>
                        <a:t>dict</a:t>
                      </a:r>
                      <a:endParaRPr lang="en-US" altLang="zh-CN" dirty="0" smtClean="0"/>
                    </a:p>
                    <a:p>
                      <a:r>
                        <a:rPr lang="zh-CN" altLang="en-US" dirty="0" smtClean="0"/>
                        <a:t>如果元素中状态为</a:t>
                      </a:r>
                      <a:r>
                        <a:rPr lang="en-US" altLang="zh-CN" dirty="0" smtClean="0"/>
                        <a:t>True</a:t>
                      </a:r>
                      <a:r>
                        <a:rPr lang="zh-CN" altLang="en-US" dirty="0" smtClean="0"/>
                        <a:t>则取</a:t>
                      </a:r>
                      <a:r>
                        <a:rPr lang="en-US" altLang="zh-CN" dirty="0" err="1" smtClean="0"/>
                        <a:t>dict</a:t>
                      </a:r>
                      <a:r>
                        <a:rPr lang="zh-CN" altLang="en-US" dirty="0" smtClean="0"/>
                        <a:t>中的</a:t>
                      </a:r>
                      <a:r>
                        <a:rPr lang="en-US" altLang="zh-CN" dirty="0" smtClean="0"/>
                        <a:t>path</a:t>
                      </a:r>
                      <a:r>
                        <a:rPr lang="zh-CN" altLang="en-US" dirty="0" smtClean="0"/>
                        <a:t>值</a:t>
                      </a:r>
                    </a:p>
                  </a:txBody>
                  <a:tcPr/>
                </a:tc>
              </a:tr>
            </a:tbl>
          </a:graphicData>
        </a:graphic>
      </p:graphicFrame>
      <p:graphicFrame>
        <p:nvGraphicFramePr>
          <p:cNvPr id="5" name="表格 4"/>
          <p:cNvGraphicFramePr>
            <a:graphicFrameLocks noGrp="1"/>
          </p:cNvGraphicFramePr>
          <p:nvPr/>
        </p:nvGraphicFramePr>
        <p:xfrm>
          <a:off x="812800" y="4101494"/>
          <a:ext cx="8128000" cy="1188720"/>
        </p:xfrm>
        <a:graphic>
          <a:graphicData uri="http://schemas.openxmlformats.org/drawingml/2006/table">
            <a:tbl>
              <a:tblPr firstRow="1" bandRow="1">
                <a:tableStyleId>{5C22544A-7EE6-4342-B048-85BDC9FD1C3A}</a:tableStyleId>
              </a:tblPr>
              <a:tblGrid>
                <a:gridCol w="8128000"/>
              </a:tblGrid>
              <a:tr h="370840">
                <a:tc>
                  <a:txBody>
                    <a:bodyPr/>
                    <a:lstStyle/>
                    <a:p>
                      <a:r>
                        <a:rPr lang="zh-CN" altLang="en-US" dirty="0" smtClean="0"/>
                        <a:t>拆开来写就是：</a:t>
                      </a:r>
                    </a:p>
                    <a:p>
                      <a:r>
                        <a:rPr lang="en-US" altLang="zh-CN" dirty="0" smtClean="0"/>
                        <a:t>for ok, x in results:</a:t>
                      </a:r>
                    </a:p>
                    <a:p>
                      <a:r>
                        <a:rPr lang="en-US" altLang="zh-CN" dirty="0" smtClean="0"/>
                        <a:t>    if ok:</a:t>
                      </a:r>
                    </a:p>
                    <a:p>
                      <a:r>
                        <a:rPr lang="en-US" altLang="zh-CN" dirty="0" smtClean="0"/>
                        <a:t>        print(x['path'])</a:t>
                      </a:r>
                      <a:endParaRPr lang="zh-CN" altLang="en-US" dirty="0"/>
                    </a:p>
                  </a:txBody>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a:t>感谢观看</a:t>
            </a:r>
          </a:p>
        </p:txBody>
      </p:sp>
      <p:sp>
        <p:nvSpPr>
          <p:cNvPr id="3" name="文本占位符 2"/>
          <p:cNvSpPr>
            <a:spLocks noGrp="1"/>
          </p:cNvSpPr>
          <p:nvPr>
            <p:ph type="body" sz="quarter" idx="13"/>
            <p:custDataLst>
              <p:tags r:id="rId3"/>
            </p:custDataLst>
          </p:nvPr>
        </p:nvSpPr>
        <p:spPr/>
        <p:txBody>
          <a:bodyPr/>
          <a:lstStyle/>
          <a:p>
            <a:r>
              <a:rPr lang="en-US" altLang="zh-CN"/>
              <a:t>Lorem ipsum dolor sit amet, consectetur adipisicing elit.</a:t>
            </a:r>
            <a:endParaRPr lang="zh-CN" alt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715" y="205468"/>
            <a:ext cx="10515600" cy="1325563"/>
          </a:xfrm>
        </p:spPr>
        <p:txBody>
          <a:bodyPr/>
          <a:lstStyle/>
          <a:p>
            <a:r>
              <a:rPr lang="zh-CN" altLang="en-US" dirty="0" smtClean="0"/>
              <a:t>安装</a:t>
            </a:r>
            <a:r>
              <a:rPr lang="en-US" altLang="zh-CN" dirty="0" err="1" smtClean="0"/>
              <a:t>Scrapy</a:t>
            </a:r>
            <a:r>
              <a:rPr lang="zh-CN" altLang="en-US" dirty="0" smtClean="0"/>
              <a:t>（</a:t>
            </a:r>
            <a:r>
              <a:rPr lang="en-US" altLang="zh-CN" dirty="0" smtClean="0"/>
              <a:t>Linux </a:t>
            </a:r>
            <a:r>
              <a:rPr lang="en-US" altLang="zh-CN" dirty="0" err="1" smtClean="0"/>
              <a:t>Ubuntu</a:t>
            </a:r>
            <a:r>
              <a:rPr lang="zh-CN" altLang="en-US" dirty="0" smtClean="0"/>
              <a:t>）</a:t>
            </a:r>
            <a:endParaRPr lang="zh-CN" altLang="en-US" dirty="0"/>
          </a:p>
        </p:txBody>
      </p:sp>
      <p:sp>
        <p:nvSpPr>
          <p:cNvPr id="3" name="内容占位符 2"/>
          <p:cNvSpPr>
            <a:spLocks noGrp="1"/>
          </p:cNvSpPr>
          <p:nvPr>
            <p:ph idx="1"/>
          </p:nvPr>
        </p:nvSpPr>
        <p:spPr>
          <a:xfrm>
            <a:off x="881743" y="1448254"/>
            <a:ext cx="10515600" cy="4351338"/>
          </a:xfrm>
        </p:spPr>
        <p:txBody>
          <a:bodyPr/>
          <a:lstStyle/>
          <a:p>
            <a:pPr>
              <a:buNone/>
            </a:pPr>
            <a:r>
              <a:rPr lang="en-US" altLang="zh-CN" dirty="0" smtClean="0"/>
              <a:t>2.Linux </a:t>
            </a:r>
            <a:r>
              <a:rPr lang="en-US" altLang="zh-CN" dirty="0" err="1" smtClean="0"/>
              <a:t>Ubuntu</a:t>
            </a:r>
            <a:r>
              <a:rPr lang="en-US" altLang="zh-CN" dirty="0" smtClean="0"/>
              <a:t/>
            </a:r>
            <a:br>
              <a:rPr lang="en-US" altLang="zh-CN" dirty="0" smtClean="0"/>
            </a:br>
            <a:r>
              <a:rPr lang="en-US" altLang="zh-CN" dirty="0" err="1" smtClean="0"/>
              <a:t>Ubuntu</a:t>
            </a:r>
            <a:r>
              <a:rPr lang="en-US" altLang="zh-CN" dirty="0" smtClean="0"/>
              <a:t> </a:t>
            </a:r>
            <a:r>
              <a:rPr lang="zh-CN" altLang="en-US" dirty="0" smtClean="0"/>
              <a:t>下的安装比较简单。</a:t>
            </a:r>
            <a:r>
              <a:rPr lang="en-US" altLang="zh-CN" dirty="0" smtClean="0"/>
              <a:t>Python </a:t>
            </a:r>
            <a:r>
              <a:rPr lang="zh-CN" altLang="en-US" dirty="0" smtClean="0"/>
              <a:t>安装不再多说，</a:t>
            </a:r>
            <a:r>
              <a:rPr lang="en-US" altLang="zh-CN" dirty="0" smtClean="0"/>
              <a:t>Linux </a:t>
            </a:r>
            <a:r>
              <a:rPr lang="zh-CN" altLang="en-US" dirty="0" smtClean="0"/>
              <a:t>下绝大部分版本都预安装了</a:t>
            </a:r>
            <a:r>
              <a:rPr lang="en-US" altLang="zh-CN" dirty="0" smtClean="0"/>
              <a:t>Python </a:t>
            </a:r>
            <a:r>
              <a:rPr lang="zh-CN" altLang="en-US" dirty="0" smtClean="0"/>
              <a:t>环境，而且还预装了</a:t>
            </a:r>
            <a:r>
              <a:rPr lang="en-US" altLang="zh-CN" dirty="0" err="1" smtClean="0"/>
              <a:t>lxml</a:t>
            </a:r>
            <a:r>
              <a:rPr lang="en-US" altLang="zh-CN" dirty="0" smtClean="0"/>
              <a:t> </a:t>
            </a:r>
            <a:r>
              <a:rPr lang="zh-CN" altLang="en-US" dirty="0" smtClean="0"/>
              <a:t>和</a:t>
            </a:r>
            <a:r>
              <a:rPr lang="en-US" altLang="zh-CN" dirty="0" err="1" smtClean="0"/>
              <a:t>OpenSSL</a:t>
            </a:r>
            <a:r>
              <a:rPr lang="en-US" altLang="zh-CN" dirty="0" smtClean="0"/>
              <a:t>,</a:t>
            </a:r>
            <a:r>
              <a:rPr lang="zh-CN" altLang="en-US" dirty="0" smtClean="0"/>
              <a:t>所以直接就可以使用</a:t>
            </a:r>
            <a:r>
              <a:rPr lang="en-US" altLang="zh-CN" dirty="0" err="1" smtClean="0"/>
              <a:t>sudo</a:t>
            </a:r>
            <a:r>
              <a:rPr lang="en-US" altLang="zh-CN" dirty="0" smtClean="0"/>
              <a:t> pip install </a:t>
            </a:r>
            <a:r>
              <a:rPr lang="en-US" altLang="zh-CN" dirty="0" err="1" smtClean="0"/>
              <a:t>Scrapy</a:t>
            </a:r>
            <a:r>
              <a:rPr lang="en-US" altLang="zh-CN" dirty="0" smtClean="0"/>
              <a:t> </a:t>
            </a:r>
            <a:r>
              <a:rPr lang="zh-CN" altLang="en-US" dirty="0" smtClean="0"/>
              <a:t>进行安装，安装完成后，在</a:t>
            </a:r>
            <a:r>
              <a:rPr lang="en-US" altLang="zh-CN" dirty="0" smtClean="0"/>
              <a:t>shell </a:t>
            </a:r>
            <a:r>
              <a:rPr lang="zh-CN" altLang="en-US" dirty="0" smtClean="0"/>
              <a:t>中输入</a:t>
            </a:r>
            <a:r>
              <a:rPr lang="en-US" altLang="zh-CN" dirty="0" err="1" smtClean="0"/>
              <a:t>scrapy</a:t>
            </a:r>
            <a:r>
              <a:rPr lang="en-US" altLang="zh-CN" dirty="0" smtClean="0"/>
              <a:t>,</a:t>
            </a:r>
            <a:r>
              <a:rPr lang="zh-CN" altLang="en-US" dirty="0" smtClean="0"/>
              <a:t>出现如图</a:t>
            </a:r>
            <a:r>
              <a:rPr lang="en-US" altLang="zh-CN" dirty="0" smtClean="0"/>
              <a:t>12-3 </a:t>
            </a:r>
            <a:r>
              <a:rPr lang="zh-CN" altLang="en-US" dirty="0" smtClean="0"/>
              <a:t>所示的效果即为安装成功。有一点希望大家注意，下面的讲解所使用的</a:t>
            </a:r>
            <a:r>
              <a:rPr lang="en-US" altLang="zh-CN" dirty="0" err="1" smtClean="0"/>
              <a:t>Scrapy</a:t>
            </a:r>
            <a:r>
              <a:rPr lang="en-US" altLang="zh-CN" dirty="0" smtClean="0"/>
              <a:t> </a:t>
            </a:r>
            <a:r>
              <a:rPr lang="zh-CN" altLang="en-US" dirty="0" smtClean="0"/>
              <a:t>版本是</a:t>
            </a:r>
            <a:r>
              <a:rPr lang="en-US" altLang="zh-CN" dirty="0" smtClean="0"/>
              <a:t>1.0.5</a:t>
            </a:r>
            <a:r>
              <a:rPr lang="zh-CN" altLang="en-US" dirty="0" smtClean="0"/>
              <a:t>。</a:t>
            </a:r>
            <a:br>
              <a:rPr lang="zh-CN" altLang="en-US" dirty="0" smtClean="0"/>
            </a:b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172708" y="3564846"/>
            <a:ext cx="6723063" cy="4314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err="1" smtClean="0"/>
              <a:t>scrapy</a:t>
            </a:r>
            <a:r>
              <a:rPr lang="zh-CN" altLang="en-US" dirty="0" smtClean="0"/>
              <a:t>项目</a:t>
            </a:r>
            <a:endParaRPr lang="zh-CN" altLang="en-US" dirty="0"/>
          </a:p>
        </p:txBody>
      </p:sp>
      <p:sp>
        <p:nvSpPr>
          <p:cNvPr id="3" name="内容占位符 2"/>
          <p:cNvSpPr>
            <a:spLocks noGrp="1"/>
          </p:cNvSpPr>
          <p:nvPr>
            <p:ph idx="1"/>
          </p:nvPr>
        </p:nvSpPr>
        <p:spPr/>
        <p:txBody>
          <a:bodyPr/>
          <a:lstStyle/>
          <a:p>
            <a:pPr>
              <a:buNone/>
            </a:pPr>
            <a:r>
              <a:rPr lang="en-US" altLang="zh-CN" dirty="0" err="1" smtClean="0"/>
              <a:t>scrapy</a:t>
            </a:r>
            <a:r>
              <a:rPr lang="en-US" altLang="zh-CN" dirty="0" smtClean="0"/>
              <a:t> </a:t>
            </a:r>
            <a:r>
              <a:rPr lang="en-US" altLang="zh-CN" dirty="0" err="1" smtClean="0"/>
              <a:t>startproject</a:t>
            </a:r>
            <a:r>
              <a:rPr lang="en-US" altLang="zh-CN" dirty="0" smtClean="0"/>
              <a:t> </a:t>
            </a:r>
            <a:r>
              <a:rPr lang="zh-CN" altLang="en-US" dirty="0" smtClean="0"/>
              <a:t>项目名</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033917" y="2510292"/>
            <a:ext cx="6832826" cy="401137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a:xfrm>
            <a:off x="852714" y="1622425"/>
            <a:ext cx="10515600" cy="4351338"/>
          </a:xfrm>
        </p:spPr>
        <p:txBody>
          <a:bodyPr/>
          <a:lstStyle/>
          <a:p>
            <a:pPr>
              <a:buNone/>
            </a:pPr>
            <a:r>
              <a:rPr lang="zh-CN" altLang="en-US" dirty="0" smtClean="0"/>
              <a:t>本节开始正式学习</a:t>
            </a:r>
            <a:r>
              <a:rPr lang="en-US" altLang="zh-CN" dirty="0" err="1" smtClean="0"/>
              <a:t>scrapy</a:t>
            </a:r>
            <a:r>
              <a:rPr lang="zh-CN" altLang="en-US" dirty="0" smtClean="0"/>
              <a:t>框架，下面爬取博客为例进行介绍</a:t>
            </a:r>
            <a:r>
              <a:rPr lang="en-US" altLang="zh-CN" dirty="0" smtClean="0">
                <a:hlinkClick r:id="rId2"/>
              </a:rPr>
              <a:t>http://www.cnblogs.com/qiyeboy/</a:t>
            </a:r>
            <a:r>
              <a:rPr lang="zh-CN" altLang="en-US" dirty="0" smtClean="0"/>
              <a:t>，提取所有文章的连接、时间、标题和摘要</a:t>
            </a:r>
            <a:endParaRPr lang="en-US" altLang="zh-CN" dirty="0" smtClean="0"/>
          </a:p>
          <a:p>
            <a:pPr>
              <a:buNone/>
            </a:pPr>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1550082" y="2660651"/>
            <a:ext cx="9990137" cy="438150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774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76915_1"/>
  <p:tag name="KSO_WM_TEMPLATE_CATEGORY" val="custom"/>
  <p:tag name="KSO_WM_TEMPLATE_INDEX" val="20177411"/>
  <p:tag name="KSO_WM_TEMPLATE_SUBCATEGORY" val="combine"/>
  <p:tag name="KSO_WM_TEMPLATE_THUMBS_INDEX" val="1、4、5、6、12、13、18、24、28、29"/>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4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COMBINE_RELATE_SLIDE_ID" val="background20176915_11"/>
  <p:tag name="KSO_WM_TEMPLATE_CATEGORY" val="custom"/>
  <p:tag name="KSO_WM_TEMPLATE_INDEX" val="20177411"/>
  <p:tag name="KSO_WM_SLIDE_ID" val="custom20177411_29"/>
  <p:tag name="KSO_WM_SLIDE_INDEX" val="29"/>
  <p:tag name="KSO_WM_TEMPLATE_SUBCATEGORY" val="combine"/>
  <p:tag name="KSO_WM_DIAGRAM_GROUP_COD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 val="感谢观看"/>
  <p:tag name="KSO_WM_TEMPLATE_CATEGORY" val="custom"/>
  <p:tag name="KSO_WM_TEMPLATE_INDEX" val="20177411"/>
  <p:tag name="KSO_WM_UNIT_ID" val="custom20177411_29*a*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f"/>
  <p:tag name="KSO_WM_UNIT_INDEX" val="1"/>
  <p:tag name="KSO_WM_UNIT_LAYERLEVEL" val="1"/>
  <p:tag name="KSO_WM_UNIT_VALUE" val="99"/>
  <p:tag name="KSO_WM_UNIT_HIGHLIGHT" val="0"/>
  <p:tag name="KSO_WM_UNIT_COMPATIBLE" val="0"/>
  <p:tag name="KSO_WM_UNIT_CLEAR" val="0"/>
  <p:tag name="KSO_WM_UNIT_PRESET_TEXT_INDEX" val="4"/>
  <p:tag name="KSO_WM_UNIT_PRESET_TEXT_LEN" val="57"/>
  <p:tag name="KSO_WM_TEMPLATE_CATEGORY" val="custom"/>
  <p:tag name="KSO_WM_TEMPLATE_INDEX" val="20177411"/>
  <p:tag name="KSO_WM_UNIT_ID" val="custom20177411_29*f*1"/>
</p:tagLst>
</file>

<file path=ppt/theme/theme1.xml><?xml version="1.0" encoding="utf-8"?>
<a:theme xmlns:a="http://schemas.openxmlformats.org/drawingml/2006/main" name="Office 主题​​">
  <a:themeElements>
    <a:clrScheme name="81004">
      <a:dk1>
        <a:srgbClr val="333333"/>
      </a:dk1>
      <a:lt1>
        <a:sysClr val="window" lastClr="FFFFFF"/>
      </a:lt1>
      <a:dk2>
        <a:srgbClr val="D5D2CF"/>
      </a:dk2>
      <a:lt2>
        <a:srgbClr val="F2F2F1"/>
      </a:lt2>
      <a:accent1>
        <a:srgbClr val="040000"/>
      </a:accent1>
      <a:accent2>
        <a:srgbClr val="E9E7E6"/>
      </a:accent2>
      <a:accent3>
        <a:srgbClr val="333333"/>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18900</TotalTime>
  <Words>2950</Words>
  <Application>Microsoft Office PowerPoint</Application>
  <PresentationFormat>自定义</PresentationFormat>
  <Paragraphs>317</Paragraphs>
  <Slides>66</Slides>
  <Notes>1</Notes>
  <HiddenSlides>0</HiddenSlides>
  <MMClips>0</MMClips>
  <ScaleCrop>false</ScaleCrop>
  <HeadingPairs>
    <vt:vector size="4" baseType="variant">
      <vt:variant>
        <vt:lpstr>主题</vt:lpstr>
      </vt:variant>
      <vt:variant>
        <vt:i4>1</vt:i4>
      </vt:variant>
      <vt:variant>
        <vt:lpstr>幻灯片标题</vt:lpstr>
      </vt:variant>
      <vt:variant>
        <vt:i4>66</vt:i4>
      </vt:variant>
    </vt:vector>
  </HeadingPairs>
  <TitlesOfParts>
    <vt:vector size="67" baseType="lpstr">
      <vt:lpstr>Office 主题​​</vt:lpstr>
      <vt:lpstr>Scrapy爬虫框架</vt:lpstr>
      <vt:lpstr>Scrapy爬虫架构</vt:lpstr>
      <vt:lpstr>幻灯片 3</vt:lpstr>
      <vt:lpstr>Scrapy框架</vt:lpstr>
      <vt:lpstr>幻灯片 5</vt:lpstr>
      <vt:lpstr>安装Scrapy（Windows）</vt:lpstr>
      <vt:lpstr>安装Scrapy（Linux Ubuntu）</vt:lpstr>
      <vt:lpstr>创建scrapy项目</vt:lpstr>
      <vt:lpstr>例子</vt:lpstr>
      <vt:lpstr>幻灯片 10</vt:lpstr>
      <vt:lpstr>幻灯片 11</vt:lpstr>
      <vt:lpstr>创建爬虫模块</vt:lpstr>
      <vt:lpstr>cnblogs_spider.py</vt:lpstr>
      <vt:lpstr>幻灯片 14</vt:lpstr>
      <vt:lpstr>幻灯片 15</vt:lpstr>
      <vt:lpstr>选择器</vt:lpstr>
      <vt:lpstr>Selector的用法</vt:lpstr>
      <vt:lpstr>幻灯片 18</vt:lpstr>
      <vt:lpstr>幻灯片 19</vt:lpstr>
      <vt:lpstr>幻灯片 20</vt:lpstr>
      <vt:lpstr>幻灯片 21</vt:lpstr>
      <vt:lpstr>HTML解析实现</vt:lpstr>
      <vt:lpstr>幻灯片 23</vt:lpstr>
      <vt:lpstr>幻灯片 24</vt:lpstr>
      <vt:lpstr>命令行工具</vt:lpstr>
      <vt:lpstr>幻灯片 26</vt:lpstr>
      <vt:lpstr>幻灯片 27</vt:lpstr>
      <vt:lpstr>幻灯片 28</vt:lpstr>
      <vt:lpstr>幻灯片 29</vt:lpstr>
      <vt:lpstr>幻灯片 30</vt:lpstr>
      <vt:lpstr>幻灯片 31</vt:lpstr>
      <vt:lpstr>幻灯片 32</vt:lpstr>
      <vt:lpstr>幻灯片 33</vt:lpstr>
      <vt:lpstr>定义Item</vt:lpstr>
      <vt:lpstr>幻灯片 35</vt:lpstr>
      <vt:lpstr>幻灯片 36</vt:lpstr>
      <vt:lpstr>幻灯片 37</vt:lpstr>
      <vt:lpstr>修改parse()方法</vt:lpstr>
      <vt:lpstr>幻灯片 39</vt:lpstr>
      <vt:lpstr>翻页功能</vt:lpstr>
      <vt:lpstr>幻灯片 41</vt:lpstr>
      <vt:lpstr>幻灯片 42</vt:lpstr>
      <vt:lpstr>构建Item Pipeline</vt:lpstr>
      <vt:lpstr>定制ltem Pipeline</vt:lpstr>
      <vt:lpstr>幻灯片 45</vt:lpstr>
      <vt:lpstr>幻灯片 46</vt:lpstr>
      <vt:lpstr>激活Item Pipeline </vt:lpstr>
      <vt:lpstr>幻灯片 48</vt:lpstr>
      <vt:lpstr>内置数据存储</vt:lpstr>
      <vt:lpstr>幻灯片 50</vt:lpstr>
      <vt:lpstr>内置图片和文件下载方式</vt:lpstr>
      <vt:lpstr>幻灯片 52</vt:lpstr>
      <vt:lpstr>幻灯片 53</vt:lpstr>
      <vt:lpstr>使用FilesPipeline</vt:lpstr>
      <vt:lpstr>使用ImagesPipeline</vt:lpstr>
      <vt:lpstr>幻灯片 56</vt:lpstr>
      <vt:lpstr>sttings.py 文件中的设置如下:</vt:lpstr>
      <vt:lpstr>幻灯片 58</vt:lpstr>
      <vt:lpstr>幻灯片 59</vt:lpstr>
      <vt:lpstr>幻灯片 60</vt:lpstr>
      <vt:lpstr>get_media_requests(item,info) 方法</vt:lpstr>
      <vt:lpstr>幻灯片 62</vt:lpstr>
      <vt:lpstr>Item_completed(results,items,info)方法</vt:lpstr>
      <vt:lpstr>幻灯片 64</vt:lpstr>
      <vt:lpstr>幻灯片 65</vt:lpstr>
      <vt:lpstr>感谢观看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reenvs</cp:lastModifiedBy>
  <cp:revision>1206</cp:revision>
  <dcterms:created xsi:type="dcterms:W3CDTF">2017-08-01T08:36:00Z</dcterms:created>
  <dcterms:modified xsi:type="dcterms:W3CDTF">2017-12-19T12:39:34Z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