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488"/>
    <a:srgbClr val="A100FF"/>
    <a:srgbClr val="000000"/>
    <a:srgbClr val="883C84"/>
    <a:srgbClr val="461B49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1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987E3C3-1A78-4FC5-B98D-F1AE73D4819B}" type="VALUE">
                      <a:rPr lang="en-US" sz="2000"/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4092873786705329E-2"/>
                      <c:h val="6.131987261542071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5D6-436C-9F93-340C6FEDD972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8A4104C-E1D8-42EE-BDD8-18CCD8B7EFC9}" type="VALUE">
                      <a:rPr lang="en-US" sz="2000"/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606364905588649E-2"/>
                      <c:h val="5.430889035334383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5D6-436C-9F93-340C6FEDD972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2B1957A-30B9-4999-9F73-9ED76436EB3B}" type="VALUE">
                      <a:rPr lang="en-US" sz="2000"/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410432956286569E-2"/>
                      <c:h val="9.286929279476659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5D6-436C-9F93-340C6FEDD972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8B1DAC8-7803-41B2-BF38-511FD217A28D}" type="VALUE">
                      <a:rPr lang="en-US" sz="2000"/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2142410272720598E-2"/>
                      <c:h val="0.1016330206223626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5D6-436C-9F93-340C6FEDD972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D56F991-17FC-403E-A54A-35BBA33C6068}" type="VALUE">
                      <a:rPr lang="en-US" sz="2000"/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214501006984489E-2"/>
                      <c:h val="6.131987261542071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5D6-436C-9F93-340C6FEDD9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6-436C-9F93-340C6FEDD9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3520127"/>
        <c:axId val="1523521567"/>
      </c:barChart>
      <c:catAx>
        <c:axId val="152352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521567"/>
        <c:crosses val="autoZero"/>
        <c:auto val="1"/>
        <c:lblAlgn val="ctr"/>
        <c:lblOffset val="100"/>
        <c:noMultiLvlLbl val="0"/>
      </c:catAx>
      <c:valAx>
        <c:axId val="15235215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23520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</a:t>
            </a:r>
            <a:r>
              <a:rPr lang="en-IN" baseline="0"/>
              <a:t> Sentiments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46984145046573"/>
          <c:y val="0.17171294412667754"/>
          <c:w val="0.87753018372703417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E2-4CEA-9286-03E24F6C054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E2-4CEA-9286-03E24F6C0540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E2-4CEA-9286-03E24F6C0540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Sheet1!$G$2:$G$5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E2-4CEA-9286-03E24F6C05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95959327"/>
        <c:axId val="1395978047"/>
      </c:barChart>
      <c:catAx>
        <c:axId val="1395959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78047"/>
        <c:crosses val="autoZero"/>
        <c:auto val="1"/>
        <c:lblAlgn val="ctr"/>
        <c:lblOffset val="100"/>
        <c:noMultiLvlLbl val="0"/>
      </c:catAx>
      <c:valAx>
        <c:axId val="1395978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59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0.32907</cdr:x>
      <cdr:y>0.10516</cdr:y>
    </cdr:from>
    <cdr:to>
      <cdr:x>0.76953</cdr:x>
      <cdr:y>0.1893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B7A3105-9034-D9BC-7495-1FBD99D39FD7}"/>
            </a:ext>
          </a:extLst>
        </cdr:cNvPr>
        <cdr:cNvSpPr txBox="1"/>
      </cdr:nvSpPr>
      <cdr:spPr>
        <a:xfrm xmlns:a="http://schemas.openxmlformats.org/drawingml/2006/main">
          <a:off x="4895884" y="762001"/>
          <a:ext cx="6553200" cy="609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  <cdr:relSizeAnchor xmlns:cdr="http://schemas.openxmlformats.org/drawingml/2006/chartDrawing">
    <cdr:from>
      <cdr:x>0.3315</cdr:x>
      <cdr:y>0</cdr:y>
    </cdr:from>
    <cdr:to>
      <cdr:x>0.67465</cdr:x>
      <cdr:y>0.13575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B04BF73D-8B1D-D4E7-4D21-91B22E4DF6B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932132" y="0"/>
          <a:ext cx="5105400" cy="983608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B673390-E180-BCBF-9B41-66B61A6B9FC7}"/>
              </a:ext>
            </a:extLst>
          </p:cNvPr>
          <p:cNvSpPr txBox="1"/>
          <p:nvPr/>
        </p:nvSpPr>
        <p:spPr>
          <a:xfrm>
            <a:off x="10927915" y="860334"/>
            <a:ext cx="7086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63488"/>
                </a:solidFill>
              </a:rPr>
              <a:t>There are a total of 16 distinct content categories</a:t>
            </a:r>
          </a:p>
          <a:p>
            <a:r>
              <a:rPr lang="en-US" sz="2800" dirty="0">
                <a:solidFill>
                  <a:srgbClr val="963488"/>
                </a:solidFill>
              </a:rPr>
              <a:t>Out of which Animal and Science categories are the most popular 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63488"/>
                </a:solidFill>
              </a:rPr>
              <a:t>4 types of content – Photo , Video , Gif , and Audio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63488"/>
                </a:solidFill>
              </a:rPr>
              <a:t>Out of Which people prefer photo and 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63488"/>
                </a:solidFill>
              </a:rPr>
              <a:t>May month has the highest number of posts</a:t>
            </a:r>
            <a:endParaRPr lang="en-IN" sz="2800" dirty="0">
              <a:solidFill>
                <a:srgbClr val="96348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3DF234-4DA2-0464-A667-31A220E9AE59}"/>
              </a:ext>
            </a:extLst>
          </p:cNvPr>
          <p:cNvSpPr txBox="1"/>
          <p:nvPr/>
        </p:nvSpPr>
        <p:spPr>
          <a:xfrm>
            <a:off x="11581833" y="468648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963488"/>
                </a:solidFill>
              </a:rPr>
              <a:t>Conclusion</a:t>
            </a:r>
            <a:endParaRPr lang="en-IN" sz="3600" b="1" dirty="0">
              <a:solidFill>
                <a:srgbClr val="96348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65D635-5D56-CF33-A48D-164F6D7C01CC}"/>
              </a:ext>
            </a:extLst>
          </p:cNvPr>
          <p:cNvSpPr txBox="1"/>
          <p:nvPr/>
        </p:nvSpPr>
        <p:spPr>
          <a:xfrm>
            <a:off x="11015231" y="5552373"/>
            <a:ext cx="6911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63488"/>
                </a:solidFill>
              </a:rPr>
              <a:t>Should focus more on the top 5</a:t>
            </a:r>
          </a:p>
          <a:p>
            <a:r>
              <a:rPr lang="en-US" sz="2800" dirty="0">
                <a:solidFill>
                  <a:srgbClr val="963488"/>
                </a:solidFill>
              </a:rPr>
              <a:t>Categories that’s animal , technology , science , healthy eating and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63488"/>
                </a:solidFill>
              </a:rPr>
              <a:t>Create campaign to specifically target those audiences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63488"/>
                </a:solidFill>
              </a:rPr>
              <a:t>Need to maximize in the month of January  , may and August as they</a:t>
            </a:r>
          </a:p>
          <a:p>
            <a:r>
              <a:rPr lang="en-US" sz="2800" dirty="0">
                <a:solidFill>
                  <a:srgbClr val="963488"/>
                </a:solidFill>
              </a:rPr>
              <a:t>Number of posts in these months are the highest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029200" y="2019300"/>
            <a:ext cx="12741687" cy="626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233B16-39DB-F11B-7DD3-A2DB8DD523CF}"/>
              </a:ext>
            </a:extLst>
          </p:cNvPr>
          <p:cNvSpPr/>
          <p:nvPr/>
        </p:nvSpPr>
        <p:spPr>
          <a:xfrm>
            <a:off x="8499198" y="2781300"/>
            <a:ext cx="8950602" cy="4904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Buzz is a fast-growing technology unicorn that need to adopt quickly to its global scale. Accenture has begun a 3month POC focusing on these tasks: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audit of their big data practice</a:t>
            </a:r>
          </a:p>
          <a:p>
            <a:pPr marL="457200" indent="-45720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Recommendations for a successful IPO </a:t>
            </a:r>
          </a:p>
          <a:p>
            <a:pPr marL="457200" indent="-457200"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analysis of their content categories that highlights the top 5 categories with the largest aggregate popularity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352787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9950C4-D416-5AA1-D53B-340DA911366B}"/>
              </a:ext>
            </a:extLst>
          </p:cNvPr>
          <p:cNvSpPr/>
          <p:nvPr/>
        </p:nvSpPr>
        <p:spPr>
          <a:xfrm>
            <a:off x="3069738" y="4961740"/>
            <a:ext cx="6988662" cy="513476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Over 100000 posts per day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36,500,000 pieces of content per year!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ctr"/>
            <a:endParaRPr lang="en-US" sz="3200" u="sng" dirty="0">
              <a:solidFill>
                <a:schemeClr val="bg1"/>
              </a:solidFill>
            </a:endParaRPr>
          </a:p>
          <a:p>
            <a:pPr algn="ctr"/>
            <a:r>
              <a:rPr lang="en-US" sz="3200" u="sng" dirty="0">
                <a:solidFill>
                  <a:schemeClr val="bg1"/>
                </a:solidFill>
              </a:rPr>
              <a:t>Analysis to find Social Buzz’s top 5 most popular categories of content</a:t>
            </a:r>
            <a:endParaRPr lang="en-IN" sz="32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9B9E05-01AB-D77E-4A7B-8BF17F0A2EFF}"/>
              </a:ext>
            </a:extLst>
          </p:cNvPr>
          <p:cNvSpPr/>
          <p:nvPr/>
        </p:nvSpPr>
        <p:spPr>
          <a:xfrm>
            <a:off x="3802641" y="1467937"/>
            <a:ext cx="5341359" cy="749839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Understanding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D7DF1B-61A8-67E9-726D-8C5026427BE1}"/>
              </a:ext>
            </a:extLst>
          </p:cNvPr>
          <p:cNvSpPr/>
          <p:nvPr/>
        </p:nvSpPr>
        <p:spPr>
          <a:xfrm>
            <a:off x="5695613" y="2884390"/>
            <a:ext cx="3835823" cy="994634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Cleaning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C4119F-A3B8-69E1-5938-B5FDE7122C0B}"/>
              </a:ext>
            </a:extLst>
          </p:cNvPr>
          <p:cNvSpPr/>
          <p:nvPr/>
        </p:nvSpPr>
        <p:spPr>
          <a:xfrm>
            <a:off x="7480887" y="4527447"/>
            <a:ext cx="4592127" cy="95008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Modelling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2D493F-28B4-95A5-C1D1-3DB100AA25EE}"/>
              </a:ext>
            </a:extLst>
          </p:cNvPr>
          <p:cNvSpPr/>
          <p:nvPr/>
        </p:nvSpPr>
        <p:spPr>
          <a:xfrm>
            <a:off x="9339539" y="6107495"/>
            <a:ext cx="5138461" cy="1002318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Analysis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18925C-39AE-D53C-E734-65F5653FBF2B}"/>
              </a:ext>
            </a:extLst>
          </p:cNvPr>
          <p:cNvSpPr/>
          <p:nvPr/>
        </p:nvSpPr>
        <p:spPr>
          <a:xfrm>
            <a:off x="11337710" y="7421293"/>
            <a:ext cx="4588090" cy="1700349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Uncover Insights</a:t>
            </a:r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4CBDE4-7786-2C40-D4B8-8E136EFBFDD1}"/>
              </a:ext>
            </a:extLst>
          </p:cNvPr>
          <p:cNvSpPr txBox="1"/>
          <p:nvPr/>
        </p:nvSpPr>
        <p:spPr>
          <a:xfrm>
            <a:off x="2127159" y="5295900"/>
            <a:ext cx="377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16 unique categories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CDCDD0-1C20-0D11-EE27-38D4F6E6BF5B}"/>
              </a:ext>
            </a:extLst>
          </p:cNvPr>
          <p:cNvSpPr txBox="1"/>
          <p:nvPr/>
        </p:nvSpPr>
        <p:spPr>
          <a:xfrm>
            <a:off x="6794444" y="5221623"/>
            <a:ext cx="377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Animal most favorite category</a:t>
            </a:r>
            <a:endParaRPr lang="en-IN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17FA63-BF41-4252-E314-FDA31BC0F3DA}"/>
              </a:ext>
            </a:extLst>
          </p:cNvPr>
          <p:cNvSpPr txBox="1"/>
          <p:nvPr/>
        </p:nvSpPr>
        <p:spPr>
          <a:xfrm>
            <a:off x="12122241" y="5185871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May with most number of posts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7A52CAC-F9B3-8001-FDB1-9897333CBE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745966"/>
              </p:ext>
            </p:extLst>
          </p:nvPr>
        </p:nvGraphicFramePr>
        <p:xfrm>
          <a:off x="2724116" y="1866899"/>
          <a:ext cx="14878084" cy="724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7632248" y="-72653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00C99BA-6B13-598C-5509-8944244E6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486515"/>
              </p:ext>
            </p:extLst>
          </p:nvPr>
        </p:nvGraphicFramePr>
        <p:xfrm>
          <a:off x="2386482" y="1343335"/>
          <a:ext cx="15185412" cy="7970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282</Words>
  <Application>Microsoft Office PowerPoint</Application>
  <PresentationFormat>Custom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</vt:lpstr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Reepa Sarkar_A.I.E.M</cp:lastModifiedBy>
  <cp:revision>11</cp:revision>
  <dcterms:created xsi:type="dcterms:W3CDTF">2006-08-16T00:00:00Z</dcterms:created>
  <dcterms:modified xsi:type="dcterms:W3CDTF">2024-10-17T16:05:33Z</dcterms:modified>
  <dc:identifier>DAEhDyfaYKE</dc:identifier>
</cp:coreProperties>
</file>