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4" r:id="rId6"/>
    <p:sldMasterId id="2147483707" r:id="rId7"/>
    <p:sldMasterId id="2147483715" r:id="rId8"/>
    <p:sldMasterId id="2147483724" r:id="rId9"/>
  </p:sldMasterIdLst>
  <p:notesMasterIdLst>
    <p:notesMasterId r:id="rId30"/>
  </p:notesMasterIdLst>
  <p:handoutMasterIdLst>
    <p:handoutMasterId r:id="rId31"/>
  </p:handoutMasterIdLst>
  <p:sldIdLst>
    <p:sldId id="256" r:id="rId10"/>
    <p:sldId id="318" r:id="rId11"/>
    <p:sldId id="324" r:id="rId12"/>
    <p:sldId id="319" r:id="rId13"/>
    <p:sldId id="280" r:id="rId14"/>
    <p:sldId id="284" r:id="rId15"/>
    <p:sldId id="328" r:id="rId16"/>
    <p:sldId id="329" r:id="rId17"/>
    <p:sldId id="320" r:id="rId18"/>
    <p:sldId id="326" r:id="rId19"/>
    <p:sldId id="327" r:id="rId20"/>
    <p:sldId id="321" r:id="rId21"/>
    <p:sldId id="322" r:id="rId22"/>
    <p:sldId id="323" r:id="rId23"/>
    <p:sldId id="325" r:id="rId24"/>
    <p:sldId id="314" r:id="rId25"/>
    <p:sldId id="297" r:id="rId26"/>
    <p:sldId id="299" r:id="rId27"/>
    <p:sldId id="309" r:id="rId28"/>
    <p:sldId id="310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9"/>
    <a:srgbClr val="454545"/>
    <a:srgbClr val="F37021"/>
    <a:srgbClr val="D1D2D4"/>
    <a:srgbClr val="FEE5CA"/>
    <a:srgbClr val="A6CE38"/>
    <a:srgbClr val="FFD77D"/>
    <a:srgbClr val="B9E5FA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636" y="84"/>
      </p:cViewPr>
      <p:guideLst>
        <p:guide orient="horz" pos="276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B96D8-C967-492A-8254-6BC3491FA3D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66BCD-E28E-477B-89AD-A50FE5253AE8}">
      <dgm:prSet phldrT="[Text]"/>
      <dgm:spPr/>
      <dgm:t>
        <a:bodyPr/>
        <a:lstStyle/>
        <a:p>
          <a:r>
            <a:rPr lang="en-US" dirty="0" smtClean="0"/>
            <a:t>Overview of Watson Conversation  </a:t>
          </a:r>
          <a:endParaRPr lang="en-US" dirty="0"/>
        </a:p>
      </dgm:t>
    </dgm:pt>
    <dgm:pt modelId="{2FCCC65A-21AA-4065-8D30-105173540450}" type="parTrans" cxnId="{6AD9D543-A390-44F0-998B-CA796285F9C0}">
      <dgm:prSet/>
      <dgm:spPr/>
      <dgm:t>
        <a:bodyPr/>
        <a:lstStyle/>
        <a:p>
          <a:endParaRPr lang="en-US"/>
        </a:p>
      </dgm:t>
    </dgm:pt>
    <dgm:pt modelId="{FE87E826-E0C5-40D1-8CB2-03AE1C73EA25}" type="sibTrans" cxnId="{6AD9D543-A390-44F0-998B-CA796285F9C0}">
      <dgm:prSet/>
      <dgm:spPr/>
      <dgm:t>
        <a:bodyPr/>
        <a:lstStyle/>
        <a:p>
          <a:endParaRPr lang="en-US"/>
        </a:p>
      </dgm:t>
    </dgm:pt>
    <dgm:pt modelId="{1F016A9D-C13B-447B-A414-F8F061F1FC22}">
      <dgm:prSet phldrT="[Text]"/>
      <dgm:spPr/>
      <dgm:t>
        <a:bodyPr/>
        <a:lstStyle/>
        <a:p>
          <a:r>
            <a:rPr lang="en-US" dirty="0" smtClean="0"/>
            <a:t>Chat bot Architecture</a:t>
          </a:r>
          <a:endParaRPr lang="en-US" dirty="0"/>
        </a:p>
      </dgm:t>
    </dgm:pt>
    <dgm:pt modelId="{670F4F78-6C61-4DB2-8152-71512FF126DB}" type="parTrans" cxnId="{5A23428E-C6DD-43AD-A372-D9CA3B30B196}">
      <dgm:prSet/>
      <dgm:spPr/>
      <dgm:t>
        <a:bodyPr/>
        <a:lstStyle/>
        <a:p>
          <a:endParaRPr lang="en-US"/>
        </a:p>
      </dgm:t>
    </dgm:pt>
    <dgm:pt modelId="{D595B72B-BC96-4A64-8CE0-67E27BF58435}" type="sibTrans" cxnId="{5A23428E-C6DD-43AD-A372-D9CA3B30B196}">
      <dgm:prSet/>
      <dgm:spPr/>
      <dgm:t>
        <a:bodyPr/>
        <a:lstStyle/>
        <a:p>
          <a:endParaRPr lang="en-US"/>
        </a:p>
      </dgm:t>
    </dgm:pt>
    <dgm:pt modelId="{BE0AA6DB-3048-4735-8274-8EFE29448848}">
      <dgm:prSet phldrT="[Text]"/>
      <dgm:spPr/>
      <dgm:t>
        <a:bodyPr/>
        <a:lstStyle/>
        <a:p>
          <a:r>
            <a:rPr lang="en-US" dirty="0" smtClean="0"/>
            <a:t>Chat bot – Required Criteria mapping</a:t>
          </a:r>
          <a:endParaRPr lang="en-US" dirty="0"/>
        </a:p>
      </dgm:t>
    </dgm:pt>
    <dgm:pt modelId="{9C798947-8459-4341-95F7-95C6D082A24A}" type="parTrans" cxnId="{528B9F7F-7376-4E91-B096-282EECA3722D}">
      <dgm:prSet/>
      <dgm:spPr/>
      <dgm:t>
        <a:bodyPr/>
        <a:lstStyle/>
        <a:p>
          <a:endParaRPr lang="en-US"/>
        </a:p>
      </dgm:t>
    </dgm:pt>
    <dgm:pt modelId="{92180341-D5CE-4598-AB00-510319F2B065}" type="sibTrans" cxnId="{528B9F7F-7376-4E91-B096-282EECA3722D}">
      <dgm:prSet/>
      <dgm:spPr/>
      <dgm:t>
        <a:bodyPr/>
        <a:lstStyle/>
        <a:p>
          <a:endParaRPr lang="en-US"/>
        </a:p>
      </dgm:t>
    </dgm:pt>
    <dgm:pt modelId="{7A270673-B0ED-461A-B9F7-9382C8FCBBC3}">
      <dgm:prSet phldrT="[Text]"/>
      <dgm:spPr/>
      <dgm:t>
        <a:bodyPr/>
        <a:lstStyle/>
        <a:p>
          <a:r>
            <a:rPr lang="en-US" dirty="0" smtClean="0"/>
            <a:t>Chat Bot - Demo</a:t>
          </a:r>
        </a:p>
      </dgm:t>
    </dgm:pt>
    <dgm:pt modelId="{0D566C94-42E8-4615-8FD7-62FEA737E226}" type="parTrans" cxnId="{DF173D0D-5837-4DE2-9E98-62F0B7EEDDB5}">
      <dgm:prSet/>
      <dgm:spPr/>
      <dgm:t>
        <a:bodyPr/>
        <a:lstStyle/>
        <a:p>
          <a:endParaRPr lang="en-US"/>
        </a:p>
      </dgm:t>
    </dgm:pt>
    <dgm:pt modelId="{5AE0CE1F-29A9-484E-A0C2-27789996C48E}" type="sibTrans" cxnId="{DF173D0D-5837-4DE2-9E98-62F0B7EEDDB5}">
      <dgm:prSet/>
      <dgm:spPr/>
      <dgm:t>
        <a:bodyPr/>
        <a:lstStyle/>
        <a:p>
          <a:endParaRPr lang="en-US"/>
        </a:p>
      </dgm:t>
    </dgm:pt>
    <dgm:pt modelId="{D820DDB4-9342-4A8A-8C1E-1B7393CB97AE}">
      <dgm:prSet phldrT="[Text]"/>
      <dgm:spPr/>
      <dgm:t>
        <a:bodyPr/>
        <a:lstStyle/>
        <a:p>
          <a:r>
            <a:rPr lang="en-US" dirty="0" smtClean="0"/>
            <a:t>Questions &amp; Answers</a:t>
          </a:r>
        </a:p>
      </dgm:t>
    </dgm:pt>
    <dgm:pt modelId="{694A3115-5107-4C8E-8DAF-FB8A260D5198}" type="parTrans" cxnId="{FB6FE376-056A-4A83-9CEC-C64668A536F5}">
      <dgm:prSet/>
      <dgm:spPr/>
      <dgm:t>
        <a:bodyPr/>
        <a:lstStyle/>
        <a:p>
          <a:endParaRPr lang="en-US"/>
        </a:p>
      </dgm:t>
    </dgm:pt>
    <dgm:pt modelId="{827FED88-5221-44E9-97EC-0EF97AA8FB65}" type="sibTrans" cxnId="{FB6FE376-056A-4A83-9CEC-C64668A536F5}">
      <dgm:prSet/>
      <dgm:spPr/>
      <dgm:t>
        <a:bodyPr/>
        <a:lstStyle/>
        <a:p>
          <a:endParaRPr lang="en-US"/>
        </a:p>
      </dgm:t>
    </dgm:pt>
    <dgm:pt modelId="{AA573D54-695E-492D-BBA1-61747800F669}" type="pres">
      <dgm:prSet presAssocID="{52BB96D8-C967-492A-8254-6BC3491FA3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BBDEB3D-3DF3-4AB9-8DA7-514B14A5AE20}" type="pres">
      <dgm:prSet presAssocID="{52BB96D8-C967-492A-8254-6BC3491FA3D4}" presName="Name1" presStyleCnt="0"/>
      <dgm:spPr/>
    </dgm:pt>
    <dgm:pt modelId="{0FD1C677-4149-401C-87CA-C5D7FCC49C6E}" type="pres">
      <dgm:prSet presAssocID="{52BB96D8-C967-492A-8254-6BC3491FA3D4}" presName="cycle" presStyleCnt="0"/>
      <dgm:spPr/>
    </dgm:pt>
    <dgm:pt modelId="{C37CB78C-A0D8-4D6F-B20A-93F2CC68655F}" type="pres">
      <dgm:prSet presAssocID="{52BB96D8-C967-492A-8254-6BC3491FA3D4}" presName="srcNode" presStyleLbl="node1" presStyleIdx="0" presStyleCnt="5"/>
      <dgm:spPr/>
    </dgm:pt>
    <dgm:pt modelId="{5D4B13DD-670D-451F-A5DC-EA5ED1BFAD03}" type="pres">
      <dgm:prSet presAssocID="{52BB96D8-C967-492A-8254-6BC3491FA3D4}" presName="conn" presStyleLbl="parChTrans1D2" presStyleIdx="0" presStyleCnt="1"/>
      <dgm:spPr/>
      <dgm:t>
        <a:bodyPr/>
        <a:lstStyle/>
        <a:p>
          <a:endParaRPr lang="en-US"/>
        </a:p>
      </dgm:t>
    </dgm:pt>
    <dgm:pt modelId="{458CA442-F43E-4712-81E5-69B71B43BD21}" type="pres">
      <dgm:prSet presAssocID="{52BB96D8-C967-492A-8254-6BC3491FA3D4}" presName="extraNode" presStyleLbl="node1" presStyleIdx="0" presStyleCnt="5"/>
      <dgm:spPr/>
    </dgm:pt>
    <dgm:pt modelId="{5FFB617D-FBAC-4337-A491-BAF67C83063C}" type="pres">
      <dgm:prSet presAssocID="{52BB96D8-C967-492A-8254-6BC3491FA3D4}" presName="dstNode" presStyleLbl="node1" presStyleIdx="0" presStyleCnt="5"/>
      <dgm:spPr/>
    </dgm:pt>
    <dgm:pt modelId="{862360CC-5B35-46E5-89D3-A8C0F574E0DA}" type="pres">
      <dgm:prSet presAssocID="{60A66BCD-E28E-477B-89AD-A50FE5253AE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83EB6-9765-4C76-AC07-F5E5D3612857}" type="pres">
      <dgm:prSet presAssocID="{60A66BCD-E28E-477B-89AD-A50FE5253AE8}" presName="accent_1" presStyleCnt="0"/>
      <dgm:spPr/>
    </dgm:pt>
    <dgm:pt modelId="{068D4F77-DBB4-4CC3-8ACD-09BE1763E458}" type="pres">
      <dgm:prSet presAssocID="{60A66BCD-E28E-477B-89AD-A50FE5253AE8}" presName="accentRepeatNode" presStyleLbl="solidFgAcc1" presStyleIdx="0" presStyleCnt="5"/>
      <dgm:spPr/>
    </dgm:pt>
    <dgm:pt modelId="{AB39A22A-18A1-4489-874B-14471CD78A26}" type="pres">
      <dgm:prSet presAssocID="{1F016A9D-C13B-447B-A414-F8F061F1FC2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49DE5-51CB-4F5F-A560-D651D0D21667}" type="pres">
      <dgm:prSet presAssocID="{1F016A9D-C13B-447B-A414-F8F061F1FC22}" presName="accent_2" presStyleCnt="0"/>
      <dgm:spPr/>
    </dgm:pt>
    <dgm:pt modelId="{0D41AEE1-216C-4123-832E-675174300DE2}" type="pres">
      <dgm:prSet presAssocID="{1F016A9D-C13B-447B-A414-F8F061F1FC22}" presName="accentRepeatNode" presStyleLbl="solidFgAcc1" presStyleIdx="1" presStyleCnt="5"/>
      <dgm:spPr/>
    </dgm:pt>
    <dgm:pt modelId="{E7FACA93-25C9-448A-BF02-D9FA7FC80F06}" type="pres">
      <dgm:prSet presAssocID="{BE0AA6DB-3048-4735-8274-8EFE2944884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847CC-CC13-43C2-A269-EA8B5C737BD3}" type="pres">
      <dgm:prSet presAssocID="{BE0AA6DB-3048-4735-8274-8EFE29448848}" presName="accent_3" presStyleCnt="0"/>
      <dgm:spPr/>
    </dgm:pt>
    <dgm:pt modelId="{8DA920D5-9B8F-4B34-8514-848DDE1EFAE5}" type="pres">
      <dgm:prSet presAssocID="{BE0AA6DB-3048-4735-8274-8EFE29448848}" presName="accentRepeatNode" presStyleLbl="solidFgAcc1" presStyleIdx="2" presStyleCnt="5"/>
      <dgm:spPr/>
    </dgm:pt>
    <dgm:pt modelId="{629140AC-AE99-4C4E-B8D9-BA0E570323AF}" type="pres">
      <dgm:prSet presAssocID="{7A270673-B0ED-461A-B9F7-9382C8FCBBC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40BCB-C8F7-484D-8A07-249D68C4B112}" type="pres">
      <dgm:prSet presAssocID="{7A270673-B0ED-461A-B9F7-9382C8FCBBC3}" presName="accent_4" presStyleCnt="0"/>
      <dgm:spPr/>
    </dgm:pt>
    <dgm:pt modelId="{42F7C7FD-4A33-476A-862C-3372171FF33E}" type="pres">
      <dgm:prSet presAssocID="{7A270673-B0ED-461A-B9F7-9382C8FCBBC3}" presName="accentRepeatNode" presStyleLbl="solidFgAcc1" presStyleIdx="3" presStyleCnt="5"/>
      <dgm:spPr/>
    </dgm:pt>
    <dgm:pt modelId="{42F279CE-4D16-462D-9853-EAE2A3DB02E3}" type="pres">
      <dgm:prSet presAssocID="{D820DDB4-9342-4A8A-8C1E-1B7393CB97A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79B21-E7D4-4705-898F-5B5D27CB75F1}" type="pres">
      <dgm:prSet presAssocID="{D820DDB4-9342-4A8A-8C1E-1B7393CB97AE}" presName="accent_5" presStyleCnt="0"/>
      <dgm:spPr/>
    </dgm:pt>
    <dgm:pt modelId="{C770F4C9-CD4D-484E-B9D5-A8DB6A551C6B}" type="pres">
      <dgm:prSet presAssocID="{D820DDB4-9342-4A8A-8C1E-1B7393CB97AE}" presName="accentRepeatNode" presStyleLbl="solidFgAcc1" presStyleIdx="4" presStyleCnt="5"/>
      <dgm:spPr/>
    </dgm:pt>
  </dgm:ptLst>
  <dgm:cxnLst>
    <dgm:cxn modelId="{D5B60C8E-F3D9-434B-9A8B-C1742D786E3F}" type="presOf" srcId="{FE87E826-E0C5-40D1-8CB2-03AE1C73EA25}" destId="{5D4B13DD-670D-451F-A5DC-EA5ED1BFAD03}" srcOrd="0" destOrd="0" presId="urn:microsoft.com/office/officeart/2008/layout/VerticalCurvedList"/>
    <dgm:cxn modelId="{71BDE6E1-DBA3-4D4F-9150-7B59A5140A46}" type="presOf" srcId="{D820DDB4-9342-4A8A-8C1E-1B7393CB97AE}" destId="{42F279CE-4D16-462D-9853-EAE2A3DB02E3}" srcOrd="0" destOrd="0" presId="urn:microsoft.com/office/officeart/2008/layout/VerticalCurvedList"/>
    <dgm:cxn modelId="{DF173D0D-5837-4DE2-9E98-62F0B7EEDDB5}" srcId="{52BB96D8-C967-492A-8254-6BC3491FA3D4}" destId="{7A270673-B0ED-461A-B9F7-9382C8FCBBC3}" srcOrd="3" destOrd="0" parTransId="{0D566C94-42E8-4615-8FD7-62FEA737E226}" sibTransId="{5AE0CE1F-29A9-484E-A0C2-27789996C48E}"/>
    <dgm:cxn modelId="{6AD9D543-A390-44F0-998B-CA796285F9C0}" srcId="{52BB96D8-C967-492A-8254-6BC3491FA3D4}" destId="{60A66BCD-E28E-477B-89AD-A50FE5253AE8}" srcOrd="0" destOrd="0" parTransId="{2FCCC65A-21AA-4065-8D30-105173540450}" sibTransId="{FE87E826-E0C5-40D1-8CB2-03AE1C73EA25}"/>
    <dgm:cxn modelId="{528B9F7F-7376-4E91-B096-282EECA3722D}" srcId="{52BB96D8-C967-492A-8254-6BC3491FA3D4}" destId="{BE0AA6DB-3048-4735-8274-8EFE29448848}" srcOrd="2" destOrd="0" parTransId="{9C798947-8459-4341-95F7-95C6D082A24A}" sibTransId="{92180341-D5CE-4598-AB00-510319F2B065}"/>
    <dgm:cxn modelId="{D9C43531-10F4-4814-889B-CFD0ED60A45B}" type="presOf" srcId="{60A66BCD-E28E-477B-89AD-A50FE5253AE8}" destId="{862360CC-5B35-46E5-89D3-A8C0F574E0DA}" srcOrd="0" destOrd="0" presId="urn:microsoft.com/office/officeart/2008/layout/VerticalCurvedList"/>
    <dgm:cxn modelId="{5A23428E-C6DD-43AD-A372-D9CA3B30B196}" srcId="{52BB96D8-C967-492A-8254-6BC3491FA3D4}" destId="{1F016A9D-C13B-447B-A414-F8F061F1FC22}" srcOrd="1" destOrd="0" parTransId="{670F4F78-6C61-4DB2-8152-71512FF126DB}" sibTransId="{D595B72B-BC96-4A64-8CE0-67E27BF58435}"/>
    <dgm:cxn modelId="{7183146F-4F40-4BE3-8FC0-8ADBC51DFE65}" type="presOf" srcId="{BE0AA6DB-3048-4735-8274-8EFE29448848}" destId="{E7FACA93-25C9-448A-BF02-D9FA7FC80F06}" srcOrd="0" destOrd="0" presId="urn:microsoft.com/office/officeart/2008/layout/VerticalCurvedList"/>
    <dgm:cxn modelId="{FB6FE376-056A-4A83-9CEC-C64668A536F5}" srcId="{52BB96D8-C967-492A-8254-6BC3491FA3D4}" destId="{D820DDB4-9342-4A8A-8C1E-1B7393CB97AE}" srcOrd="4" destOrd="0" parTransId="{694A3115-5107-4C8E-8DAF-FB8A260D5198}" sibTransId="{827FED88-5221-44E9-97EC-0EF97AA8FB65}"/>
    <dgm:cxn modelId="{0B99A084-E417-44A6-BF43-450DF837465B}" type="presOf" srcId="{52BB96D8-C967-492A-8254-6BC3491FA3D4}" destId="{AA573D54-695E-492D-BBA1-61747800F669}" srcOrd="0" destOrd="0" presId="urn:microsoft.com/office/officeart/2008/layout/VerticalCurvedList"/>
    <dgm:cxn modelId="{C386E9EE-B0CF-49F0-953E-FB20711860CF}" type="presOf" srcId="{7A270673-B0ED-461A-B9F7-9382C8FCBBC3}" destId="{629140AC-AE99-4C4E-B8D9-BA0E570323AF}" srcOrd="0" destOrd="0" presId="urn:microsoft.com/office/officeart/2008/layout/VerticalCurvedList"/>
    <dgm:cxn modelId="{7AE0954B-9658-4B18-B6E4-42495A4B5C1A}" type="presOf" srcId="{1F016A9D-C13B-447B-A414-F8F061F1FC22}" destId="{AB39A22A-18A1-4489-874B-14471CD78A26}" srcOrd="0" destOrd="0" presId="urn:microsoft.com/office/officeart/2008/layout/VerticalCurvedList"/>
    <dgm:cxn modelId="{9F43FB52-FCC2-4CE8-89C5-32BC060614A7}" type="presParOf" srcId="{AA573D54-695E-492D-BBA1-61747800F669}" destId="{4BBDEB3D-3DF3-4AB9-8DA7-514B14A5AE20}" srcOrd="0" destOrd="0" presId="urn:microsoft.com/office/officeart/2008/layout/VerticalCurvedList"/>
    <dgm:cxn modelId="{677EF9AB-44EB-43ED-8045-CFD4714271A1}" type="presParOf" srcId="{4BBDEB3D-3DF3-4AB9-8DA7-514B14A5AE20}" destId="{0FD1C677-4149-401C-87CA-C5D7FCC49C6E}" srcOrd="0" destOrd="0" presId="urn:microsoft.com/office/officeart/2008/layout/VerticalCurvedList"/>
    <dgm:cxn modelId="{3D223DFC-52A6-4219-A54A-F47FC4F31198}" type="presParOf" srcId="{0FD1C677-4149-401C-87CA-C5D7FCC49C6E}" destId="{C37CB78C-A0D8-4D6F-B20A-93F2CC68655F}" srcOrd="0" destOrd="0" presId="urn:microsoft.com/office/officeart/2008/layout/VerticalCurvedList"/>
    <dgm:cxn modelId="{B62F1C2A-09C8-4C8E-A3BB-C755336CB767}" type="presParOf" srcId="{0FD1C677-4149-401C-87CA-C5D7FCC49C6E}" destId="{5D4B13DD-670D-451F-A5DC-EA5ED1BFAD03}" srcOrd="1" destOrd="0" presId="urn:microsoft.com/office/officeart/2008/layout/VerticalCurvedList"/>
    <dgm:cxn modelId="{71BD9498-C5C1-490B-A46C-117BA38F5786}" type="presParOf" srcId="{0FD1C677-4149-401C-87CA-C5D7FCC49C6E}" destId="{458CA442-F43E-4712-81E5-69B71B43BD21}" srcOrd="2" destOrd="0" presId="urn:microsoft.com/office/officeart/2008/layout/VerticalCurvedList"/>
    <dgm:cxn modelId="{F1F1D95A-5501-484C-A326-C2BB5DACC07A}" type="presParOf" srcId="{0FD1C677-4149-401C-87CA-C5D7FCC49C6E}" destId="{5FFB617D-FBAC-4337-A491-BAF67C83063C}" srcOrd="3" destOrd="0" presId="urn:microsoft.com/office/officeart/2008/layout/VerticalCurvedList"/>
    <dgm:cxn modelId="{664EB27D-96B9-4A22-B941-4EF656573C54}" type="presParOf" srcId="{4BBDEB3D-3DF3-4AB9-8DA7-514B14A5AE20}" destId="{862360CC-5B35-46E5-89D3-A8C0F574E0DA}" srcOrd="1" destOrd="0" presId="urn:microsoft.com/office/officeart/2008/layout/VerticalCurvedList"/>
    <dgm:cxn modelId="{49056BE8-A205-4473-8C0D-155AC4BCF9BA}" type="presParOf" srcId="{4BBDEB3D-3DF3-4AB9-8DA7-514B14A5AE20}" destId="{2D983EB6-9765-4C76-AC07-F5E5D3612857}" srcOrd="2" destOrd="0" presId="urn:microsoft.com/office/officeart/2008/layout/VerticalCurvedList"/>
    <dgm:cxn modelId="{EA93D1FD-DEAA-432C-989B-6D254AEDB11F}" type="presParOf" srcId="{2D983EB6-9765-4C76-AC07-F5E5D3612857}" destId="{068D4F77-DBB4-4CC3-8ACD-09BE1763E458}" srcOrd="0" destOrd="0" presId="urn:microsoft.com/office/officeart/2008/layout/VerticalCurvedList"/>
    <dgm:cxn modelId="{76956C83-EF4D-44EB-B2EB-07CAA37CA0E8}" type="presParOf" srcId="{4BBDEB3D-3DF3-4AB9-8DA7-514B14A5AE20}" destId="{AB39A22A-18A1-4489-874B-14471CD78A26}" srcOrd="3" destOrd="0" presId="urn:microsoft.com/office/officeart/2008/layout/VerticalCurvedList"/>
    <dgm:cxn modelId="{8AD7BA00-117C-457B-B437-B9C92D5F2299}" type="presParOf" srcId="{4BBDEB3D-3DF3-4AB9-8DA7-514B14A5AE20}" destId="{0EE49DE5-51CB-4F5F-A560-D651D0D21667}" srcOrd="4" destOrd="0" presId="urn:microsoft.com/office/officeart/2008/layout/VerticalCurvedList"/>
    <dgm:cxn modelId="{C278887E-9040-4260-85E9-B759F1A67886}" type="presParOf" srcId="{0EE49DE5-51CB-4F5F-A560-D651D0D21667}" destId="{0D41AEE1-216C-4123-832E-675174300DE2}" srcOrd="0" destOrd="0" presId="urn:microsoft.com/office/officeart/2008/layout/VerticalCurvedList"/>
    <dgm:cxn modelId="{D620D405-F4AF-4362-BE99-4AA7383CA6F5}" type="presParOf" srcId="{4BBDEB3D-3DF3-4AB9-8DA7-514B14A5AE20}" destId="{E7FACA93-25C9-448A-BF02-D9FA7FC80F06}" srcOrd="5" destOrd="0" presId="urn:microsoft.com/office/officeart/2008/layout/VerticalCurvedList"/>
    <dgm:cxn modelId="{546628A1-1E42-46B2-ABC8-CFB764A1C64B}" type="presParOf" srcId="{4BBDEB3D-3DF3-4AB9-8DA7-514B14A5AE20}" destId="{4F9847CC-CC13-43C2-A269-EA8B5C737BD3}" srcOrd="6" destOrd="0" presId="urn:microsoft.com/office/officeart/2008/layout/VerticalCurvedList"/>
    <dgm:cxn modelId="{45C0D921-88E5-4EA7-BF0D-AAD9104F6317}" type="presParOf" srcId="{4F9847CC-CC13-43C2-A269-EA8B5C737BD3}" destId="{8DA920D5-9B8F-4B34-8514-848DDE1EFAE5}" srcOrd="0" destOrd="0" presId="urn:microsoft.com/office/officeart/2008/layout/VerticalCurvedList"/>
    <dgm:cxn modelId="{04210F41-E313-4DF9-9872-989F2573BBD0}" type="presParOf" srcId="{4BBDEB3D-3DF3-4AB9-8DA7-514B14A5AE20}" destId="{629140AC-AE99-4C4E-B8D9-BA0E570323AF}" srcOrd="7" destOrd="0" presId="urn:microsoft.com/office/officeart/2008/layout/VerticalCurvedList"/>
    <dgm:cxn modelId="{9FB0F1A2-DBAF-4C2C-92E3-131859BBBBDD}" type="presParOf" srcId="{4BBDEB3D-3DF3-4AB9-8DA7-514B14A5AE20}" destId="{0BB40BCB-C8F7-484D-8A07-249D68C4B112}" srcOrd="8" destOrd="0" presId="urn:microsoft.com/office/officeart/2008/layout/VerticalCurvedList"/>
    <dgm:cxn modelId="{6B6B9BA7-3734-4E1C-BD9E-C337709FD8E0}" type="presParOf" srcId="{0BB40BCB-C8F7-484D-8A07-249D68C4B112}" destId="{42F7C7FD-4A33-476A-862C-3372171FF33E}" srcOrd="0" destOrd="0" presId="urn:microsoft.com/office/officeart/2008/layout/VerticalCurvedList"/>
    <dgm:cxn modelId="{47E16481-1551-4C8E-BC92-F7CBB40EAFCE}" type="presParOf" srcId="{4BBDEB3D-3DF3-4AB9-8DA7-514B14A5AE20}" destId="{42F279CE-4D16-462D-9853-EAE2A3DB02E3}" srcOrd="9" destOrd="0" presId="urn:microsoft.com/office/officeart/2008/layout/VerticalCurvedList"/>
    <dgm:cxn modelId="{FDD0B6E9-5022-47C3-B903-FC2BF0F70821}" type="presParOf" srcId="{4BBDEB3D-3DF3-4AB9-8DA7-514B14A5AE20}" destId="{6C479B21-E7D4-4705-898F-5B5D27CB75F1}" srcOrd="10" destOrd="0" presId="urn:microsoft.com/office/officeart/2008/layout/VerticalCurvedList"/>
    <dgm:cxn modelId="{0785D70C-BFC4-4BEA-8470-EAB9CC5862DF}" type="presParOf" srcId="{6C479B21-E7D4-4705-898F-5B5D27CB75F1}" destId="{C770F4C9-CD4D-484E-B9D5-A8DB6A551C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13DD-670D-451F-A5DC-EA5ED1BFAD03}">
      <dsp:nvSpPr>
        <dsp:cNvPr id="0" name=""/>
        <dsp:cNvSpPr/>
      </dsp:nvSpPr>
      <dsp:spPr>
        <a:xfrm>
          <a:off x="-3319126" y="-510542"/>
          <a:ext cx="3957960" cy="3957960"/>
        </a:xfrm>
        <a:prstGeom prst="blockArc">
          <a:avLst>
            <a:gd name="adj1" fmla="val 18900000"/>
            <a:gd name="adj2" fmla="val 2700000"/>
            <a:gd name="adj3" fmla="val 54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360CC-5B35-46E5-89D3-A8C0F574E0DA}">
      <dsp:nvSpPr>
        <dsp:cNvPr id="0" name=""/>
        <dsp:cNvSpPr/>
      </dsp:nvSpPr>
      <dsp:spPr>
        <a:xfrm>
          <a:off x="280385" y="183495"/>
          <a:ext cx="8329343" cy="367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8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Overview of Watson Conversation  </a:t>
          </a:r>
          <a:endParaRPr lang="en-US" sz="1900" kern="1200" dirty="0"/>
        </a:p>
      </dsp:txBody>
      <dsp:txXfrm>
        <a:off x="280385" y="183495"/>
        <a:ext cx="8329343" cy="367226"/>
      </dsp:txXfrm>
    </dsp:sp>
    <dsp:sp modelId="{068D4F77-DBB4-4CC3-8ACD-09BE1763E458}">
      <dsp:nvSpPr>
        <dsp:cNvPr id="0" name=""/>
        <dsp:cNvSpPr/>
      </dsp:nvSpPr>
      <dsp:spPr>
        <a:xfrm>
          <a:off x="50868" y="137592"/>
          <a:ext cx="459033" cy="459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9A22A-18A1-4489-874B-14471CD78A26}">
      <dsp:nvSpPr>
        <dsp:cNvPr id="0" name=""/>
        <dsp:cNvSpPr/>
      </dsp:nvSpPr>
      <dsp:spPr>
        <a:xfrm>
          <a:off x="543529" y="734160"/>
          <a:ext cx="8066199" cy="367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8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Chat bot Architecture</a:t>
          </a:r>
          <a:endParaRPr lang="en-US" sz="1900" kern="1200" dirty="0"/>
        </a:p>
      </dsp:txBody>
      <dsp:txXfrm>
        <a:off x="543529" y="734160"/>
        <a:ext cx="8066199" cy="367226"/>
      </dsp:txXfrm>
    </dsp:sp>
    <dsp:sp modelId="{0D41AEE1-216C-4123-832E-675174300DE2}">
      <dsp:nvSpPr>
        <dsp:cNvPr id="0" name=""/>
        <dsp:cNvSpPr/>
      </dsp:nvSpPr>
      <dsp:spPr>
        <a:xfrm>
          <a:off x="314012" y="688256"/>
          <a:ext cx="459033" cy="459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ACA93-25C9-448A-BF02-D9FA7FC80F06}">
      <dsp:nvSpPr>
        <dsp:cNvPr id="0" name=""/>
        <dsp:cNvSpPr/>
      </dsp:nvSpPr>
      <dsp:spPr>
        <a:xfrm>
          <a:off x="624293" y="1284824"/>
          <a:ext cx="7985435" cy="367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8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Chat bot – Required Criteria mapping</a:t>
          </a:r>
          <a:endParaRPr lang="en-US" sz="1900" kern="1200" dirty="0"/>
        </a:p>
      </dsp:txBody>
      <dsp:txXfrm>
        <a:off x="624293" y="1284824"/>
        <a:ext cx="7985435" cy="367226"/>
      </dsp:txXfrm>
    </dsp:sp>
    <dsp:sp modelId="{8DA920D5-9B8F-4B34-8514-848DDE1EFAE5}">
      <dsp:nvSpPr>
        <dsp:cNvPr id="0" name=""/>
        <dsp:cNvSpPr/>
      </dsp:nvSpPr>
      <dsp:spPr>
        <a:xfrm>
          <a:off x="394776" y="1238920"/>
          <a:ext cx="459033" cy="459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140AC-AE99-4C4E-B8D9-BA0E570323AF}">
      <dsp:nvSpPr>
        <dsp:cNvPr id="0" name=""/>
        <dsp:cNvSpPr/>
      </dsp:nvSpPr>
      <dsp:spPr>
        <a:xfrm>
          <a:off x="543529" y="1835488"/>
          <a:ext cx="8066199" cy="367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8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Chat Bot - Demo</a:t>
          </a:r>
        </a:p>
      </dsp:txBody>
      <dsp:txXfrm>
        <a:off x="543529" y="1835488"/>
        <a:ext cx="8066199" cy="367226"/>
      </dsp:txXfrm>
    </dsp:sp>
    <dsp:sp modelId="{42F7C7FD-4A33-476A-862C-3372171FF33E}">
      <dsp:nvSpPr>
        <dsp:cNvPr id="0" name=""/>
        <dsp:cNvSpPr/>
      </dsp:nvSpPr>
      <dsp:spPr>
        <a:xfrm>
          <a:off x="314012" y="1789584"/>
          <a:ext cx="459033" cy="459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279CE-4D16-462D-9853-EAE2A3DB02E3}">
      <dsp:nvSpPr>
        <dsp:cNvPr id="0" name=""/>
        <dsp:cNvSpPr/>
      </dsp:nvSpPr>
      <dsp:spPr>
        <a:xfrm>
          <a:off x="280385" y="2386152"/>
          <a:ext cx="8329343" cy="367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8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Questions &amp; Answers</a:t>
          </a:r>
        </a:p>
      </dsp:txBody>
      <dsp:txXfrm>
        <a:off x="280385" y="2386152"/>
        <a:ext cx="8329343" cy="367226"/>
      </dsp:txXfrm>
    </dsp:sp>
    <dsp:sp modelId="{C770F4C9-CD4D-484E-B9D5-A8DB6A551C6B}">
      <dsp:nvSpPr>
        <dsp:cNvPr id="0" name=""/>
        <dsp:cNvSpPr/>
      </dsp:nvSpPr>
      <dsp:spPr>
        <a:xfrm>
          <a:off x="50868" y="2340248"/>
          <a:ext cx="459033" cy="459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497F-7633-4752-A792-E8FC3D9F3AA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2A667-FCC7-4CF3-A28E-A4E94912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8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2BA6A-34A3-4B1A-9546-47DB700A868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6291E-F14F-498D-B245-D4A7328B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92CE6-CE42-9E46-BCAA-3B057DD4A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Footprint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3455A-6768-48AC-BC0A-853CE24D70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7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841772"/>
            <a:ext cx="7729695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" y="2701528"/>
            <a:ext cx="7729695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8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90" y="1219200"/>
            <a:ext cx="8645754" cy="2936160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8158956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57302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454545"/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53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68245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454545"/>
                </a:solidFill>
                <a:latin typeface="+mn-lt"/>
                <a:cs typeface="+mn-cs"/>
              </a:rPr>
              <a:t>© 2017 Persistent Systems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8600" y="1578429"/>
            <a:ext cx="7729695" cy="98242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61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90" y="1219200"/>
            <a:ext cx="8645754" cy="2936160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8158956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57302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454545"/>
                </a:solidFill>
                <a:latin typeface="+mn-lt"/>
                <a:cs typeface="+mn-cs"/>
              </a:rPr>
              <a:t>© 2017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400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841772"/>
            <a:ext cx="7729695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2701528"/>
            <a:ext cx="7729695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38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35189"/>
            <a:ext cx="4292600" cy="3524724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35189"/>
            <a:ext cx="4198144" cy="3524724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54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59776"/>
            <a:ext cx="4127500" cy="5398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5706"/>
            <a:ext cx="4127500" cy="2414302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6001" y="1259776"/>
            <a:ext cx="4045744" cy="5398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001" y="1755706"/>
            <a:ext cx="4045744" cy="2414302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126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33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066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1079500"/>
            <a:ext cx="4984353" cy="3316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006899"/>
              </a:buClr>
              <a:defRPr sz="24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 sz="21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 sz="18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 sz="15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 sz="15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302" y="1980719"/>
            <a:ext cx="3321717" cy="2421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302" y="1079500"/>
            <a:ext cx="3321717" cy="793088"/>
          </a:xfrm>
          <a:prstGeom prst="rect">
            <a:avLst/>
          </a:prstGeom>
        </p:spPr>
        <p:txBody>
          <a:bodyPr anchor="ctr" anchorCtr="0"/>
          <a:lstStyle>
            <a:lvl1pPr>
              <a:defRPr sz="24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406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57302" y="1079500"/>
            <a:ext cx="3321717" cy="793088"/>
          </a:xfrm>
          <a:prstGeom prst="rect">
            <a:avLst/>
          </a:prstGeom>
        </p:spPr>
        <p:txBody>
          <a:bodyPr anchor="ctr" anchorCtr="0"/>
          <a:lstStyle>
            <a:lvl1pPr>
              <a:defRPr sz="24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302" y="1980719"/>
            <a:ext cx="3321717" cy="2421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1079500"/>
            <a:ext cx="4984353" cy="33162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solidFill>
                  <a:srgbClr val="454545"/>
                </a:solidFill>
                <a:latin typeface="+mn-lt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6146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pic>
        <p:nvPicPr>
          <p:cNvPr id="4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8392228" y="139304"/>
            <a:ext cx="653348" cy="46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bg1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bg1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© 2017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3448234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257302" y="988559"/>
            <a:ext cx="7419639" cy="3644164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006899"/>
              </a:buClr>
              <a:defRPr sz="21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Vertical Title 1"/>
          <p:cNvSpPr txBox="1">
            <a:spLocks/>
          </p:cNvSpPr>
          <p:nvPr userDrawn="1"/>
        </p:nvSpPr>
        <p:spPr>
          <a:xfrm>
            <a:off x="7747838" y="988558"/>
            <a:ext cx="1129462" cy="3644165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6899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26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257302" y="988559"/>
            <a:ext cx="7419639" cy="3644164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006899"/>
              </a:buClr>
              <a:buFont typeface="Arial" panose="020B0604020202020204" pitchFamily="34" charset="0"/>
              <a:buChar char="•"/>
              <a:defRPr sz="21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685800" indent="-342900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 marL="1028700" indent="-342900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 marL="1371600" indent="-342900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 marL="1714500" indent="-342900">
              <a:buClr>
                <a:srgbClr val="006899"/>
              </a:buClr>
              <a:buFont typeface="Arial" panose="020B0604020202020204" pitchFamily="34" charset="0"/>
              <a:buChar char="•"/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7747838" y="988558"/>
            <a:ext cx="1129462" cy="3644165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371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841772"/>
            <a:ext cx="7729695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" y="2701528"/>
            <a:ext cx="7729695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7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8600" y="1578429"/>
            <a:ext cx="7729695" cy="98242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434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841772"/>
            <a:ext cx="7729695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" y="2701528"/>
            <a:ext cx="7729695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81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DFDB6766-160A-8940-A1A8-E4F6C1946EDC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  <a:prstGeom prst="rect">
            <a:avLst/>
          </a:prstGeom>
        </p:spPr>
        <p:txBody>
          <a:bodyPr/>
          <a:lstStyle>
            <a:lvl1pPr>
              <a:defRPr sz="8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5" y="1187118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6603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3">
            <a:extLst>
              <a:ext uri="{FF2B5EF4-FFF2-40B4-BE49-F238E27FC236}">
                <a16:creationId xmlns:a16="http://schemas.microsoft.com/office/drawing/2014/main" xmlns="" id="{E9810A8A-850E-4C51-8461-D16AADAD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3" y="4901474"/>
            <a:ext cx="1619033" cy="1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412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12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12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2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2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2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2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defRPr/>
            </a:pPr>
            <a:r>
              <a:rPr lang="en-US" altLang="en-US" sz="675">
                <a:solidFill>
                  <a:srgbClr val="53585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IBM </a:t>
            </a:r>
            <a:r>
              <a:rPr lang="en-US" altLang="en-US" sz="675" b="1">
                <a:solidFill>
                  <a:srgbClr val="53585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Bluemix Garage</a:t>
            </a:r>
            <a:r>
              <a:rPr lang="en-US" altLang="en-US" sz="675">
                <a:solidFill>
                  <a:srgbClr val="53585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 | 2016 Confidential</a:t>
            </a:r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259876" y="147639"/>
            <a:ext cx="6289979" cy="383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39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" name="Shape 184">
            <a:extLst>
              <a:ext uri="{FF2B5EF4-FFF2-40B4-BE49-F238E27FC236}">
                <a16:creationId xmlns:a16="http://schemas.microsoft.com/office/drawing/2014/main" xmlns="" id="{CA580A47-FA68-4244-BD3B-634B8B343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462463" y="4905376"/>
            <a:ext cx="214313" cy="215504"/>
          </a:xfrm>
          <a:prstGeom prst="rect">
            <a:avLst/>
          </a:prstGeom>
          <a:ln w="12700">
            <a:miter lim="400000"/>
          </a:ln>
        </p:spPr>
        <p:txBody>
          <a:bodyPr/>
          <a:lstStyle>
            <a:lvl1pPr algn="ctr" defTabSz="685783" eaLnBrk="0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DB6D90-9A66-499F-B75A-49DBDF833AB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00311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34755" y="839404"/>
            <a:ext cx="8878617" cy="386467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54545"/>
                </a:solidFill>
              </a:defRPr>
            </a:lvl1pPr>
            <a:lvl2pPr>
              <a:defRPr sz="1800">
                <a:solidFill>
                  <a:srgbClr val="454545"/>
                </a:solidFill>
              </a:defRPr>
            </a:lvl2pPr>
            <a:lvl3pPr>
              <a:defRPr sz="1600">
                <a:solidFill>
                  <a:srgbClr val="454545"/>
                </a:solidFill>
              </a:defRPr>
            </a:lvl3pPr>
            <a:lvl4pPr>
              <a:defRPr sz="1400">
                <a:solidFill>
                  <a:srgbClr val="454545"/>
                </a:solidFill>
              </a:defRPr>
            </a:lvl4pPr>
            <a:lvl5pPr>
              <a:defRPr sz="1200">
                <a:solidFill>
                  <a:srgbClr val="4545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7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3426" y="839404"/>
            <a:ext cx="4429125" cy="38646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4755" y="839404"/>
            <a:ext cx="4265796" cy="386467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54545"/>
                </a:solidFill>
              </a:defRPr>
            </a:lvl1pPr>
            <a:lvl2pPr>
              <a:defRPr sz="1800">
                <a:solidFill>
                  <a:srgbClr val="454545"/>
                </a:solidFill>
              </a:defRPr>
            </a:lvl2pPr>
            <a:lvl3pPr>
              <a:defRPr sz="1600">
                <a:solidFill>
                  <a:srgbClr val="454545"/>
                </a:solidFill>
              </a:defRPr>
            </a:lvl3pPr>
            <a:lvl4pPr>
              <a:defRPr sz="1400">
                <a:solidFill>
                  <a:srgbClr val="454545"/>
                </a:solidFill>
              </a:defRPr>
            </a:lvl4pPr>
            <a:lvl5pPr>
              <a:defRPr sz="1200">
                <a:solidFill>
                  <a:srgbClr val="4545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87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54" y="866776"/>
            <a:ext cx="4265797" cy="40957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3424" y="866776"/>
            <a:ext cx="4429125" cy="40957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43426" y="1276351"/>
            <a:ext cx="4429125" cy="3427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134755" y="1276351"/>
            <a:ext cx="4265796" cy="342773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54545"/>
                </a:solidFill>
              </a:defRPr>
            </a:lvl1pPr>
            <a:lvl2pPr>
              <a:defRPr sz="1800">
                <a:solidFill>
                  <a:srgbClr val="454545"/>
                </a:solidFill>
              </a:defRPr>
            </a:lvl2pPr>
            <a:lvl3pPr>
              <a:defRPr sz="1600">
                <a:solidFill>
                  <a:srgbClr val="454545"/>
                </a:solidFill>
              </a:defRPr>
            </a:lvl3pPr>
            <a:lvl4pPr>
              <a:defRPr sz="1400">
                <a:solidFill>
                  <a:srgbClr val="454545"/>
                </a:solidFill>
              </a:defRPr>
            </a:lvl4pPr>
            <a:lvl5pPr>
              <a:defRPr sz="1200">
                <a:solidFill>
                  <a:srgbClr val="4545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6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841772"/>
            <a:ext cx="7729695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2701528"/>
            <a:ext cx="7729695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38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066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706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525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841772"/>
            <a:ext cx="6858000" cy="17907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l">
              <a:defRPr sz="30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2701530"/>
            <a:ext cx="6858000" cy="660797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l">
              <a:buNone/>
              <a:defRPr sz="2100">
                <a:solidFill>
                  <a:srgbClr val="454545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25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96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34755" y="839404"/>
            <a:ext cx="8878617" cy="386467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54545"/>
                </a:solidFill>
              </a:defRPr>
            </a:lvl1pPr>
            <a:lvl2pPr>
              <a:defRPr sz="1800">
                <a:solidFill>
                  <a:srgbClr val="454545"/>
                </a:solidFill>
              </a:defRPr>
            </a:lvl2pPr>
            <a:lvl3pPr>
              <a:defRPr sz="1600">
                <a:solidFill>
                  <a:srgbClr val="454545"/>
                </a:solidFill>
              </a:defRPr>
            </a:lvl3pPr>
            <a:lvl4pPr>
              <a:defRPr sz="1400">
                <a:solidFill>
                  <a:srgbClr val="454545"/>
                </a:solidFill>
              </a:defRPr>
            </a:lvl4pPr>
            <a:lvl5pPr>
              <a:defRPr sz="1200">
                <a:solidFill>
                  <a:srgbClr val="45454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44827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3426" y="839404"/>
            <a:ext cx="4429125" cy="38646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4755" y="839404"/>
            <a:ext cx="4265796" cy="386467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54545"/>
                </a:solidFill>
              </a:defRPr>
            </a:lvl1pPr>
            <a:lvl2pPr>
              <a:defRPr sz="1800">
                <a:solidFill>
                  <a:srgbClr val="454545"/>
                </a:solidFill>
              </a:defRPr>
            </a:lvl2pPr>
            <a:lvl3pPr>
              <a:defRPr sz="1600">
                <a:solidFill>
                  <a:srgbClr val="454545"/>
                </a:solidFill>
              </a:defRPr>
            </a:lvl3pPr>
            <a:lvl4pPr>
              <a:defRPr sz="1400">
                <a:solidFill>
                  <a:srgbClr val="454545"/>
                </a:solidFill>
              </a:defRPr>
            </a:lvl4pPr>
            <a:lvl5pPr>
              <a:defRPr sz="1200">
                <a:solidFill>
                  <a:srgbClr val="45454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86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54" y="866776"/>
            <a:ext cx="4265797" cy="40957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3424" y="866776"/>
            <a:ext cx="4429125" cy="40957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43426" y="1276351"/>
            <a:ext cx="4429125" cy="3427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134755" y="1276351"/>
            <a:ext cx="4265796" cy="342773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54545"/>
                </a:solidFill>
              </a:defRPr>
            </a:lvl1pPr>
            <a:lvl2pPr>
              <a:defRPr sz="1800">
                <a:solidFill>
                  <a:srgbClr val="454545"/>
                </a:solidFill>
              </a:defRPr>
            </a:lvl2pPr>
            <a:lvl3pPr>
              <a:defRPr sz="1600">
                <a:solidFill>
                  <a:srgbClr val="454545"/>
                </a:solidFill>
              </a:defRPr>
            </a:lvl3pPr>
            <a:lvl4pPr>
              <a:defRPr sz="1400">
                <a:solidFill>
                  <a:srgbClr val="454545"/>
                </a:solidFill>
              </a:defRPr>
            </a:lvl4pPr>
            <a:lvl5pPr>
              <a:defRPr sz="1200">
                <a:solidFill>
                  <a:srgbClr val="45454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54361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4755" y="1"/>
            <a:ext cx="7975556" cy="71226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039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841772"/>
            <a:ext cx="6858000" cy="17907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l">
              <a:defRPr sz="30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2701530"/>
            <a:ext cx="6858000" cy="660797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l">
              <a:buNone/>
              <a:defRPr sz="2100">
                <a:solidFill>
                  <a:srgbClr val="454545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25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36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8158956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57302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bg1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bg1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© 2017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2292396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15619" y="2256595"/>
            <a:ext cx="6867940" cy="6303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4787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14375" y="841772"/>
            <a:ext cx="6858000" cy="17907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l">
              <a:defRPr sz="3000" b="1">
                <a:solidFill>
                  <a:srgbClr val="00689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4375" y="2701530"/>
            <a:ext cx="6858000" cy="660797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l">
              <a:buNone/>
              <a:defRPr sz="2100">
                <a:solidFill>
                  <a:srgbClr val="454545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25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644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8600" y="1578429"/>
            <a:ext cx="7729695" cy="98242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0095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7086600" y="0"/>
            <a:ext cx="2057400" cy="211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514850"/>
            <a:ext cx="259080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6" name="Picture 19" descr="PNG logo for PPT_small siz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747" y="76202"/>
            <a:ext cx="1577477" cy="134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5" y="4906567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400" eaLnBrk="1" hangingPunct="1">
              <a:defRPr/>
            </a:pP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cs typeface="Arial" charset="0"/>
              </a:rPr>
              <a:t>© 2017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04" y="2266950"/>
            <a:ext cx="7069096" cy="9144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Calibri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792" y="3257550"/>
            <a:ext cx="7067608" cy="459568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28"/>
          <p:cNvSpPr>
            <a:spLocks noChangeArrowheads="1"/>
          </p:cNvSpPr>
          <p:nvPr userDrawn="1"/>
        </p:nvSpPr>
        <p:spPr bwMode="auto">
          <a:xfrm>
            <a:off x="3119438" y="57150"/>
            <a:ext cx="19859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1100" b="1" dirty="0">
                <a:solidFill>
                  <a:srgbClr val="D8F1FD"/>
                </a:solidFill>
                <a:latin typeface="Calibri" pitchFamily="34" charset="0"/>
                <a:cs typeface="Arial" charset="0"/>
              </a:rPr>
              <a:t>www.persistent.com</a:t>
            </a:r>
          </a:p>
        </p:txBody>
      </p:sp>
    </p:spTree>
    <p:extLst>
      <p:ext uri="{BB962C8B-B14F-4D97-AF65-F5344CB8AC3E}">
        <p14:creationId xmlns:p14="http://schemas.microsoft.com/office/powerpoint/2010/main" val="17612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7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b="1" kern="1200" dirty="0">
                <a:solidFill>
                  <a:srgbClr val="006899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31131"/>
            <a:ext cx="6400800" cy="310634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459917" y="161567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3119438" y="57150"/>
            <a:ext cx="19859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1100" b="1" dirty="0">
                <a:solidFill>
                  <a:srgbClr val="D8F1FD"/>
                </a:solidFill>
                <a:latin typeface="Calibri" pitchFamily="34" charset="0"/>
                <a:cs typeface="Arial" charset="0"/>
              </a:rPr>
              <a:t>www.persistent.com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81" y="2502015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705600" y="2"/>
            <a:ext cx="2438400" cy="1615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4" name="Picture 7" descr="Persistent Logo_full colou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0867" y="342900"/>
            <a:ext cx="1287866" cy="11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>
            <a:spLocks noChangeArrowheads="1"/>
          </p:cNvSpPr>
          <p:nvPr userDrawn="1"/>
        </p:nvSpPr>
        <p:spPr bwMode="auto">
          <a:xfrm>
            <a:off x="7189788" y="4956573"/>
            <a:ext cx="1641796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400" eaLnBrk="1" hangingPunct="1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Arial" charset="0"/>
              </a:rPr>
              <a:t>© 2015 Persistent Systems Ltd </a:t>
            </a:r>
          </a:p>
        </p:txBody>
      </p:sp>
    </p:spTree>
    <p:extLst>
      <p:ext uri="{BB962C8B-B14F-4D97-AF65-F5344CB8AC3E}">
        <p14:creationId xmlns:p14="http://schemas.microsoft.com/office/powerpoint/2010/main" val="30946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71551"/>
            <a:ext cx="4038600" cy="3657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71551"/>
            <a:ext cx="4038600" cy="3657600"/>
          </a:xfrm>
        </p:spPr>
        <p:txBody>
          <a:bodyPr/>
          <a:lstStyle>
            <a:lvl1pPr>
              <a:defRPr sz="2000"/>
            </a:lvl1pPr>
            <a:lvl2pPr marL="363538" indent="-363538">
              <a:defRPr sz="1800"/>
            </a:lvl2pPr>
            <a:lvl3pPr marL="363538" indent="-363538">
              <a:defRPr sz="1800"/>
            </a:lvl3pPr>
            <a:lvl4pPr marL="363538" indent="-363538">
              <a:defRPr sz="1600"/>
            </a:lvl4pPr>
            <a:lvl5pPr marL="363538" indent="-3635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114801"/>
            <a:ext cx="4038600" cy="479822"/>
          </a:xfrm>
        </p:spPr>
        <p:txBody>
          <a:bodyPr anchor="b"/>
          <a:lstStyle>
            <a:lvl1pPr marL="0" indent="0">
              <a:buNone/>
              <a:defRPr sz="1000" b="0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971552"/>
            <a:ext cx="4573588" cy="3143251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800">
                <a:latin typeface="Calibri" pitchFamily="34" charset="0"/>
              </a:defRPr>
            </a:lvl2pPr>
            <a:lvl3pPr>
              <a:defRPr sz="1600">
                <a:latin typeface="Calibri" pitchFamily="34" charset="0"/>
              </a:defRPr>
            </a:lvl3pPr>
            <a:lvl4pPr>
              <a:defRPr sz="1400">
                <a:latin typeface="Calibri" pitchFamily="34" charset="0"/>
              </a:defRPr>
            </a:lvl4pPr>
            <a:lvl5pPr>
              <a:defRPr sz="14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6" y="4114801"/>
            <a:ext cx="4038599" cy="479822"/>
          </a:xfrm>
        </p:spPr>
        <p:txBody>
          <a:bodyPr anchor="b"/>
          <a:lstStyle>
            <a:lvl1pPr marL="0" indent="0">
              <a:buNone/>
              <a:defRPr sz="1000" b="0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5" y="971552"/>
            <a:ext cx="4571999" cy="3143251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800">
                <a:latin typeface="Calibri" pitchFamily="34" charset="0"/>
              </a:defRPr>
            </a:lvl2pPr>
            <a:lvl3pPr>
              <a:defRPr sz="1600">
                <a:latin typeface="Calibri" pitchFamily="34" charset="0"/>
              </a:defRPr>
            </a:lvl3pPr>
            <a:lvl4pPr>
              <a:defRPr sz="1400">
                <a:latin typeface="Calibri" pitchFamily="34" charset="0"/>
              </a:defRPr>
            </a:lvl4pPr>
            <a:lvl5pPr>
              <a:defRPr sz="14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9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68245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bg1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bg1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© 2017 Persistent Systems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8600" y="1578429"/>
            <a:ext cx="7729695" cy="98242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4447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9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6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8"/>
            <a:ext cx="5111750" cy="351829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7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2646"/>
            <a:ext cx="8229600" cy="425054"/>
          </a:xfrm>
        </p:spPr>
        <p:txBody>
          <a:bodyPr anchor="b">
            <a:normAutofit/>
          </a:bodyPr>
          <a:lstStyle>
            <a:lvl1pPr algn="l">
              <a:defRPr sz="1000" b="0">
                <a:solidFill>
                  <a:srgbClr val="404040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14400"/>
            <a:ext cx="82296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85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4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-100013" y="4827987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defTabSz="914400" eaLnBrk="1" hangingPunct="1">
              <a:defRPr/>
            </a:pPr>
            <a:fld id="{3BC63087-840A-47AF-9013-C813B237DC88}" type="slidenum">
              <a:rPr lang="en-US" sz="1200" b="1" smtClean="0">
                <a:solidFill>
                  <a:prstClr val="white"/>
                </a:solidFill>
                <a:latin typeface="Calibri" panose="020F0502020204030204" pitchFamily="34" charset="0"/>
                <a:cs typeface="Arial" charset="0"/>
              </a:rPr>
              <a:pPr algn="ctr" defTabSz="914400" eaLnBrk="1" hangingPunct="1">
                <a:defRPr/>
              </a:pPr>
              <a:t>‹#›</a:t>
            </a:fld>
            <a:endParaRPr lang="en-US" sz="1200" b="1" dirty="0">
              <a:solidFill>
                <a:prstClr val="white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58" y="1792787"/>
            <a:ext cx="8277234" cy="6846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781800" y="0"/>
            <a:ext cx="2362200" cy="158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92227"/>
            <a:ext cx="1271016" cy="99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2"/>
          <p:cNvSpPr txBox="1">
            <a:spLocks noChangeArrowheads="1"/>
          </p:cNvSpPr>
          <p:nvPr userDrawn="1"/>
        </p:nvSpPr>
        <p:spPr bwMode="auto">
          <a:xfrm>
            <a:off x="8158956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257302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59776"/>
            <a:ext cx="4127500" cy="5398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5706"/>
            <a:ext cx="4127500" cy="2414302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6001" y="1259776"/>
            <a:ext cx="4045744" cy="5398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001" y="1755706"/>
            <a:ext cx="4045744" cy="2414302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bg1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bg1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© 2017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537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841772"/>
            <a:ext cx="7729695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0689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" y="2701528"/>
            <a:ext cx="7729695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54545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67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90" y="1219200"/>
            <a:ext cx="8645754" cy="2936160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8158956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57302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454545"/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284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90" y="1219200"/>
            <a:ext cx="8645754" cy="2936160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8158956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57302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454545"/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955280" cy="896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17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4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8040130" y="269176"/>
            <a:ext cx="885123" cy="63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1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6" r:id="rId2"/>
    <p:sldLayoutId id="2147483663" r:id="rId3"/>
    <p:sldLayoutId id="2147483697" r:id="rId4"/>
    <p:sldLayoutId id="2147483698" r:id="rId5"/>
    <p:sldLayoutId id="2147483699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8392228" y="139304"/>
            <a:ext cx="653348" cy="46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8158956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7302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© 2016 Persistent Systems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73752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8198202" y="4868245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algn="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900" kern="1200" smtClean="0">
                <a:solidFill>
                  <a:srgbClr val="454545"/>
                </a:solidFill>
                <a:latin typeface="+mn-lt"/>
                <a:ea typeface="ＭＳ Ｐゴシック" pitchFamily="-112" charset="-128"/>
                <a:cs typeface="+mn-cs"/>
              </a:rPr>
              <a:pPr marL="0" algn="r" defTabSz="685800" rtl="0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dirty="0">
              <a:solidFill>
                <a:srgbClr val="454545"/>
              </a:solidFill>
              <a:latin typeface="+mn-lt"/>
              <a:ea typeface="ＭＳ Ｐゴシック" pitchFamily="-112" charset="-128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8600" y="4875394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454545"/>
                </a:solidFill>
                <a:latin typeface="+mn-lt"/>
                <a:cs typeface="+mn-cs"/>
              </a:rPr>
              <a:t>© 2017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20296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0" r:id="rId12"/>
    <p:sldLayoutId id="2147483701" r:id="rId13"/>
    <p:sldLayoutId id="2147483737" r:id="rId14"/>
    <p:sldLayoutId id="2147483738" r:id="rId15"/>
    <p:sldLayoutId id="2147483739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6899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" y="0"/>
            <a:ext cx="9135879" cy="51435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8392228" y="139304"/>
            <a:ext cx="653348" cy="46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8158956" y="4868246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685783" eaLnBrk="1" hangingPunct="1">
              <a:defRPr/>
            </a:pPr>
            <a:fld id="{26F96CE2-93CF-406C-ACE5-0A3BBE01630B}" type="slidenum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685783" eaLnBrk="1" hangingPunct="1">
                <a:defRPr/>
              </a:pPr>
              <a:t>‹#›</a:t>
            </a:fld>
            <a:endParaRPr lang="en-US" sz="9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7303" y="4875395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685766" eaLnBrk="1" hangingPunct="1">
              <a:defRPr/>
            </a:pPr>
            <a:r>
              <a:rPr lang="en-US" sz="9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73753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8198202" y="4868246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685783" eaLnBrk="1" hangingPunct="1">
              <a:defRPr/>
            </a:pPr>
            <a:fld id="{26F96CE2-93CF-406C-ACE5-0A3BBE01630B}" type="slidenum">
              <a:rPr lang="en-US" sz="900" smtClean="0">
                <a:solidFill>
                  <a:srgbClr val="454545"/>
                </a:solidFill>
                <a:latin typeface="Calibri" panose="020F0502020204030204"/>
              </a:rPr>
              <a:pPr algn="r" defTabSz="685783" eaLnBrk="1" hangingPunct="1">
                <a:defRPr/>
              </a:pPr>
              <a:t>‹#›</a:t>
            </a:fld>
            <a:endParaRPr lang="en-US" sz="9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1" y="4875395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685766" eaLnBrk="1" hangingPunct="1">
              <a:defRPr/>
            </a:pPr>
            <a:r>
              <a:rPr lang="en-US" sz="900" dirty="0">
                <a:solidFill>
                  <a:srgbClr val="454545"/>
                </a:solidFill>
                <a:latin typeface="Calibri" panose="020F0502020204030204"/>
              </a:rPr>
              <a:t>© 2017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386833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6899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" y="0"/>
            <a:ext cx="9135879" cy="5143500"/>
          </a:xfrm>
          <a:prstGeom prst="rect">
            <a:avLst/>
          </a:prstGeom>
        </p:spPr>
      </p:pic>
      <p:pic>
        <p:nvPicPr>
          <p:cNvPr id="8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968"/>
          <a:stretch/>
        </p:blipFill>
        <p:spPr bwMode="auto">
          <a:xfrm>
            <a:off x="8392228" y="139304"/>
            <a:ext cx="653348" cy="46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8158956" y="4868246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685783" eaLnBrk="1" hangingPunct="1">
              <a:defRPr/>
            </a:pPr>
            <a:fld id="{26F96CE2-93CF-406C-ACE5-0A3BBE01630B}" type="slidenum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pPr algn="r" defTabSz="685783" eaLnBrk="1" hangingPunct="1">
                <a:defRPr/>
              </a:pPr>
              <a:t>‹#›</a:t>
            </a:fld>
            <a:endParaRPr lang="en-US" sz="900" dirty="0">
              <a:solidFill>
                <a:srgbClr val="FFFFFF">
                  <a:lumMod val="50000"/>
                  <a:lumOff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7303" y="4875395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685766" eaLnBrk="1" hangingPunct="1">
              <a:defRPr/>
            </a:pPr>
            <a:r>
              <a:rPr lang="en-US" sz="900" dirty="0">
                <a:solidFill>
                  <a:srgbClr val="FFFFFF">
                    <a:lumMod val="50000"/>
                    <a:lumOff val="50000"/>
                  </a:srgbClr>
                </a:solidFill>
                <a:latin typeface="Calibri" panose="020F0502020204030204"/>
              </a:rPr>
              <a:t>© 2016 Persistent Systems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73753"/>
            <a:ext cx="9144000" cy="275255"/>
          </a:xfrm>
          <a:prstGeom prst="rect">
            <a:avLst/>
          </a:prstGeom>
          <a:solidFill>
            <a:srgbClr val="D1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8198202" y="4868246"/>
            <a:ext cx="712788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 defTabSz="685783" eaLnBrk="1" hangingPunct="1">
              <a:defRPr/>
            </a:pPr>
            <a:fld id="{26F96CE2-93CF-406C-ACE5-0A3BBE01630B}" type="slidenum">
              <a:rPr lang="en-US" sz="900" smtClean="0">
                <a:solidFill>
                  <a:srgbClr val="454545"/>
                </a:solidFill>
                <a:latin typeface="Calibri" panose="020F0502020204030204"/>
              </a:rPr>
              <a:pPr algn="r" defTabSz="685783" eaLnBrk="1" hangingPunct="1">
                <a:defRPr/>
              </a:pPr>
              <a:t>‹#›</a:t>
            </a:fld>
            <a:endParaRPr lang="en-US" sz="900" dirty="0">
              <a:solidFill>
                <a:srgbClr val="454545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8601" y="4875395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685766" eaLnBrk="1" hangingPunct="1">
              <a:defRPr/>
            </a:pPr>
            <a:r>
              <a:rPr lang="en-US" sz="900" dirty="0">
                <a:solidFill>
                  <a:srgbClr val="454545"/>
                </a:solidFill>
                <a:latin typeface="Calibri" panose="020F0502020204030204"/>
              </a:rPr>
              <a:t>© 2017 Persistent Systems </a:t>
            </a:r>
          </a:p>
        </p:txBody>
      </p:sp>
    </p:spTree>
    <p:extLst>
      <p:ext uri="{BB962C8B-B14F-4D97-AF65-F5344CB8AC3E}">
        <p14:creationId xmlns:p14="http://schemas.microsoft.com/office/powerpoint/2010/main" val="194241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40" r:id="rId9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6899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Box 10"/>
          <p:cNvSpPr txBox="1">
            <a:spLocks noChangeArrowheads="1"/>
          </p:cNvSpPr>
          <p:nvPr/>
        </p:nvSpPr>
        <p:spPr bwMode="auto">
          <a:xfrm>
            <a:off x="7189788" y="4956573"/>
            <a:ext cx="1641796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defTabSz="914400" eaLnBrk="1" hangingPunct="1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Arial" charset="0"/>
              </a:rPr>
              <a:t>© 2017 Persistent Systems Ltd </a:t>
            </a:r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-164749" y="4817445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defTabSz="914400" eaLnBrk="1" hangingPunct="1">
              <a:defRPr/>
            </a:pPr>
            <a:fld id="{26F96CE2-93CF-406C-ACE5-0A3BBE01630B}" type="slidenum">
              <a:rPr lang="en-US" sz="1200" b="1" smtClean="0">
                <a:solidFill>
                  <a:prstClr val="white"/>
                </a:solidFill>
                <a:latin typeface="Calibri" pitchFamily="34" charset="0"/>
                <a:cs typeface="Arial" charset="0"/>
              </a:rPr>
              <a:pPr algn="ctr" defTabSz="914400" eaLnBrk="1" hangingPunct="1">
                <a:defRPr/>
              </a:pPr>
              <a:t>‹#›</a:t>
            </a:fld>
            <a:endParaRPr lang="en-US" sz="1200" b="1" dirty="0">
              <a:solidFill>
                <a:prstClr val="white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06899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9pPr>
    </p:titleStyle>
    <p:bodyStyle>
      <a:lvl1pPr marL="2317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006899"/>
        </a:buClr>
        <a:buFont typeface="Wingdings 2" pitchFamily="18" charset="2"/>
        <a:buChar char=""/>
        <a:defRPr sz="20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1pPr>
      <a:lvl2pPr marL="509588" indent="-222250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2pPr>
      <a:lvl3pPr marL="796925" indent="-2222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"/>
        <a:defRPr sz="16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3pPr>
      <a:lvl4pPr marL="1031875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sz="14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4pPr>
      <a:lvl5pPr marL="1201738" indent="-117475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2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natural-language-understanding-demo.mybluemix.ne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4.pn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png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png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istentsys.com/" TargetMode="External"/><Relationship Id="rId2" Type="http://schemas.openxmlformats.org/officeDocument/2006/relationships/hyperlink" Target="mailto:gohby@persistent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TNB Botathon 2017 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Dec 14 &amp; 15, 2017</a:t>
            </a:r>
          </a:p>
          <a:p>
            <a:pPr marL="0" indent="0">
              <a:buNone/>
            </a:pPr>
            <a:r>
              <a:rPr lang="en-US" sz="1400" dirty="0" smtClean="0"/>
              <a:t>Persistent Systems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11" y="522684"/>
            <a:ext cx="1295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Chat Bot </a:t>
            </a:r>
            <a:r>
              <a:rPr lang="en-US" dirty="0" smtClean="0"/>
              <a:t>Solution 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xmlns="" id="{BAD93013-160C-4AD8-BF79-6FFE1873076E}"/>
              </a:ext>
            </a:extLst>
          </p:cNvPr>
          <p:cNvSpPr txBox="1">
            <a:spLocks/>
          </p:cNvSpPr>
          <p:nvPr/>
        </p:nvSpPr>
        <p:spPr>
          <a:xfrm>
            <a:off x="120448" y="340187"/>
            <a:ext cx="8417873" cy="5457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z="2400" dirty="0">
                <a:latin typeface="+mn-lt"/>
              </a:rPr>
              <a:t>Chatbot Solution Overview </a:t>
            </a:r>
          </a:p>
          <a:p>
            <a:r>
              <a:rPr lang="en-US" sz="1800" i="1" dirty="0">
                <a:latin typeface="+mn-lt"/>
              </a:rPr>
              <a:t>The Center of Customer Engagements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E6376B4-20C0-4A83-8343-51F12C0CEC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59" y="1238579"/>
            <a:ext cx="710184" cy="7101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95E5E6-B883-42DF-BEEA-649D20BACC36}"/>
              </a:ext>
            </a:extLst>
          </p:cNvPr>
          <p:cNvSpPr/>
          <p:nvPr/>
        </p:nvSpPr>
        <p:spPr>
          <a:xfrm>
            <a:off x="6070159" y="2339049"/>
            <a:ext cx="29105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alibri" charset="0"/>
                <a:cs typeface="Calibri" charset="0"/>
              </a:rPr>
              <a:t>Create an </a:t>
            </a:r>
            <a:r>
              <a:rPr lang="en-US" sz="1500" dirty="0" err="1">
                <a:solidFill>
                  <a:srgbClr val="508DCA"/>
                </a:solidFill>
                <a:latin typeface="Calibri" charset="0"/>
                <a:cs typeface="Calibri" charset="0"/>
              </a:rPr>
              <a:t>omni</a:t>
            </a:r>
            <a:r>
              <a:rPr lang="en-US" sz="1500" dirty="0">
                <a:solidFill>
                  <a:srgbClr val="508DCA"/>
                </a:solidFill>
                <a:latin typeface="Calibri" charset="0"/>
                <a:cs typeface="Calibri" charset="0"/>
              </a:rPr>
              <a:t>-channel experience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alibri" charset="0"/>
                <a:cs typeface="Calibri" charset="0"/>
              </a:rPr>
              <a:t>through the user’s channel of choice</a:t>
            </a: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xmlns="" id="{592EF3FF-A24C-4CA4-8279-401DBF081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3" y="2171563"/>
            <a:ext cx="2553955" cy="76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500" dirty="0">
                <a:solidFill>
                  <a:schemeClr val="bg2">
                    <a:lumMod val="50000"/>
                  </a:schemeClr>
                </a:solidFill>
              </a:rPr>
              <a:t>Lessen burden for live agents, allowing them to focus on </a:t>
            </a:r>
            <a:r>
              <a:rPr lang="en-US" altLang="ja-JP" sz="1500" dirty="0">
                <a:solidFill>
                  <a:srgbClr val="508DCA"/>
                </a:solidFill>
              </a:rPr>
              <a:t>high revenue tasks</a:t>
            </a:r>
            <a:endParaRPr lang="en-US" altLang="ja-JP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BC7D0C0F-041E-4A7A-A1A2-27A50118ED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3596" y="2345758"/>
            <a:ext cx="710184" cy="71018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5DA6CFD-EE89-4B7F-AE41-DA8CE1F4E1A8}"/>
              </a:ext>
            </a:extLst>
          </p:cNvPr>
          <p:cNvSpPr/>
          <p:nvPr/>
        </p:nvSpPr>
        <p:spPr>
          <a:xfrm>
            <a:off x="754188" y="1221025"/>
            <a:ext cx="24554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altLang="ja-JP" sz="1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Automated </a:t>
            </a:r>
            <a:r>
              <a:rPr lang="en-US" altLang="ja-JP" sz="15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first-contact resolution, deflected from higher cost channels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xmlns="" id="{B8862CF0-7C81-4617-8D1B-ACA8B085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756" y="1212798"/>
            <a:ext cx="3065565" cy="76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500" dirty="0">
                <a:solidFill>
                  <a:schemeClr val="bg2">
                    <a:lumMod val="50000"/>
                  </a:schemeClr>
                </a:solidFill>
              </a:rPr>
              <a:t>Create </a:t>
            </a:r>
            <a:r>
              <a:rPr lang="en-US" altLang="ja-JP" sz="1500" dirty="0">
                <a:solidFill>
                  <a:srgbClr val="508DCA"/>
                </a:solidFill>
              </a:rPr>
              <a:t>natural language interactions </a:t>
            </a:r>
            <a:r>
              <a:rPr lang="en-US" altLang="ja-JP" sz="1500" dirty="0">
                <a:solidFill>
                  <a:schemeClr val="bg2">
                    <a:lumMod val="50000"/>
                  </a:schemeClr>
                </a:solidFill>
              </a:rPr>
              <a:t>with your end-users, including Q&amp;A and onboarding</a:t>
            </a:r>
          </a:p>
        </p:txBody>
      </p:sp>
      <p:sp>
        <p:nvSpPr>
          <p:cNvPr id="35" name="TextBox 24">
            <a:extLst>
              <a:ext uri="{FF2B5EF4-FFF2-40B4-BE49-F238E27FC236}">
                <a16:creationId xmlns:a16="http://schemas.microsoft.com/office/drawing/2014/main" xmlns="" id="{8B62E44D-9637-4B2D-AED9-34EA3DB1F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756" y="3351713"/>
            <a:ext cx="2349396" cy="5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algn="ctr">
              <a:buClr>
                <a:srgbClr val="585858"/>
              </a:buClr>
            </a:pPr>
            <a:r>
              <a:rPr lang="en-US" sz="1500" dirty="0">
                <a:solidFill>
                  <a:srgbClr val="508DCA"/>
                </a:solidFill>
              </a:rPr>
              <a:t>Build once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ea typeface="+mn-ea"/>
              </a:rPr>
              <a:t>, deploy across multiple platforms 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BE2EFDD-20BF-47A8-8D8E-DD07023997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650" y="3365244"/>
            <a:ext cx="710184" cy="710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A6A37066-3288-4927-91FC-369B545FA93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859" y="3347435"/>
            <a:ext cx="710184" cy="7101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ED705F4-DD6F-4809-8EBA-88743B5E599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6942" y="1238579"/>
            <a:ext cx="710184" cy="710184"/>
          </a:xfrm>
          <a:prstGeom prst="rect">
            <a:avLst/>
          </a:prstGeom>
        </p:spPr>
      </p:pic>
      <p:sp>
        <p:nvSpPr>
          <p:cNvPr id="42" name="TextBox 20">
            <a:extLst>
              <a:ext uri="{FF2B5EF4-FFF2-40B4-BE49-F238E27FC236}">
                <a16:creationId xmlns:a16="http://schemas.microsoft.com/office/drawing/2014/main" xmlns="" id="{B15E319B-A7F7-4A7C-AEB7-EE8551BF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14" y="3328341"/>
            <a:ext cx="3027435" cy="99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500" dirty="0">
                <a:solidFill>
                  <a:srgbClr val="508DCA"/>
                </a:solidFill>
              </a:rPr>
              <a:t>Walk customers through business processes </a:t>
            </a:r>
            <a:r>
              <a:rPr lang="en-US" altLang="ja-JP" sz="1500" dirty="0">
                <a:solidFill>
                  <a:schemeClr val="bg2">
                    <a:lumMod val="50000"/>
                  </a:schemeClr>
                </a:solidFill>
              </a:rPr>
              <a:t>like application forms or resetting a password</a:t>
            </a:r>
          </a:p>
          <a:p>
            <a:pPr algn="ctr">
              <a:buClr>
                <a:schemeClr val="tx1"/>
              </a:buClr>
              <a:buFont typeface="Calibri" charset="0"/>
              <a:buChar char="•"/>
            </a:pP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28A2D47C-BED6-40F7-96C2-C5935722B32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9976" y="2283824"/>
            <a:ext cx="710184" cy="71018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05C01E2-DB75-49B0-A5D3-B94095E32F1F}"/>
              </a:ext>
            </a:extLst>
          </p:cNvPr>
          <p:cNvCxnSpPr/>
          <p:nvPr/>
        </p:nvCxnSpPr>
        <p:spPr>
          <a:xfrm flipH="1" flipV="1">
            <a:off x="3930486" y="1964806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2B1EFF7-F36E-475F-8333-5F0A8BEA3F6C}"/>
              </a:ext>
            </a:extLst>
          </p:cNvPr>
          <p:cNvCxnSpPr/>
          <p:nvPr/>
        </p:nvCxnSpPr>
        <p:spPr>
          <a:xfrm flipH="1" flipV="1">
            <a:off x="4704807" y="3044808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0DAFB40-9E17-4DFC-B529-4225AC29AF57}"/>
              </a:ext>
            </a:extLst>
          </p:cNvPr>
          <p:cNvCxnSpPr/>
          <p:nvPr/>
        </p:nvCxnSpPr>
        <p:spPr>
          <a:xfrm flipH="1">
            <a:off x="3682798" y="2675092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B7E51E0-8D14-4633-A983-37E9F3B06CDB}"/>
              </a:ext>
            </a:extLst>
          </p:cNvPr>
          <p:cNvCxnSpPr/>
          <p:nvPr/>
        </p:nvCxnSpPr>
        <p:spPr>
          <a:xfrm flipH="1">
            <a:off x="4922319" y="2675092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8A9CE787-C4D3-4387-9B09-A07217DF2354}"/>
              </a:ext>
            </a:extLst>
          </p:cNvPr>
          <p:cNvCxnSpPr/>
          <p:nvPr/>
        </p:nvCxnSpPr>
        <p:spPr>
          <a:xfrm flipV="1">
            <a:off x="4650673" y="1981345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759BADFC-4EB2-4CF3-A9F8-593463E3D9B8}"/>
              </a:ext>
            </a:extLst>
          </p:cNvPr>
          <p:cNvCxnSpPr/>
          <p:nvPr/>
        </p:nvCxnSpPr>
        <p:spPr>
          <a:xfrm flipV="1">
            <a:off x="4008469" y="3032696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160221-7C0F-4CD3-9762-CBB767E0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1453" y="2325811"/>
            <a:ext cx="708722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"/>
              </a:rPr>
              <a:t>Use-cases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for Conversational Agents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89"/>
            <a:fld id="{E4DBDE34-E9B5-E04F-B662-69720E4BCB53}" type="slidenum">
              <a:rPr lang="en-US"/>
              <a:pPr defTabSz="457189"/>
              <a:t>13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91071966"/>
              </p:ext>
            </p:extLst>
          </p:nvPr>
        </p:nvGraphicFramePr>
        <p:xfrm>
          <a:off x="333376" y="2359819"/>
          <a:ext cx="881062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21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21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21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i="0" dirty="0">
                          <a:solidFill>
                            <a:srgbClr val="508DCA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Customer Service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Add a </a:t>
                      </a:r>
                      <a:r>
                        <a:rPr lang="en-US" sz="1400" b="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chatbot</a:t>
                      </a:r>
                      <a:r>
                        <a:rPr lang="en-US" sz="14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to your website that automatically responds</a:t>
                      </a:r>
                      <a:r>
                        <a:rPr lang="en-US" sz="1400" b="0" i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to your customers’ most frequently asked question</a:t>
                      </a:r>
                      <a:endParaRPr lang="en-US" sz="14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508DCA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Mobile Apps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Allow</a:t>
                      </a:r>
                      <a:r>
                        <a:rPr lang="en-US" sz="1400" b="0" i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your customers to control your mobile app using natural language virtual agents</a:t>
                      </a:r>
                      <a:endParaRPr lang="en-US" sz="14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508DCA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Messaging</a:t>
                      </a:r>
                      <a:r>
                        <a:rPr lang="en-US" sz="2000" b="0" i="0" baseline="0" dirty="0">
                          <a:solidFill>
                            <a:srgbClr val="508DCA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2000" b="0" i="0" dirty="0">
                          <a:solidFill>
                            <a:srgbClr val="508DCA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Channels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Build</a:t>
                      </a:r>
                      <a:r>
                        <a:rPr lang="en-US" sz="1400" b="0" i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Twitter, Slack, Facebook Messenger, and other messaging platform chatbots that interact instantly with channel users</a:t>
                      </a:r>
                      <a:endParaRPr lang="en-US" sz="14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508DCA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Internet-of-Things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Power connected devices to understand language and respond to your users’ commands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508DCA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Robots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Power your robots with natural language understanding</a:t>
                      </a:r>
                      <a:r>
                        <a:rPr lang="en-US" sz="1400" b="0" i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and conversational capabilities</a:t>
                      </a:r>
                      <a:endParaRPr lang="en-US" sz="14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847" y="1183538"/>
            <a:ext cx="496824" cy="85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799" y="1194375"/>
            <a:ext cx="850392" cy="850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553" y="1187771"/>
            <a:ext cx="850392" cy="850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5675" y="1245174"/>
            <a:ext cx="731520" cy="85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6401" y="1194375"/>
            <a:ext cx="850392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0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15964" y="1766873"/>
            <a:ext cx="6486434" cy="3088931"/>
            <a:chOff x="1200437" y="1957643"/>
            <a:chExt cx="6887225" cy="3120884"/>
          </a:xfrm>
        </p:grpSpPr>
        <p:sp>
          <p:nvSpPr>
            <p:cNvPr id="7" name="TextBox 6"/>
            <p:cNvSpPr txBox="1"/>
            <p:nvPr/>
          </p:nvSpPr>
          <p:spPr>
            <a:xfrm>
              <a:off x="6689151" y="4341024"/>
              <a:ext cx="958453" cy="171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21431" tIns="21431" rIns="21431" bIns="21431" spcCol="21431" anchor="ctr">
              <a:spAutoFit/>
            </a:bodyPr>
            <a:lstStyle/>
            <a:p>
              <a:pPr defTabSz="230375" latinLnBrk="1">
                <a:defRPr/>
              </a:pPr>
              <a:r>
                <a:rPr lang="en-US" sz="825" b="1" dirty="0">
                  <a:solidFill>
                    <a:srgbClr val="00B2EF"/>
                  </a:solidFill>
                  <a:latin typeface="Calibri" charset="0"/>
                  <a:ea typeface="Calibri" charset="0"/>
                  <a:cs typeface="Calibri" charset="0"/>
                </a:rPr>
                <a:t>Retrieve &amp; Rank</a:t>
              </a:r>
            </a:p>
          </p:txBody>
        </p:sp>
        <p:pic>
          <p:nvPicPr>
            <p:cNvPr id="8" name="Picture 22" descr="APIs-28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516" y="2508903"/>
              <a:ext cx="307181" cy="272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3" descr="APIs-27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06" y="2343405"/>
              <a:ext cx="448866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APIs-2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359" y="2070753"/>
              <a:ext cx="490538" cy="42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5" descr="APIs-25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97" y="2280303"/>
              <a:ext cx="292894" cy="258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7" descr="APIs-23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947" y="2239822"/>
              <a:ext cx="670322" cy="588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8" descr="APIs-22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578" y="2090993"/>
              <a:ext cx="350044" cy="31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9" descr="APIs-21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162" y="2806559"/>
              <a:ext cx="482204" cy="42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0" descr="APIs-20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787" y="2058847"/>
              <a:ext cx="282179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9510" descr="APIs-21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478" y="2591056"/>
              <a:ext cx="482203" cy="429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514" descr="APIs-18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199" y="2570815"/>
              <a:ext cx="720329" cy="627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9515" descr="APIs-17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022" y="2551765"/>
              <a:ext cx="481013" cy="41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9516" descr="APIs-16.png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662" y="2064800"/>
              <a:ext cx="491729" cy="42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9517" descr="APIs-15.png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854" y="2337453"/>
              <a:ext cx="52506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2" descr="APIs-13.pn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28" y="2519619"/>
              <a:ext cx="657225" cy="584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3" descr="APIs-12.png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366" y="2342215"/>
              <a:ext cx="46315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4" descr="APIs-11.png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506" y="2757743"/>
              <a:ext cx="390525" cy="340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7" descr="APIs-08.png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022" y="2582722"/>
              <a:ext cx="714375" cy="626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8" descr="APIs-07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200" y="1957643"/>
              <a:ext cx="408385" cy="35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9" descr="APIs-06.png"/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334" y="2475566"/>
              <a:ext cx="670322" cy="583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41" descr="APIs-04.png"/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359" y="1965978"/>
              <a:ext cx="675084" cy="59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42" descr="APIs-02.png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050" y="2130284"/>
              <a:ext cx="486966" cy="42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4" descr="APIs-30.png"/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200" y="2329118"/>
              <a:ext cx="797719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46" descr="curved-line.png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2606" y="3960275"/>
              <a:ext cx="103585" cy="3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05" descr="curved-line.png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412" y="3954322"/>
              <a:ext cx="103585" cy="37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06" descr="curved-line.png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844" y="3985278"/>
              <a:ext cx="10358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239854" y="4328827"/>
              <a:ext cx="1469231" cy="171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21431" tIns="21431" rIns="21431" bIns="21431" spcCol="21431" anchor="ctr">
              <a:spAutoFit/>
            </a:bodyPr>
            <a:lstStyle/>
            <a:p>
              <a:pPr defTabSz="230375" latinLnBrk="1">
                <a:defRPr/>
              </a:pPr>
              <a:r>
                <a:rPr lang="en-US" sz="825" b="1" dirty="0">
                  <a:solidFill>
                    <a:srgbClr val="00B2EF"/>
                  </a:solidFill>
                  <a:latin typeface="Calibri" charset="0"/>
                  <a:ea typeface="Calibri" charset="0"/>
                  <a:cs typeface="Calibri" charset="0"/>
                </a:rPr>
                <a:t>Natural Language Classifier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5860" y="4327307"/>
              <a:ext cx="958453" cy="171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21431" tIns="21431" rIns="21431" bIns="21431" spcCol="21431" anchor="ctr">
              <a:spAutoFit/>
            </a:bodyPr>
            <a:lstStyle/>
            <a:p>
              <a:pPr algn="ctr" defTabSz="230375" latinLnBrk="1">
                <a:defRPr/>
              </a:pPr>
              <a:r>
                <a:rPr lang="en-US" sz="825" b="1" dirty="0">
                  <a:solidFill>
                    <a:srgbClr val="00B2EF"/>
                  </a:solidFill>
                  <a:latin typeface="Calibri" charset="0"/>
                  <a:ea typeface="Calibri" charset="0"/>
                  <a:cs typeface="Calibri" charset="0"/>
                </a:rPr>
                <a:t>Tone Analyzer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1687403" y="3763821"/>
              <a:ext cx="5419725" cy="2262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84056" y="3360200"/>
              <a:ext cx="877491" cy="831056"/>
            </a:xfrm>
            <a:prstGeom prst="ellipse">
              <a:avLst/>
            </a:prstGeom>
            <a:solidFill>
              <a:srgbClr val="5AA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anchor="ctr"/>
            <a:lstStyle/>
            <a:p>
              <a:pPr algn="ctr">
                <a:defRPr/>
              </a:pPr>
              <a:r>
                <a:rPr kumimoji="1" lang="en-US" altLang="ja-JP" sz="900" b="1" dirty="0">
                  <a:solidFill>
                    <a:srgbClr val="FFFFFF"/>
                  </a:solidFill>
                  <a:latin typeface="Calibri"/>
                  <a:cs typeface="Calibri"/>
                </a:rPr>
                <a:t>Entity Extraction</a:t>
              </a:r>
              <a:endParaRPr kumimoji="1" lang="ja-JP" altLang="en-US" sz="900" b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625866" y="3360200"/>
              <a:ext cx="877490" cy="831056"/>
            </a:xfrm>
            <a:prstGeom prst="ellipse">
              <a:avLst/>
            </a:prstGeom>
            <a:solidFill>
              <a:srgbClr val="5AA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anchor="ctr"/>
            <a:lstStyle/>
            <a:p>
              <a:pPr algn="ctr">
                <a:defRPr/>
              </a:pPr>
              <a:r>
                <a:rPr kumimoji="1" lang="en-US" altLang="ja-JP" sz="900" b="1" dirty="0">
                  <a:solidFill>
                    <a:srgbClr val="FFFFFF"/>
                  </a:solidFill>
                  <a:latin typeface="Calibri"/>
                  <a:cs typeface="Calibri"/>
                </a:rPr>
                <a:t>Tone Analysis</a:t>
              </a:r>
              <a:endParaRPr kumimoji="1" lang="ja-JP" altLang="en-US" sz="900" b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766485" y="3360200"/>
              <a:ext cx="906065" cy="831056"/>
            </a:xfrm>
            <a:prstGeom prst="ellipse">
              <a:avLst/>
            </a:prstGeom>
            <a:solidFill>
              <a:srgbClr val="5AA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anchor="ctr"/>
            <a:lstStyle/>
            <a:p>
              <a:pPr algn="ctr">
                <a:defRPr/>
              </a:pPr>
              <a:r>
                <a:rPr kumimoji="1" lang="en-US" altLang="ja-JP" sz="900" b="1" dirty="0">
                  <a:solidFill>
                    <a:srgbClr val="FFFFFF"/>
                  </a:solidFill>
                  <a:latin typeface="Calibri"/>
                  <a:cs typeface="Calibri"/>
                </a:rPr>
                <a:t>Context Analysis</a:t>
              </a:r>
              <a:endParaRPr kumimoji="1" lang="ja-JP" altLang="en-US" sz="900" b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932106" y="3360200"/>
              <a:ext cx="902494" cy="831056"/>
            </a:xfrm>
            <a:prstGeom prst="ellipse">
              <a:avLst/>
            </a:prstGeom>
            <a:solidFill>
              <a:srgbClr val="5AA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0" bIns="27000" anchor="ctr"/>
            <a:lstStyle/>
            <a:p>
              <a:pPr algn="ctr">
                <a:defRPr/>
              </a:pPr>
              <a:r>
                <a:rPr kumimoji="1" lang="en-US" altLang="ja-JP" sz="900" b="1" dirty="0">
                  <a:solidFill>
                    <a:srgbClr val="FFFFFF"/>
                  </a:solidFill>
                  <a:latin typeface="Calibri"/>
                  <a:cs typeface="Calibri"/>
                </a:rPr>
                <a:t>Knowledge Expansion</a:t>
              </a:r>
              <a:endParaRPr kumimoji="1" lang="ja-JP" altLang="en-US" sz="900" b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42247" y="3360200"/>
              <a:ext cx="877490" cy="831056"/>
            </a:xfrm>
            <a:prstGeom prst="ellipse">
              <a:avLst/>
            </a:prstGeom>
            <a:solidFill>
              <a:srgbClr val="5AA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anchor="ctr"/>
            <a:lstStyle/>
            <a:p>
              <a:pPr algn="ctr">
                <a:defRPr/>
              </a:pPr>
              <a:r>
                <a:rPr kumimoji="1" lang="en-US" altLang="ja-JP" sz="900" b="1" dirty="0">
                  <a:solidFill>
                    <a:srgbClr val="FFFFFF"/>
                  </a:solidFill>
                  <a:latin typeface="Calibri"/>
                  <a:cs typeface="Calibri"/>
                </a:rPr>
                <a:t>Intent Extraction</a:t>
              </a:r>
              <a:endParaRPr kumimoji="1" lang="ja-JP" altLang="en-US" sz="900" b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pic>
          <p:nvPicPr>
            <p:cNvPr id="44" name="Picture 31" descr="APIs-14.png"/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184" y="3192322"/>
              <a:ext cx="414338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1" descr="APIs-29.png"/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516" y="3192321"/>
              <a:ext cx="416719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26" descr="APIs-24.png"/>
            <p:cNvPicPr>
              <a:picLocks noChangeAspect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181" y="3192321"/>
              <a:ext cx="419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6" descr="APIs-09.png"/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275" y="3192322"/>
              <a:ext cx="413147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0" descr="APIs-05.png"/>
            <p:cNvPicPr>
              <a:picLocks noChangeAspect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085" y="3192321"/>
              <a:ext cx="42148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>
            <a:xfrm>
              <a:off x="1200437" y="3360200"/>
              <a:ext cx="877491" cy="831056"/>
            </a:xfrm>
            <a:prstGeom prst="ellipse">
              <a:avLst/>
            </a:prstGeom>
            <a:solidFill>
              <a:srgbClr val="5AA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anchor="ctr"/>
            <a:lstStyle/>
            <a:p>
              <a:pPr algn="ctr">
                <a:defRPr/>
              </a:pPr>
              <a:r>
                <a:rPr kumimoji="1" lang="en-US" altLang="ja-JP" sz="750" b="1" dirty="0">
                  <a:solidFill>
                    <a:srgbClr val="FFFFFF"/>
                  </a:solidFill>
                  <a:latin typeface="Calibri"/>
                  <a:cs typeface="Calibri"/>
                </a:rPr>
                <a:t>Conversation</a:t>
              </a:r>
              <a:endParaRPr kumimoji="1" lang="ja-JP" altLang="en-US" sz="750" b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pic>
          <p:nvPicPr>
            <p:cNvPr id="50" name="Picture 19513" descr="APIs-19.png"/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35" y="3192321"/>
              <a:ext cx="407194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9854" y="4483229"/>
              <a:ext cx="1429159" cy="59529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8014" y="4483229"/>
              <a:ext cx="1587721" cy="53923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2004" y="4483229"/>
              <a:ext cx="1675658" cy="579869"/>
            </a:xfrm>
            <a:prstGeom prst="rect">
              <a:avLst/>
            </a:prstGeom>
          </p:spPr>
        </p:pic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10553"/>
              </p:ext>
            </p:extLst>
          </p:nvPr>
        </p:nvGraphicFramePr>
        <p:xfrm>
          <a:off x="458422" y="1091233"/>
          <a:ext cx="8242077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1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17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75640">
                <a:tc>
                  <a:txBody>
                    <a:bodyPr/>
                    <a:lstStyle/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Conversation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Speech to Text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Text to Speech </a:t>
                      </a:r>
                      <a:endParaRPr lang="en-US" sz="1000" b="0" i="0" dirty="0">
                        <a:latin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Retrieve and Rank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Discovery Service 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Tone Analyzer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Natural Language Classifier 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Language Translator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Language Detection    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Tradeoff Analytics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Personality Insights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Document Conversion 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Visual Recognition </a:t>
                      </a:r>
                    </a:p>
                    <a:p>
                      <a:pPr defTabSz="229685">
                        <a:lnSpc>
                          <a:spcPts val="1200"/>
                        </a:lnSpc>
                        <a:spcAft>
                          <a:spcPts val="500"/>
                        </a:spcAft>
                        <a:defRPr/>
                      </a:pPr>
                      <a:r>
                        <a:rPr lang="en-US" sz="1000" b="0" i="0" dirty="0">
                          <a:solidFill>
                            <a:srgbClr val="508DCA"/>
                          </a:solidFill>
                          <a:latin typeface="Calibri" charset="0"/>
                          <a:cs typeface="Calibri" charset="0"/>
                        </a:rPr>
                        <a:t>Natural Language Understanding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60" y="196249"/>
            <a:ext cx="6965403" cy="545778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GB" sz="2400" dirty="0">
                <a:latin typeface="+mn-lt"/>
              </a:rPr>
              <a:t>Watson Conversation Service</a:t>
            </a:r>
            <a:br>
              <a:rPr lang="en-GB" sz="2400" dirty="0">
                <a:latin typeface="+mn-lt"/>
              </a:rPr>
            </a:br>
            <a:endParaRPr lang="en-GB" sz="2400" dirty="0">
              <a:latin typeface="+mn-lt"/>
            </a:endParaRPr>
          </a:p>
        </p:txBody>
      </p:sp>
      <p:sp>
        <p:nvSpPr>
          <p:cNvPr id="56" name="Content Placeholder 4"/>
          <p:cNvSpPr txBox="1">
            <a:spLocks/>
          </p:cNvSpPr>
          <p:nvPr/>
        </p:nvSpPr>
        <p:spPr>
          <a:xfrm>
            <a:off x="428711" y="799528"/>
            <a:ext cx="8546085" cy="73165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Calibri"/>
              <a:buNone/>
              <a:defRPr sz="1400" strike="noStrike" kern="1200">
                <a:solidFill>
                  <a:srgbClr val="585858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Calibri"/>
              <a:buChar char="–"/>
              <a:defRPr sz="1400" strike="noStrike" kern="1200">
                <a:solidFill>
                  <a:srgbClr val="585858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Calibri"/>
              <a:buChar char="•"/>
              <a:defRPr sz="1400" strike="noStrike" kern="1200">
                <a:solidFill>
                  <a:srgbClr val="585858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Calibri"/>
              <a:buChar char="–"/>
              <a:defRPr sz="1400" strike="noStrike" kern="1200">
                <a:solidFill>
                  <a:srgbClr val="585858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Calibri"/>
              <a:buChar char="»"/>
              <a:defRPr sz="1400" strike="noStrike" kern="1200">
                <a:solidFill>
                  <a:srgbClr val="585858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Calibri"/>
              <a:buChar char="•"/>
              <a:defRPr sz="2000" kern="120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Calibri"/>
              <a:buChar char="•"/>
              <a:defRPr sz="2000" kern="120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Calibri"/>
              <a:buChar char="•"/>
              <a:defRPr sz="2000" kern="120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Calibri"/>
              <a:buChar char="•"/>
              <a:defRPr sz="2000" kern="120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altLang="ja-JP" sz="1600" dirty="0">
                <a:sym typeface="Calibri" charset="0"/>
              </a:rPr>
              <a:t>Watson</a:t>
            </a:r>
            <a:r>
              <a:rPr lang="en-US" altLang="en-US" sz="1600" dirty="0">
                <a:sym typeface="Calibri" charset="0"/>
              </a:rPr>
              <a:t>’</a:t>
            </a:r>
            <a:r>
              <a:rPr lang="en-US" altLang="ja-JP" sz="1600" dirty="0">
                <a:sym typeface="Calibri" charset="0"/>
              </a:rPr>
              <a:t>s APIs are ready-to-use micro-services that are building blocks of a cognitive solution.</a:t>
            </a:r>
          </a:p>
        </p:txBody>
      </p:sp>
    </p:spTree>
    <p:extLst>
      <p:ext uri="{BB962C8B-B14F-4D97-AF65-F5344CB8AC3E}">
        <p14:creationId xmlns:p14="http://schemas.microsoft.com/office/powerpoint/2010/main" val="1409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AB35E7-2CD4-4511-BC95-9F40988D0EBF}"/>
              </a:ext>
            </a:extLst>
          </p:cNvPr>
          <p:cNvSpPr/>
          <p:nvPr/>
        </p:nvSpPr>
        <p:spPr>
          <a:xfrm>
            <a:off x="955262" y="758369"/>
            <a:ext cx="547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</a:rPr>
              <a:t>Understand emotions and communication style in text.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87CB6D-835B-4554-938F-B81A12EF22BA}"/>
              </a:ext>
            </a:extLst>
          </p:cNvPr>
          <p:cNvSpPr/>
          <p:nvPr/>
        </p:nvSpPr>
        <p:spPr>
          <a:xfrm>
            <a:off x="104626" y="1320489"/>
            <a:ext cx="4583381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Uncover insights from structured and unstructured data</a:t>
            </a:r>
          </a:p>
          <a:p>
            <a:pPr algn="just">
              <a:spcAft>
                <a:spcPts val="135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Analyze text to extract meta-data from content such as concepts, entities, keywords, categories, relations and semantic roles. </a:t>
            </a:r>
          </a:p>
          <a:p>
            <a:pPr algn="just">
              <a:spcAft>
                <a:spcPts val="600"/>
              </a:spcAft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Understand sentiment and emotion</a:t>
            </a:r>
          </a:p>
          <a:p>
            <a:pPr algn="just"/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Returns both overall sentiment and emotion for a document, and targeted sentiment and emotion towards keywords in the text for deeper analysis.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4677F17-0D1B-4273-BBF9-92E39199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7" y="210360"/>
            <a:ext cx="6965403" cy="54577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 Natural Language Understanding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9F54EA-A2F7-4083-970F-D86A8B2E3765}"/>
              </a:ext>
            </a:extLst>
          </p:cNvPr>
          <p:cNvSpPr/>
          <p:nvPr/>
        </p:nvSpPr>
        <p:spPr>
          <a:xfrm>
            <a:off x="5059176" y="4167814"/>
            <a:ext cx="36311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2"/>
              </a:rPr>
              <a:t>https://natural-language-understanding-demo.mybluemix.net/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C106D25-465C-4FA5-BF49-3E972940CC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" y="97487"/>
            <a:ext cx="771525" cy="771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3A9A125-FB33-47C2-9C5B-B1D097D9D5DF}"/>
              </a:ext>
            </a:extLst>
          </p:cNvPr>
          <p:cNvSpPr/>
          <p:nvPr/>
        </p:nvSpPr>
        <p:spPr>
          <a:xfrm>
            <a:off x="4807376" y="2956485"/>
            <a:ext cx="4286238" cy="10618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00" dirty="0"/>
              <a:t>I hate these new features on PHONE-A after the update.</a:t>
            </a:r>
          </a:p>
          <a:p>
            <a:r>
              <a:rPr lang="en-US" sz="900" dirty="0"/>
              <a:t>The emojis in PHONE-A are stupid.</a:t>
            </a:r>
          </a:p>
          <a:p>
            <a:r>
              <a:rPr lang="en-US" sz="900" dirty="0"/>
              <a:t>PHONE-A is a useless, stupid waste of money. </a:t>
            </a:r>
          </a:p>
          <a:p>
            <a:r>
              <a:rPr lang="en-US" sz="900" dirty="0"/>
              <a:t>PHONE-A is the worst phone I've ever had - ever 😠.</a:t>
            </a:r>
          </a:p>
          <a:p>
            <a:r>
              <a:rPr lang="en-US" sz="900" dirty="0"/>
              <a:t>PHONE-A another </a:t>
            </a:r>
            <a:r>
              <a:rPr lang="en-US" sz="900" dirty="0" err="1"/>
              <a:t>ripoff</a:t>
            </a:r>
            <a:r>
              <a:rPr lang="en-US" sz="900" dirty="0"/>
              <a:t>, lost all respect SHAME. </a:t>
            </a:r>
          </a:p>
          <a:p>
            <a:r>
              <a:rPr lang="en-US" sz="900" dirty="0"/>
              <a:t>I'm worried my PHONE-A is going to overheat like my brother's did.</a:t>
            </a:r>
          </a:p>
          <a:p>
            <a:r>
              <a:rPr lang="en-US" sz="900" dirty="0"/>
              <a:t>PHONE-A really let me down... my new phone won't even turn on.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6AC65F8-B55F-41CC-9887-38044CF3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76" y="1320490"/>
            <a:ext cx="4265814" cy="14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Persistent</a:t>
            </a:r>
          </a:p>
        </p:txBody>
      </p:sp>
    </p:spTree>
    <p:extLst>
      <p:ext uri="{BB962C8B-B14F-4D97-AF65-F5344CB8AC3E}">
        <p14:creationId xmlns:p14="http://schemas.microsoft.com/office/powerpoint/2010/main" val="29060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78198" y="776385"/>
            <a:ext cx="7863804" cy="2978476"/>
            <a:chOff x="609600" y="666750"/>
            <a:chExt cx="7738564" cy="2908415"/>
          </a:xfrm>
        </p:grpSpPr>
        <p:sp>
          <p:nvSpPr>
            <p:cNvPr id="49" name="Oval 48"/>
            <p:cNvSpPr/>
            <p:nvPr/>
          </p:nvSpPr>
          <p:spPr>
            <a:xfrm>
              <a:off x="5732980" y="666750"/>
              <a:ext cx="2615184" cy="261518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827378" y="758226"/>
              <a:ext cx="2426972" cy="2426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144562" y="666750"/>
              <a:ext cx="2615184" cy="261518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38960" y="758226"/>
              <a:ext cx="2426972" cy="24269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666750"/>
              <a:ext cx="2615184" cy="261518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03706" y="758226"/>
              <a:ext cx="2426972" cy="24269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58432" y="1538138"/>
              <a:ext cx="1728110" cy="3937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685766"/>
              <a:r>
                <a:rPr lang="en-US" sz="2000" b="1" dirty="0">
                  <a:solidFill>
                    <a:srgbClr val="9DDCF9"/>
                  </a:solidFill>
                </a:rPr>
                <a:t>Experience</a:t>
              </a:r>
              <a:endParaRPr lang="en-US" sz="3600" b="1" dirty="0">
                <a:solidFill>
                  <a:srgbClr val="9DDCF9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2724665" y="1489842"/>
              <a:ext cx="1515876" cy="3937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685766"/>
              <a:r>
                <a:rPr lang="en-US" sz="2000" b="1" dirty="0">
                  <a:solidFill>
                    <a:srgbClr val="454545"/>
                  </a:solidFill>
                </a:rPr>
                <a:t>Growth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5305328" y="1453270"/>
              <a:ext cx="1533769" cy="4543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685766"/>
              <a:r>
                <a:rPr lang="en-US" sz="2400" b="1" dirty="0">
                  <a:solidFill>
                    <a:srgbClr val="FEE5CA">
                      <a:lumMod val="60000"/>
                      <a:lumOff val="40000"/>
                    </a:srgbClr>
                  </a:solidFill>
                </a:rPr>
                <a:t>Practice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654178" y="1636415"/>
              <a:ext cx="1870137" cy="1731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76209" indent="-176209" defTabSz="685766">
                <a:spcBef>
                  <a:spcPts val="600"/>
                </a:spcBef>
                <a:buClr>
                  <a:srgbClr val="E1E558"/>
                </a:buClr>
                <a:buFont typeface="Wingdings 2" pitchFamily="18" charset="2"/>
                <a:buChar char=""/>
              </a:pPr>
              <a:r>
                <a:rPr lang="en-US" sz="1100" dirty="0">
                  <a:solidFill>
                    <a:srgbClr val="454545"/>
                  </a:solidFill>
                </a:rPr>
                <a:t>Publically listed in India (BSE, NSE)</a:t>
              </a:r>
            </a:p>
            <a:p>
              <a:pPr marL="176209" indent="-176209" defTabSz="685766">
                <a:lnSpc>
                  <a:spcPts val="1600"/>
                </a:lnSpc>
                <a:spcBef>
                  <a:spcPts val="600"/>
                </a:spcBef>
                <a:buClr>
                  <a:srgbClr val="E1E558"/>
                </a:buClr>
                <a:buFont typeface="Wingdings 2" pitchFamily="18" charset="2"/>
                <a:buChar char=""/>
              </a:pPr>
              <a:r>
                <a:rPr lang="en-US" sz="1100" b="1" dirty="0">
                  <a:solidFill>
                    <a:srgbClr val="454545"/>
                  </a:solidFill>
                </a:rPr>
                <a:t>$429.01 </a:t>
              </a:r>
              <a:r>
                <a:rPr lang="en-US" sz="1100" dirty="0">
                  <a:solidFill>
                    <a:srgbClr val="454545"/>
                  </a:solidFill>
                </a:rPr>
                <a:t>M FY17 revenue </a:t>
              </a: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6259963" y="1132395"/>
              <a:ext cx="1964575" cy="1614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225419" indent="-225419" defTabSz="685766">
                <a:spcBef>
                  <a:spcPts val="600"/>
                </a:spcBef>
                <a:buClr>
                  <a:srgbClr val="F37021">
                    <a:lumMod val="60000"/>
                    <a:lumOff val="40000"/>
                  </a:srgbClr>
                </a:buClr>
                <a:buFont typeface="Wingdings 2" pitchFamily="18" charset="2"/>
                <a:buChar char=""/>
              </a:pPr>
              <a:endParaRPr lang="en-US" sz="1100" dirty="0">
                <a:solidFill>
                  <a:srgbClr val="FFFFFF"/>
                </a:solidFill>
              </a:endParaRPr>
            </a:p>
            <a:p>
              <a:pPr marL="225419" indent="-225419" defTabSz="685766">
                <a:spcBef>
                  <a:spcPts val="600"/>
                </a:spcBef>
                <a:buClr>
                  <a:srgbClr val="F37021">
                    <a:lumMod val="60000"/>
                    <a:lumOff val="40000"/>
                  </a:srgbClr>
                </a:buClr>
                <a:buFont typeface="Wingdings 2" pitchFamily="18" charset="2"/>
                <a:buChar char=""/>
              </a:pPr>
              <a:r>
                <a:rPr lang="en-US" sz="1100" dirty="0">
                  <a:solidFill>
                    <a:srgbClr val="FFFFFF"/>
                  </a:solidFill>
                </a:rPr>
                <a:t>9400+ employees</a:t>
              </a:r>
            </a:p>
            <a:p>
              <a:pPr marL="225419" indent="-225419" defTabSz="685766">
                <a:spcBef>
                  <a:spcPts val="600"/>
                </a:spcBef>
                <a:buClr>
                  <a:srgbClr val="F37021">
                    <a:lumMod val="60000"/>
                    <a:lumOff val="40000"/>
                  </a:srgbClr>
                </a:buClr>
                <a:buFont typeface="Wingdings 2" pitchFamily="18" charset="2"/>
                <a:buChar char=""/>
              </a:pPr>
              <a:r>
                <a:rPr lang="en-US" sz="1100" dirty="0">
                  <a:solidFill>
                    <a:srgbClr val="FFFFFF"/>
                  </a:solidFill>
                </a:rPr>
                <a:t>Global delivery centers 26 cities over 4 continents</a:t>
              </a:r>
            </a:p>
            <a:p>
              <a:pPr marL="225419" indent="-225419" defTabSz="685766">
                <a:spcBef>
                  <a:spcPts val="600"/>
                </a:spcBef>
                <a:buClr>
                  <a:srgbClr val="F37021">
                    <a:lumMod val="60000"/>
                    <a:lumOff val="40000"/>
                  </a:srgbClr>
                </a:buClr>
                <a:buFont typeface="Wingdings 2" pitchFamily="18" charset="2"/>
                <a:buChar char=""/>
              </a:pPr>
              <a:r>
                <a:rPr lang="en-US" sz="1100" dirty="0">
                  <a:solidFill>
                    <a:srgbClr val="FFFFFF"/>
                  </a:solidFill>
                </a:rPr>
                <a:t>Gold Partner for Scaled Agile Framework (</a:t>
              </a:r>
              <a:r>
                <a:rPr lang="en-US" sz="1100" dirty="0" err="1">
                  <a:solidFill>
                    <a:srgbClr val="FFFFFF"/>
                  </a:solidFill>
                </a:rPr>
                <a:t>SAFe</a:t>
              </a:r>
              <a:r>
                <a:rPr lang="en-US" sz="11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1246180" y="1429410"/>
              <a:ext cx="1877799" cy="2145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77796" indent="-177796" defTabSz="685766">
                <a:spcAft>
                  <a:spcPts val="600"/>
                </a:spcAft>
                <a:buClr>
                  <a:srgbClr val="9DDCF9"/>
                </a:buClr>
                <a:buFont typeface="Symbol" pitchFamily="18" charset="2"/>
                <a:buChar char="·"/>
              </a:pPr>
              <a:r>
                <a:rPr lang="en-US" sz="1100" dirty="0">
                  <a:solidFill>
                    <a:srgbClr val="FFFFFF"/>
                  </a:solidFill>
                </a:rPr>
                <a:t>350+ customers</a:t>
              </a:r>
            </a:p>
            <a:p>
              <a:pPr marL="177796" indent="-177796" defTabSz="685766">
                <a:buClr>
                  <a:srgbClr val="9DDCF9"/>
                </a:buClr>
                <a:buFont typeface="Symbol" pitchFamily="18" charset="2"/>
                <a:buChar char="·"/>
              </a:pPr>
              <a:r>
                <a:rPr lang="en-US" sz="1100" dirty="0">
                  <a:solidFill>
                    <a:srgbClr val="FFFFFF"/>
                  </a:solidFill>
                </a:rPr>
                <a:t>5500+ product releases in the past 5 years</a:t>
              </a:r>
              <a:endParaRPr lang="en-US" sz="700" dirty="0">
                <a:solidFill>
                  <a:srgbClr val="FFFFFF"/>
                </a:solidFill>
              </a:endParaRPr>
            </a:p>
            <a:p>
              <a:pPr marL="177796" indent="-177796" defTabSz="685766">
                <a:buClr>
                  <a:srgbClr val="9DDCF9"/>
                </a:buClr>
                <a:buFont typeface="Symbol" pitchFamily="18" charset="2"/>
                <a:buChar char="·"/>
              </a:pPr>
              <a:r>
                <a:rPr lang="en-US" sz="1100" dirty="0">
                  <a:solidFill>
                    <a:srgbClr val="FFFFFF"/>
                  </a:solidFill>
                </a:rPr>
                <a:t>26+</a:t>
              </a:r>
              <a:r>
                <a:rPr lang="en-US" sz="1900" dirty="0">
                  <a:solidFill>
                    <a:srgbClr val="FFFFFF"/>
                  </a:solidFill>
                </a:rPr>
                <a:t> </a:t>
              </a:r>
              <a:r>
                <a:rPr lang="en-US" sz="1100" dirty="0">
                  <a:solidFill>
                    <a:srgbClr val="FFFFFF"/>
                  </a:solidFill>
                </a:rPr>
                <a:t>years in business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253684" y="959277"/>
              <a:ext cx="0" cy="1698947"/>
            </a:xfrm>
            <a:prstGeom prst="line">
              <a:avLst/>
            </a:prstGeom>
            <a:ln>
              <a:solidFill>
                <a:srgbClr val="9DDCF9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671154" y="1043652"/>
              <a:ext cx="0" cy="1614572"/>
            </a:xfrm>
            <a:prstGeom prst="line">
              <a:avLst/>
            </a:prstGeom>
            <a:ln>
              <a:solidFill>
                <a:srgbClr val="E1E55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288512" y="978554"/>
              <a:ext cx="0" cy="1679670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581091" y="3591148"/>
            <a:ext cx="1337912" cy="847274"/>
            <a:chOff x="7581090" y="3591149"/>
            <a:chExt cx="1337912" cy="847274"/>
          </a:xfrm>
        </p:grpSpPr>
        <p:sp>
          <p:nvSpPr>
            <p:cNvPr id="64" name="TextBox 63"/>
            <p:cNvSpPr txBox="1"/>
            <p:nvPr/>
          </p:nvSpPr>
          <p:spPr>
            <a:xfrm>
              <a:off x="7581090" y="4053702"/>
              <a:ext cx="133791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66">
                <a:spcAft>
                  <a:spcPts val="600"/>
                </a:spcAft>
              </a:pPr>
              <a:r>
                <a:rPr lang="en-US" sz="950" b="1" dirty="0">
                  <a:solidFill>
                    <a:srgbClr val="454545"/>
                  </a:solidFill>
                </a:rPr>
                <a:t>India’s Coding Power House thrice in a row</a:t>
              </a:r>
            </a:p>
          </p:txBody>
        </p:sp>
        <p:pic>
          <p:nvPicPr>
            <p:cNvPr id="65" name="Picture 2" descr="Code Gladia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328" y="3591149"/>
              <a:ext cx="1101734" cy="422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TextBox 31"/>
          <p:cNvSpPr txBox="1"/>
          <p:nvPr/>
        </p:nvSpPr>
        <p:spPr>
          <a:xfrm>
            <a:off x="1970775" y="4053703"/>
            <a:ext cx="16916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685766">
              <a:spcAft>
                <a:spcPts val="0"/>
              </a:spcAft>
              <a:defRPr/>
            </a:pPr>
            <a:r>
              <a:rPr lang="en-US" sz="950" b="1" dirty="0">
                <a:solidFill>
                  <a:srgbClr val="454545"/>
                </a:solidFill>
                <a:latin typeface="Calibri" panose="020F0502020204030204"/>
                <a:cs typeface="Arial" panose="020B0604020202020204" pitchFamily="34" charset="0"/>
              </a:rPr>
              <a:t>Featured in Forbes India Magazine - “With an eye on the cloud, Persistent Systems continues to innovate”</a:t>
            </a:r>
          </a:p>
        </p:txBody>
      </p:sp>
      <p:sp>
        <p:nvSpPr>
          <p:cNvPr id="42" name="TextBox 31"/>
          <p:cNvSpPr txBox="1"/>
          <p:nvPr/>
        </p:nvSpPr>
        <p:spPr>
          <a:xfrm>
            <a:off x="3669105" y="4053703"/>
            <a:ext cx="1796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685766">
              <a:spcAft>
                <a:spcPts val="600"/>
              </a:spcAft>
              <a:defRPr/>
            </a:pPr>
            <a:r>
              <a:rPr lang="en-US" sz="950" b="1" dirty="0">
                <a:solidFill>
                  <a:srgbClr val="454545"/>
                </a:solidFill>
                <a:latin typeface="Calibri" panose="020F0502020204030204"/>
                <a:cs typeface="Arial" panose="020B0604020202020204" pitchFamily="34" charset="0"/>
              </a:rPr>
              <a:t>Cited as a Leader among BPM Service Providers by The Forrester Wave™: BPM Service Providers, Q4 2016 Report </a:t>
            </a:r>
          </a:p>
        </p:txBody>
      </p:sp>
      <p:sp>
        <p:nvSpPr>
          <p:cNvPr id="45" name="TextBox 31"/>
          <p:cNvSpPr txBox="1"/>
          <p:nvPr/>
        </p:nvSpPr>
        <p:spPr>
          <a:xfrm>
            <a:off x="222210" y="4053703"/>
            <a:ext cx="1796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685766">
              <a:spcAft>
                <a:spcPts val="600"/>
              </a:spcAft>
              <a:defRPr/>
            </a:pPr>
            <a:r>
              <a:rPr lang="en-US" sz="950" b="1" dirty="0">
                <a:solidFill>
                  <a:srgbClr val="454545"/>
                </a:solidFill>
                <a:latin typeface="Calibri" panose="020F0502020204030204"/>
                <a:cs typeface="Arial" panose="020B0604020202020204" pitchFamily="34" charset="0"/>
              </a:rPr>
              <a:t>Recognized in Leadership Zone for Product Engineering Services – “Enterprise S/W” &amp; “Consumer S/W”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53" y="3556800"/>
            <a:ext cx="995323" cy="491440"/>
          </a:xfrm>
          <a:prstGeom prst="rect">
            <a:avLst/>
          </a:prstGeom>
        </p:spPr>
      </p:pic>
      <p:sp>
        <p:nvSpPr>
          <p:cNvPr id="67" name="TextBox 31"/>
          <p:cNvSpPr txBox="1"/>
          <p:nvPr/>
        </p:nvSpPr>
        <p:spPr>
          <a:xfrm>
            <a:off x="5581967" y="4053703"/>
            <a:ext cx="1796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685766">
              <a:spcAft>
                <a:spcPts val="600"/>
              </a:spcAft>
              <a:defRPr/>
            </a:pPr>
            <a:r>
              <a:rPr lang="en-US" sz="950" b="1" dirty="0">
                <a:solidFill>
                  <a:srgbClr val="454545"/>
                </a:solidFill>
                <a:latin typeface="Calibri" panose="020F0502020204030204"/>
                <a:cs typeface="Arial" panose="020B0604020202020204" pitchFamily="34" charset="0"/>
              </a:rPr>
              <a:t>Recognized for strongest overall capabilities in Distributed Agile Delivery of Services by Ovum Decision Matrix: 2016-2017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8" y="3592873"/>
            <a:ext cx="1398433" cy="586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82" y="3761315"/>
            <a:ext cx="713407" cy="188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31" y="3767950"/>
            <a:ext cx="1136474" cy="1810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at a glance</a:t>
            </a:r>
          </a:p>
        </p:txBody>
      </p:sp>
    </p:spTree>
    <p:extLst>
      <p:ext uri="{BB962C8B-B14F-4D97-AF65-F5344CB8AC3E}">
        <p14:creationId xmlns:p14="http://schemas.microsoft.com/office/powerpoint/2010/main" val="29401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-12032" y="680626"/>
            <a:ext cx="9156032" cy="4462874"/>
          </a:xfrm>
          <a:prstGeom prst="rect">
            <a:avLst/>
          </a:prstGeom>
          <a:gradFill>
            <a:gsLst>
              <a:gs pos="0">
                <a:srgbClr val="9DDCF9">
                  <a:alpha val="0"/>
                </a:srgbClr>
              </a:gs>
              <a:gs pos="74000">
                <a:schemeClr val="accent1"/>
              </a:gs>
              <a:gs pos="100000">
                <a:srgbClr val="00558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1" name="Picture 100" descr="\\server3\InternalBin\Resource DVD\DVD_ART36\Artwork_Imagery\Icons - Illustrations\Maps Globes\world map Transparent 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6" y="1198986"/>
            <a:ext cx="1944688" cy="392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03" descr="\\server3\InternalBin\Resource DVD\DVD_ART36\Artwork_Imagery\Icons - Illustrations\Maps Globes\world map Transparent 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49"/>
          <a:stretch>
            <a:fillRect/>
          </a:stretch>
        </p:blipFill>
        <p:spPr bwMode="auto">
          <a:xfrm>
            <a:off x="5630864" y="1198986"/>
            <a:ext cx="3584575" cy="392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04" descr="\\server3\InternalBin\Resource DVD\DVD_ART36\Artwork_Imagery\Icons - Illustrations\Maps Globes\world map Transparent 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189336"/>
            <a:ext cx="3600450" cy="392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Oval 105"/>
          <p:cNvSpPr/>
          <p:nvPr/>
        </p:nvSpPr>
        <p:spPr>
          <a:xfrm>
            <a:off x="1143001" y="2347914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6876" y="3055938"/>
            <a:ext cx="746125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Victoria</a:t>
            </a:r>
          </a:p>
        </p:txBody>
      </p:sp>
      <p:sp>
        <p:nvSpPr>
          <p:cNvPr id="110" name="Oval 109"/>
          <p:cNvSpPr/>
          <p:nvPr/>
        </p:nvSpPr>
        <p:spPr>
          <a:xfrm>
            <a:off x="2071689" y="2509837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366964" y="2335213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035176" y="2638425"/>
            <a:ext cx="71438" cy="7143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071562" y="2658268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82814" y="1438276"/>
            <a:ext cx="757237" cy="276225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Toronto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714626" y="2081213"/>
            <a:ext cx="746125" cy="276225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Quebec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82815" y="3667126"/>
            <a:ext cx="661616" cy="278607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Dublin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2225" y="2571750"/>
            <a:ext cx="1038226" cy="242886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Santa Clara</a:t>
            </a:r>
          </a:p>
        </p:txBody>
      </p:sp>
      <p:cxnSp>
        <p:nvCxnSpPr>
          <p:cNvPr id="122" name="Shape 42"/>
          <p:cNvCxnSpPr>
            <a:stCxn id="110" idx="0"/>
            <a:endCxn id="114" idx="1"/>
          </p:cNvCxnSpPr>
          <p:nvPr/>
        </p:nvCxnSpPr>
        <p:spPr>
          <a:xfrm rot="5400000" flipH="1" flipV="1">
            <a:off x="1677988" y="2005012"/>
            <a:ext cx="933450" cy="76200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1" idx="7"/>
            <a:endCxn id="115" idx="1"/>
          </p:cNvCxnSpPr>
          <p:nvPr/>
        </p:nvCxnSpPr>
        <p:spPr>
          <a:xfrm rot="5400000" flipH="1" flipV="1">
            <a:off x="2507457" y="2139157"/>
            <a:ext cx="127000" cy="28733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hape 49"/>
          <p:cNvCxnSpPr>
            <a:stCxn id="112" idx="4"/>
          </p:cNvCxnSpPr>
          <p:nvPr/>
        </p:nvCxnSpPr>
        <p:spPr>
          <a:xfrm rot="16200000" flipH="1">
            <a:off x="1586310" y="3194447"/>
            <a:ext cx="1081088" cy="111919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3" idx="2"/>
            <a:endCxn id="118" idx="3"/>
          </p:cNvCxnSpPr>
          <p:nvPr/>
        </p:nvCxnSpPr>
        <p:spPr>
          <a:xfrm flipH="1" flipV="1">
            <a:off x="1016002" y="2693194"/>
            <a:ext cx="55561" cy="7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178301" y="2405062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89426" y="1555750"/>
            <a:ext cx="1071563" cy="277812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Rotterdam</a:t>
            </a:r>
          </a:p>
        </p:txBody>
      </p:sp>
      <p:cxnSp>
        <p:nvCxnSpPr>
          <p:cNvPr id="136" name="Shape 60"/>
          <p:cNvCxnSpPr>
            <a:stCxn id="133" idx="0"/>
            <a:endCxn id="134" idx="1"/>
          </p:cNvCxnSpPr>
          <p:nvPr/>
        </p:nvCxnSpPr>
        <p:spPr>
          <a:xfrm rot="5400000" flipH="1" flipV="1">
            <a:off x="3895726" y="2011362"/>
            <a:ext cx="711200" cy="76200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>
            <a:spLocks noChangeAspect="1"/>
          </p:cNvSpPr>
          <p:nvPr/>
        </p:nvSpPr>
        <p:spPr>
          <a:xfrm>
            <a:off x="4102100" y="2486025"/>
            <a:ext cx="73152" cy="7182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38" name="Shape 63"/>
          <p:cNvCxnSpPr>
            <a:stCxn id="137" idx="4"/>
            <a:endCxn id="181" idx="0"/>
          </p:cNvCxnSpPr>
          <p:nvPr/>
        </p:nvCxnSpPr>
        <p:spPr>
          <a:xfrm flipH="1">
            <a:off x="4055860" y="2557846"/>
            <a:ext cx="82817" cy="587784"/>
          </a:xfrm>
          <a:prstGeom prst="straightConnector1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201409" y="2638424"/>
            <a:ext cx="977900" cy="277812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Hyderabad</a:t>
            </a: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5942014" y="3325811"/>
            <a:ext cx="73151" cy="7315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73689" y="3641726"/>
            <a:ext cx="484187" cy="276225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Goa</a:t>
            </a:r>
          </a:p>
        </p:txBody>
      </p:sp>
      <p:cxnSp>
        <p:nvCxnSpPr>
          <p:cNvPr id="142" name="Shape 73"/>
          <p:cNvCxnSpPr>
            <a:stCxn id="140" idx="4"/>
            <a:endCxn id="141" idx="3"/>
          </p:cNvCxnSpPr>
          <p:nvPr/>
        </p:nvCxnSpPr>
        <p:spPr>
          <a:xfrm rot="5400000">
            <a:off x="5727796" y="3529043"/>
            <a:ext cx="380875" cy="120714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>
            <a:off x="5910264" y="3214686"/>
            <a:ext cx="73151" cy="7315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270500" y="2449513"/>
            <a:ext cx="560388" cy="276225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Pune</a:t>
            </a:r>
          </a:p>
        </p:txBody>
      </p:sp>
      <p:cxnSp>
        <p:nvCxnSpPr>
          <p:cNvPr id="145" name="Shape 81"/>
          <p:cNvCxnSpPr>
            <a:stCxn id="143" idx="0"/>
            <a:endCxn id="144" idx="3"/>
          </p:cNvCxnSpPr>
          <p:nvPr/>
        </p:nvCxnSpPr>
        <p:spPr>
          <a:xfrm rot="16200000" flipV="1">
            <a:off x="5575335" y="2843181"/>
            <a:ext cx="627061" cy="115951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>
            <a:spLocks noChangeAspect="1"/>
          </p:cNvSpPr>
          <p:nvPr/>
        </p:nvSpPr>
        <p:spPr>
          <a:xfrm>
            <a:off x="5991224" y="3171001"/>
            <a:ext cx="73152" cy="7315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252210" y="2219324"/>
            <a:ext cx="723900" cy="276225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Nagpur</a:t>
            </a:r>
          </a:p>
        </p:txBody>
      </p:sp>
      <p:cxnSp>
        <p:nvCxnSpPr>
          <p:cNvPr id="148" name="Shape 87"/>
          <p:cNvCxnSpPr>
            <a:stCxn id="146" idx="0"/>
            <a:endCxn id="147" idx="1"/>
          </p:cNvCxnSpPr>
          <p:nvPr/>
        </p:nvCxnSpPr>
        <p:spPr>
          <a:xfrm rot="5400000" flipH="1" flipV="1">
            <a:off x="5733223" y="2652015"/>
            <a:ext cx="813564" cy="224410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hape 92"/>
          <p:cNvCxnSpPr>
            <a:stCxn id="176" idx="0"/>
            <a:endCxn id="139" idx="1"/>
          </p:cNvCxnSpPr>
          <p:nvPr/>
        </p:nvCxnSpPr>
        <p:spPr>
          <a:xfrm rot="5400000" flipH="1" flipV="1">
            <a:off x="5894014" y="2984141"/>
            <a:ext cx="514206" cy="100584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6677026" y="3594101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48929" y="3490913"/>
            <a:ext cx="938212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Singapore</a:t>
            </a:r>
          </a:p>
        </p:txBody>
      </p:sp>
      <p:cxnSp>
        <p:nvCxnSpPr>
          <p:cNvPr id="152" name="Straight Connector 151"/>
          <p:cNvCxnSpPr>
            <a:stCxn id="150" idx="6"/>
            <a:endCxn id="151" idx="1"/>
          </p:cNvCxnSpPr>
          <p:nvPr/>
        </p:nvCxnSpPr>
        <p:spPr>
          <a:xfrm>
            <a:off x="6748463" y="3629819"/>
            <a:ext cx="60046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7589839" y="2774951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969250" y="2671763"/>
            <a:ext cx="627063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Tokyo</a:t>
            </a:r>
          </a:p>
        </p:txBody>
      </p:sp>
      <p:cxnSp>
        <p:nvCxnSpPr>
          <p:cNvPr id="155" name="Straight Connector 154"/>
          <p:cNvCxnSpPr>
            <a:stCxn id="153" idx="6"/>
            <a:endCxn id="154" idx="1"/>
          </p:cNvCxnSpPr>
          <p:nvPr/>
        </p:nvCxnSpPr>
        <p:spPr>
          <a:xfrm>
            <a:off x="7661276" y="2809875"/>
            <a:ext cx="3079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Pentagon 155"/>
          <p:cNvSpPr/>
          <p:nvPr/>
        </p:nvSpPr>
        <p:spPr>
          <a:xfrm>
            <a:off x="0" y="742951"/>
            <a:ext cx="3246438" cy="357188"/>
          </a:xfrm>
          <a:prstGeom prst="homePlate">
            <a:avLst>
              <a:gd name="adj" fmla="val 5315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57" name="Group 112"/>
          <p:cNvGrpSpPr>
            <a:grpSpLocks/>
          </p:cNvGrpSpPr>
          <p:nvPr/>
        </p:nvGrpSpPr>
        <p:grpSpPr bwMode="auto">
          <a:xfrm>
            <a:off x="292100" y="788985"/>
            <a:ext cx="2546065" cy="276999"/>
            <a:chOff x="291731" y="1651803"/>
            <a:chExt cx="2545927" cy="278554"/>
          </a:xfrm>
        </p:grpSpPr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91731" y="1721945"/>
              <a:ext cx="112708" cy="11194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66"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>
            <a:xfrm>
              <a:off x="1828347" y="1733219"/>
              <a:ext cx="100008" cy="1021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66"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0" name="Rectangle 25"/>
            <p:cNvSpPr>
              <a:spLocks noChangeArrowheads="1"/>
            </p:cNvSpPr>
            <p:nvPr/>
          </p:nvSpPr>
          <p:spPr bwMode="auto">
            <a:xfrm>
              <a:off x="1928355" y="1651803"/>
              <a:ext cx="909303" cy="27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766">
                <a:defRPr/>
              </a:pPr>
              <a:r>
                <a:rPr lang="en-US" sz="1200" dirty="0">
                  <a:solidFill>
                    <a:srgbClr val="FFFFFF"/>
                  </a:solidFill>
                  <a:ea typeface="ＭＳ Ｐゴシック" pitchFamily="-112" charset="-128"/>
                  <a:cs typeface="Calibri" pitchFamily="34" charset="0"/>
                </a:rPr>
                <a:t>Sales Office</a:t>
              </a:r>
            </a:p>
          </p:txBody>
        </p:sp>
        <p:sp>
          <p:nvSpPr>
            <p:cNvPr id="161" name="Rectangle 26"/>
            <p:cNvSpPr>
              <a:spLocks noChangeArrowheads="1"/>
            </p:cNvSpPr>
            <p:nvPr/>
          </p:nvSpPr>
          <p:spPr bwMode="auto">
            <a:xfrm>
              <a:off x="412374" y="1651803"/>
              <a:ext cx="1145829" cy="27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766">
                <a:defRPr/>
              </a:pPr>
              <a:r>
                <a:rPr lang="en-US" sz="1200" dirty="0">
                  <a:solidFill>
                    <a:srgbClr val="FFFFFF"/>
                  </a:solidFill>
                  <a:ea typeface="ＭＳ Ｐゴシック" pitchFamily="-112" charset="-128"/>
                  <a:cs typeface="Calibri" pitchFamily="34" charset="0"/>
                </a:rPr>
                <a:t>Delivery Center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930276" y="4476751"/>
            <a:ext cx="7594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66">
              <a:defRPr/>
            </a:pPr>
            <a:r>
              <a:rPr lang="en-US" sz="3600" dirty="0">
                <a:solidFill>
                  <a:srgbClr val="FFFFFF"/>
                </a:solidFill>
                <a:ea typeface="Cambria Math" pitchFamily="18" charset="0"/>
              </a:rPr>
              <a:t>Over 9400 employees</a:t>
            </a:r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6614160" y="3497261"/>
            <a:ext cx="73152" cy="7315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073900" y="3021300"/>
            <a:ext cx="1208881" cy="301306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Kuala Lumpur</a:t>
            </a:r>
          </a:p>
        </p:txBody>
      </p:sp>
      <p:cxnSp>
        <p:nvCxnSpPr>
          <p:cNvPr id="165" name="Shape 87"/>
          <p:cNvCxnSpPr>
            <a:stCxn id="163" idx="0"/>
            <a:endCxn id="164" idx="1"/>
          </p:cNvCxnSpPr>
          <p:nvPr/>
        </p:nvCxnSpPr>
        <p:spPr>
          <a:xfrm rot="5400000" flipH="1" flipV="1">
            <a:off x="6699663" y="3123027"/>
            <a:ext cx="325308" cy="423163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4060826" y="2378076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73376" y="2846388"/>
            <a:ext cx="746125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London</a:t>
            </a:r>
          </a:p>
        </p:txBody>
      </p:sp>
      <p:cxnSp>
        <p:nvCxnSpPr>
          <p:cNvPr id="168" name="Straight Connector 167"/>
          <p:cNvCxnSpPr>
            <a:stCxn id="167" idx="3"/>
            <a:endCxn id="166" idx="3"/>
          </p:cNvCxnSpPr>
          <p:nvPr/>
        </p:nvCxnSpPr>
        <p:spPr>
          <a:xfrm flipV="1">
            <a:off x="3619501" y="2439051"/>
            <a:ext cx="451787" cy="54624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222500" y="3284538"/>
            <a:ext cx="977900" cy="277812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Charlotte</a:t>
            </a:r>
          </a:p>
        </p:txBody>
      </p:sp>
      <p:cxnSp>
        <p:nvCxnSpPr>
          <p:cNvPr id="170" name="Elbow Connector 169"/>
          <p:cNvCxnSpPr>
            <a:stCxn id="106" idx="4"/>
            <a:endCxn id="107" idx="3"/>
          </p:cNvCxnSpPr>
          <p:nvPr/>
        </p:nvCxnSpPr>
        <p:spPr>
          <a:xfrm rot="5400000">
            <a:off x="773113" y="2789239"/>
            <a:ext cx="775494" cy="35719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2100495" y="2761470"/>
            <a:ext cx="73152" cy="7315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2" name="Shape 92"/>
          <p:cNvCxnSpPr>
            <a:stCxn id="171" idx="4"/>
            <a:endCxn id="169" idx="1"/>
          </p:cNvCxnSpPr>
          <p:nvPr/>
        </p:nvCxnSpPr>
        <p:spPr>
          <a:xfrm rot="16200000" flipH="1">
            <a:off x="1885374" y="3086319"/>
            <a:ext cx="588822" cy="85429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7859259" y="4360964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134950" y="4257776"/>
            <a:ext cx="914400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Sydney</a:t>
            </a:r>
          </a:p>
        </p:txBody>
      </p:sp>
      <p:cxnSp>
        <p:nvCxnSpPr>
          <p:cNvPr id="175" name="Straight Connector 174"/>
          <p:cNvCxnSpPr>
            <a:stCxn id="173" idx="6"/>
            <a:endCxn id="174" idx="1"/>
          </p:cNvCxnSpPr>
          <p:nvPr/>
        </p:nvCxnSpPr>
        <p:spPr>
          <a:xfrm>
            <a:off x="7930696" y="4396682"/>
            <a:ext cx="20425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>
            <a:off x="6064249" y="3291536"/>
            <a:ext cx="73152" cy="7315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6092978" y="3471596"/>
            <a:ext cx="0" cy="56621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6052819" y="3426879"/>
            <a:ext cx="71437" cy="71437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602163" y="1910556"/>
            <a:ext cx="1071563" cy="277812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Frankfurt</a:t>
            </a:r>
          </a:p>
        </p:txBody>
      </p:sp>
      <p:cxnSp>
        <p:nvCxnSpPr>
          <p:cNvPr id="180" name="Shape 60"/>
          <p:cNvCxnSpPr>
            <a:stCxn id="179" idx="1"/>
          </p:cNvCxnSpPr>
          <p:nvPr/>
        </p:nvCxnSpPr>
        <p:spPr>
          <a:xfrm rot="10800000" flipV="1">
            <a:off x="4280472" y="2049463"/>
            <a:ext cx="321690" cy="506798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618299" y="3145631"/>
            <a:ext cx="875122" cy="264175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Grenoble</a:t>
            </a:r>
          </a:p>
        </p:txBody>
      </p:sp>
      <p:sp>
        <p:nvSpPr>
          <p:cNvPr id="182" name="Oval 181"/>
          <p:cNvSpPr/>
          <p:nvPr/>
        </p:nvSpPr>
        <p:spPr>
          <a:xfrm>
            <a:off x="4246452" y="2509837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3" name="Title 2"/>
          <p:cNvSpPr txBox="1">
            <a:spLocks/>
          </p:cNvSpPr>
          <p:nvPr/>
        </p:nvSpPr>
        <p:spPr bwMode="auto">
          <a:xfrm>
            <a:off x="366715" y="133350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9pPr>
          </a:lstStyle>
          <a:p>
            <a:pPr>
              <a:defRPr/>
            </a:pPr>
            <a:r>
              <a:rPr lang="en-US" sz="2400" dirty="0">
                <a:latin typeface="Calibri" panose="020F0502020204030204" pitchFamily="34" charset="0"/>
              </a:rPr>
              <a:t>Global Footprint </a:t>
            </a:r>
          </a:p>
        </p:txBody>
      </p:sp>
      <p:cxnSp>
        <p:nvCxnSpPr>
          <p:cNvPr id="184" name="Straight Connector 183"/>
          <p:cNvCxnSpPr/>
          <p:nvPr/>
        </p:nvCxnSpPr>
        <p:spPr>
          <a:xfrm>
            <a:off x="6182357" y="3471596"/>
            <a:ext cx="0" cy="2335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6143305" y="3426879"/>
            <a:ext cx="71437" cy="71437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952416" y="4037808"/>
            <a:ext cx="929961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Bangalore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167507" y="3705194"/>
            <a:ext cx="856938" cy="276225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Colombo</a:t>
            </a:r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>
            <a:off x="3899202" y="2303638"/>
            <a:ext cx="73152" cy="7315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89" name="Shape 87"/>
          <p:cNvCxnSpPr/>
          <p:nvPr/>
        </p:nvCxnSpPr>
        <p:spPr>
          <a:xfrm rot="10800000" flipH="1" flipV="1">
            <a:off x="3605914" y="1873061"/>
            <a:ext cx="325308" cy="423163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714626" y="1754981"/>
            <a:ext cx="883351" cy="276225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Belfast</a:t>
            </a: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1557146" y="3018202"/>
            <a:ext cx="73152" cy="7315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1588449" y="3118343"/>
            <a:ext cx="7386" cy="81640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18357" y="3952081"/>
            <a:ext cx="1110456" cy="273145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Cuauhtémoc</a:t>
            </a:r>
          </a:p>
        </p:txBody>
      </p:sp>
      <p:cxnSp>
        <p:nvCxnSpPr>
          <p:cNvPr id="194" name="Elbow Connector 193"/>
          <p:cNvCxnSpPr/>
          <p:nvPr/>
        </p:nvCxnSpPr>
        <p:spPr>
          <a:xfrm rot="16200000" flipV="1">
            <a:off x="1762920" y="2138568"/>
            <a:ext cx="504031" cy="504031"/>
          </a:xfrm>
          <a:prstGeom prst="bentConnector3">
            <a:avLst>
              <a:gd name="adj1" fmla="val 98378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997747" y="2014793"/>
            <a:ext cx="746125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Nashua</a:t>
            </a: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988990" y="2854234"/>
            <a:ext cx="73152" cy="71822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97" name="Shape 63"/>
          <p:cNvCxnSpPr>
            <a:stCxn id="196" idx="4"/>
            <a:endCxn id="198" idx="0"/>
          </p:cNvCxnSpPr>
          <p:nvPr/>
        </p:nvCxnSpPr>
        <p:spPr>
          <a:xfrm>
            <a:off x="5025567" y="2926057"/>
            <a:ext cx="10271" cy="357393"/>
          </a:xfrm>
          <a:prstGeom prst="straightConnector1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634486" y="3283450"/>
            <a:ext cx="802701" cy="276225"/>
          </a:xfrm>
          <a:prstGeom prst="rect">
            <a:avLst/>
          </a:prstGeom>
          <a:solidFill>
            <a:srgbClr val="005176">
              <a:alpha val="67059"/>
            </a:srgbClr>
          </a:solidFill>
          <a:ln>
            <a:solidFill>
              <a:srgbClr val="D0EEFC">
                <a:alpha val="58039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Rehovot</a:t>
            </a:r>
          </a:p>
        </p:txBody>
      </p:sp>
      <p:sp>
        <p:nvSpPr>
          <p:cNvPr id="199" name="Oval 198"/>
          <p:cNvSpPr/>
          <p:nvPr/>
        </p:nvSpPr>
        <p:spPr>
          <a:xfrm>
            <a:off x="4748549" y="418911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544294" y="4220570"/>
            <a:ext cx="20425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607528" y="4077494"/>
            <a:ext cx="929961" cy="277813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Pretoria</a:t>
            </a:r>
          </a:p>
        </p:txBody>
      </p:sp>
      <p:sp>
        <p:nvSpPr>
          <p:cNvPr id="202" name="Oval 201"/>
          <p:cNvSpPr/>
          <p:nvPr/>
        </p:nvSpPr>
        <p:spPr>
          <a:xfrm>
            <a:off x="2238376" y="2638425"/>
            <a:ext cx="71438" cy="7143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3954034" y="2246169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04" name="Shape 60"/>
          <p:cNvCxnSpPr>
            <a:endCxn id="205" idx="3"/>
          </p:cNvCxnSpPr>
          <p:nvPr/>
        </p:nvCxnSpPr>
        <p:spPr>
          <a:xfrm rot="16200000" flipV="1">
            <a:off x="3545735" y="1793407"/>
            <a:ext cx="670144" cy="212853"/>
          </a:xfrm>
          <a:prstGeom prst="bentConnector2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3077529" y="1425855"/>
            <a:ext cx="696851" cy="277812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Leixlip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" y="2266951"/>
            <a:ext cx="830263" cy="280478"/>
          </a:xfrm>
          <a:prstGeom prst="rect">
            <a:avLst/>
          </a:prstGeom>
          <a:solidFill>
            <a:srgbClr val="006A9A">
              <a:alpha val="45098"/>
            </a:srgbClr>
          </a:solidFill>
          <a:ln>
            <a:solidFill>
              <a:srgbClr val="D0EEFC">
                <a:alpha val="45882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r>
              <a:rPr lang="en-US" sz="1200" dirty="0">
                <a:solidFill>
                  <a:srgbClr val="FFFFFF"/>
                </a:solidFill>
              </a:rPr>
              <a:t>Bellevue</a:t>
            </a:r>
          </a:p>
        </p:txBody>
      </p:sp>
      <p:cxnSp>
        <p:nvCxnSpPr>
          <p:cNvPr id="207" name="Straight Connector 206"/>
          <p:cNvCxnSpPr>
            <a:stCxn id="206" idx="3"/>
          </p:cNvCxnSpPr>
          <p:nvPr/>
        </p:nvCxnSpPr>
        <p:spPr>
          <a:xfrm flipV="1">
            <a:off x="830264" y="2405064"/>
            <a:ext cx="200025" cy="212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995199" y="2377595"/>
            <a:ext cx="72396" cy="7239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81664" y="711283"/>
            <a:ext cx="4730220" cy="4136546"/>
            <a:chOff x="1982328" y="701556"/>
            <a:chExt cx="4730220" cy="4136546"/>
          </a:xfrm>
        </p:grpSpPr>
        <p:grpSp>
          <p:nvGrpSpPr>
            <p:cNvPr id="12" name="Group 11"/>
            <p:cNvGrpSpPr/>
            <p:nvPr/>
          </p:nvGrpSpPr>
          <p:grpSpPr>
            <a:xfrm>
              <a:off x="2947943" y="701556"/>
              <a:ext cx="3764605" cy="3570052"/>
              <a:chOff x="5194510" y="1787254"/>
              <a:chExt cx="3458666" cy="309462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4510" y="1787254"/>
                <a:ext cx="3365957" cy="3031743"/>
              </a:xfrm>
              <a:prstGeom prst="rect">
                <a:avLst/>
              </a:prstGeom>
            </p:spPr>
          </p:pic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6877932" y="2438559"/>
                <a:ext cx="74051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Prototype</a:t>
                </a:r>
              </a:p>
            </p:txBody>
          </p:sp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6123331" y="2418187"/>
                <a:ext cx="83027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Integration</a:t>
                </a:r>
              </a:p>
            </p:txBody>
          </p:sp>
          <p:sp>
            <p:nvSpPr>
              <p:cNvPr id="16" name="Text Box 28"/>
              <p:cNvSpPr txBox="1">
                <a:spLocks noChangeArrowheads="1"/>
              </p:cNvSpPr>
              <p:nvPr/>
            </p:nvSpPr>
            <p:spPr bwMode="auto">
              <a:xfrm>
                <a:off x="5353025" y="2872901"/>
                <a:ext cx="83027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IP</a:t>
                </a:r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5640710" y="3399532"/>
                <a:ext cx="83027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Resell</a:t>
                </a:r>
              </a:p>
            </p:txBody>
          </p:sp>
          <p:sp>
            <p:nvSpPr>
              <p:cNvPr id="18" name="Text Box 28"/>
              <p:cNvSpPr txBox="1">
                <a:spLocks noChangeArrowheads="1"/>
              </p:cNvSpPr>
              <p:nvPr/>
            </p:nvSpPr>
            <p:spPr bwMode="auto">
              <a:xfrm>
                <a:off x="5844042" y="3627422"/>
                <a:ext cx="83027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Tech Takeover</a:t>
                </a:r>
              </a:p>
            </p:txBody>
          </p:sp>
          <p:sp>
            <p:nvSpPr>
              <p:cNvPr id="19" name="Text Box 28"/>
              <p:cNvSpPr txBox="1">
                <a:spLocks noChangeArrowheads="1"/>
              </p:cNvSpPr>
              <p:nvPr/>
            </p:nvSpPr>
            <p:spPr bwMode="auto">
              <a:xfrm>
                <a:off x="6369351" y="4450992"/>
                <a:ext cx="922577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Professional Services</a:t>
                </a:r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7226442" y="4210871"/>
                <a:ext cx="101456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Maintenance</a:t>
                </a: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572072" y="3588915"/>
                <a:ext cx="108110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Testing QA</a:t>
                </a:r>
              </a:p>
            </p:txBody>
          </p:sp>
          <p:sp>
            <p:nvSpPr>
              <p:cNvPr id="22" name="Text Box 28"/>
              <p:cNvSpPr txBox="1">
                <a:spLocks noChangeArrowheads="1"/>
              </p:cNvSpPr>
              <p:nvPr/>
            </p:nvSpPr>
            <p:spPr bwMode="auto">
              <a:xfrm>
                <a:off x="7374995" y="2867497"/>
                <a:ext cx="108110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50" dirty="0">
                    <a:solidFill>
                      <a:prstClr val="white"/>
                    </a:solidFill>
                  </a:rPr>
                  <a:t>Development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0369" y="2006100"/>
                <a:ext cx="415636" cy="376192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629" y="2538339"/>
                <a:ext cx="305653" cy="313921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5546" y="3235668"/>
                <a:ext cx="325466" cy="335704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1753" y="4051977"/>
                <a:ext cx="417993" cy="399014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8868" y="3812377"/>
                <a:ext cx="432224" cy="38505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296" y="2145694"/>
                <a:ext cx="517360" cy="210538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6854" y="2463737"/>
                <a:ext cx="422149" cy="381064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218" y="3177236"/>
                <a:ext cx="503421" cy="499306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731" y="3997667"/>
                <a:ext cx="612428" cy="471154"/>
              </a:xfrm>
              <a:prstGeom prst="rect">
                <a:avLst/>
              </a:prstGeom>
            </p:spPr>
          </p:pic>
          <p:pic>
            <p:nvPicPr>
              <p:cNvPr id="32" name="Picture 3"/>
              <p:cNvPicPr>
                <a:picLocks noChangeAspect="1" noChangeArrowheads="1"/>
              </p:cNvPicPr>
              <p:nvPr/>
            </p:nvPicPr>
            <p:blipFill>
              <a:blip r:embed="rId12"/>
              <a:srcRect l="-5231" t="-13092"/>
              <a:stretch>
                <a:fillRect/>
              </a:stretch>
            </p:blipFill>
            <p:spPr bwMode="auto">
              <a:xfrm>
                <a:off x="6416720" y="3151225"/>
                <a:ext cx="922424" cy="321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3" name="Straight Connector 32"/>
              <p:cNvCxnSpPr/>
              <p:nvPr/>
            </p:nvCxnSpPr>
            <p:spPr>
              <a:xfrm>
                <a:off x="5353025" y="2194195"/>
                <a:ext cx="1063695" cy="77732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126199" y="4222398"/>
              <a:ext cx="1287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D77D">
                      <a:lumMod val="75000"/>
                    </a:srgbClr>
                  </a:solidFill>
                </a:rPr>
                <a:t>Security Cloud</a:t>
              </a:r>
            </a:p>
            <a:p>
              <a:pPr algn="ctr"/>
              <a:r>
                <a:rPr lang="en-US" sz="1200" b="1" dirty="0">
                  <a:solidFill>
                    <a:srgbClr val="FFD77D">
                      <a:lumMod val="75000"/>
                    </a:srgbClr>
                  </a:solidFill>
                </a:rPr>
                <a:t>Analytics Watson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14967" y="3707023"/>
              <a:ext cx="827471" cy="1131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B9E5FA">
                      <a:lumMod val="50000"/>
                    </a:srgbClr>
                  </a:solidFill>
                </a:rPr>
                <a:t>CE/CELM</a:t>
              </a:r>
            </a:p>
            <a:p>
              <a:pPr algn="r"/>
              <a:r>
                <a:rPr lang="en-US" b="1" dirty="0">
                  <a:solidFill>
                    <a:srgbClr val="B9E5FA">
                      <a:lumMod val="50000"/>
                    </a:srgbClr>
                  </a:solidFill>
                </a:rPr>
                <a:t>MDM</a:t>
              </a:r>
            </a:p>
            <a:p>
              <a:pPr algn="r"/>
              <a:r>
                <a:rPr lang="en-US" b="1" dirty="0">
                  <a:solidFill>
                    <a:srgbClr val="B9E5FA">
                      <a:lumMod val="50000"/>
                    </a:srgbClr>
                  </a:solidFill>
                </a:rPr>
                <a:t>TNPM</a:t>
              </a:r>
            </a:p>
            <a:p>
              <a:pPr algn="r"/>
              <a:r>
                <a:rPr lang="en-US" b="1" dirty="0">
                  <a:solidFill>
                    <a:srgbClr val="B9E5FA">
                      <a:lumMod val="50000"/>
                    </a:srgbClr>
                  </a:solidFill>
                </a:rPr>
                <a:t>ECM</a:t>
              </a:r>
            </a:p>
            <a:p>
              <a:pPr algn="r"/>
              <a:r>
                <a:rPr lang="en-US" b="1" dirty="0" err="1">
                  <a:solidFill>
                    <a:srgbClr val="B9E5FA">
                      <a:lumMod val="50000"/>
                    </a:srgbClr>
                  </a:solidFill>
                </a:rPr>
                <a:t>Netezza</a:t>
              </a:r>
              <a:endParaRPr lang="en-US" b="1" dirty="0">
                <a:solidFill>
                  <a:srgbClr val="B9E5FA">
                    <a:lumMod val="5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61424" y="2168652"/>
              <a:ext cx="886646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92D050"/>
                  </a:solidFill>
                </a:rPr>
                <a:t>Watson, Hybrid Cloud &amp; CE/CLM Products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2328" y="1236504"/>
              <a:ext cx="111589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6899">
                      <a:lumMod val="40000"/>
                      <a:lumOff val="60000"/>
                    </a:srgbClr>
                  </a:solidFill>
                </a:rPr>
                <a:t>APM Connectors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320215" y="3650371"/>
            <a:ext cx="1002105" cy="1285064"/>
            <a:chOff x="7444960" y="1903696"/>
            <a:chExt cx="1002105" cy="128506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484" y="1903696"/>
              <a:ext cx="830495" cy="83049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444960" y="2680929"/>
              <a:ext cx="10021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454545"/>
                  </a:solidFill>
                </a:rPr>
                <a:t>Vendor in Year 2002</a:t>
              </a:r>
            </a:p>
          </p:txBody>
        </p:sp>
      </p:grpSp>
      <p:sp>
        <p:nvSpPr>
          <p:cNvPr id="43" name="Left Arrow 42"/>
          <p:cNvSpPr/>
          <p:nvPr/>
        </p:nvSpPr>
        <p:spPr>
          <a:xfrm>
            <a:off x="1205784" y="847044"/>
            <a:ext cx="941546" cy="3704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899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4415851" y="4251199"/>
            <a:ext cx="941546" cy="3704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899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0" y="555438"/>
            <a:ext cx="1223630" cy="1358647"/>
            <a:chOff x="1544722" y="1729494"/>
            <a:chExt cx="1223630" cy="135864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632" y="1729494"/>
              <a:ext cx="1036373" cy="103637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44722" y="2580310"/>
              <a:ext cx="12236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6899"/>
                  </a:solidFill>
                </a:rPr>
                <a:t>Partner in Year 2016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84721" y="351514"/>
            <a:ext cx="3178324" cy="3155726"/>
            <a:chOff x="5784721" y="351514"/>
            <a:chExt cx="3178324" cy="3155726"/>
          </a:xfrm>
        </p:grpSpPr>
        <p:sp>
          <p:nvSpPr>
            <p:cNvPr id="45" name="Rounded Rectangle 44"/>
            <p:cNvSpPr/>
            <p:nvPr/>
          </p:nvSpPr>
          <p:spPr>
            <a:xfrm>
              <a:off x="5833474" y="859426"/>
              <a:ext cx="3117283" cy="264781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899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21268" y="2892756"/>
              <a:ext cx="3118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B9E5FA"/>
                </a:buClr>
                <a:buSzPct val="150000"/>
              </a:pPr>
              <a:r>
                <a:rPr lang="en-GB" sz="1200" b="1" dirty="0">
                  <a:solidFill>
                    <a:srgbClr val="0070C0"/>
                  </a:solidFill>
                </a:rPr>
                <a:t>2016 IBM Worldwide Watson Internet of Things Innovative Business Partner of the Year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721" y="351514"/>
              <a:ext cx="960228" cy="96022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646723" y="904167"/>
              <a:ext cx="16718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899"/>
                  </a:solidFill>
                </a:rPr>
                <a:t>IBM Watson Practice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57666" y="1333415"/>
              <a:ext cx="27555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6899"/>
                  </a:solidFill>
                </a:rPr>
                <a:t>10+ Projects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6899"/>
                  </a:solidFill>
                </a:rPr>
                <a:t>20+ POCs &amp; Pilots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6899"/>
                  </a:solidFill>
                </a:rPr>
                <a:t>80+ Engineers trained on Cognitive Computing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44580" y="2387354"/>
              <a:ext cx="3118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B9E5FA"/>
                </a:buClr>
                <a:buSzPct val="150000"/>
              </a:pPr>
              <a:r>
                <a:rPr lang="en-GB" sz="1200" b="1" dirty="0">
                  <a:solidFill>
                    <a:srgbClr val="0070C0"/>
                  </a:solidFill>
                </a:rPr>
                <a:t>2017 IBM APAC Analytics Business Partner Most Innovative Solution Award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6172" y="1957484"/>
            <a:ext cx="12256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6899"/>
                </a:solidFill>
              </a:rPr>
              <a:t>14 years with IBM</a:t>
            </a:r>
          </a:p>
          <a:p>
            <a:pPr algn="ctr"/>
            <a:r>
              <a:rPr lang="en-US" sz="1100" dirty="0">
                <a:solidFill>
                  <a:srgbClr val="006899"/>
                </a:solidFill>
              </a:rPr>
              <a:t>2000+ practitioners</a:t>
            </a:r>
            <a:endParaRPr lang="en-US" sz="1100" dirty="0"/>
          </a:p>
        </p:txBody>
      </p:sp>
      <p:sp>
        <p:nvSpPr>
          <p:cNvPr id="52" name="Title 2"/>
          <p:cNvSpPr txBox="1">
            <a:spLocks/>
          </p:cNvSpPr>
          <p:nvPr/>
        </p:nvSpPr>
        <p:spPr bwMode="auto">
          <a:xfrm>
            <a:off x="366715" y="133350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9pPr>
          </a:lstStyle>
          <a:p>
            <a:pPr>
              <a:defRPr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360 Degrees IBM Partnership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577380"/>
              </p:ext>
            </p:extLst>
          </p:nvPr>
        </p:nvGraphicFramePr>
        <p:xfrm>
          <a:off x="225425" y="1219200"/>
          <a:ext cx="8647113" cy="293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3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3462" y="2275366"/>
            <a:ext cx="6899970" cy="1015663"/>
            <a:chOff x="2861553" y="1858090"/>
            <a:chExt cx="689997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2861553" y="1858090"/>
              <a:ext cx="44421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Contact Us:</a:t>
              </a:r>
            </a:p>
            <a:p>
              <a:r>
                <a:rPr lang="en-US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Goh Boon </a:t>
              </a:r>
              <a:r>
                <a:rPr lang="en-US" sz="1200" b="1" dirty="0" err="1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Yeow</a:t>
              </a:r>
              <a:endPara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Arial"/>
              </a:endParaRPr>
            </a:p>
            <a:p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Sales Director, </a:t>
              </a:r>
            </a:p>
            <a:p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Phone: +6 (012) 379 9387</a:t>
              </a:r>
            </a:p>
            <a:p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Email: </a:t>
              </a:r>
              <a:r>
                <a:rPr lang="en-US" sz="1200" dirty="0">
                  <a:solidFill>
                    <a:srgbClr val="006899"/>
                  </a:solidFill>
                  <a:latin typeface="Calibri" panose="020F0502020204030204" pitchFamily="34" charset="0"/>
                  <a:cs typeface="Arial"/>
                  <a:hlinkClick r:id="rId2"/>
                </a:rPr>
                <a:t>gohby@persistent.com</a:t>
              </a:r>
              <a:endParaRPr lang="en-US" sz="1200" dirty="0">
                <a:solidFill>
                  <a:srgbClr val="006899"/>
                </a:solidFill>
                <a:latin typeface="Calibri" panose="020F0502020204030204" pitchFamily="34" charset="0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9409" y="1858090"/>
              <a:ext cx="44421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 eaLnBrk="0" hangingPunct="0">
                <a:buClr>
                  <a:srgbClr val="006899"/>
                </a:buClr>
              </a:pPr>
              <a:endPara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Arial"/>
              </a:endParaRPr>
            </a:p>
            <a:p>
              <a:pPr defTabSz="342900" eaLnBrk="0" hangingPunct="0">
                <a:buClr>
                  <a:srgbClr val="006899"/>
                </a:buClr>
              </a:pPr>
              <a:r>
                <a:rPr lang="en-US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Persistent Systems Malaysia </a:t>
              </a:r>
              <a:r>
                <a:rPr lang="en-US" sz="1200" b="1" dirty="0" err="1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Sdn</a:t>
              </a:r>
              <a:r>
                <a:rPr lang="en-US" sz="1200" b="1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. Bhd.</a:t>
              </a:r>
            </a:p>
            <a:p>
              <a:pPr defTabSz="342900" eaLnBrk="0" hangingPunct="0">
                <a:buClr>
                  <a:srgbClr val="006899"/>
                </a:buClr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601, Uptown 1, </a:t>
              </a:r>
              <a:r>
                <a:rPr lang="en-US" sz="1200" dirty="0" err="1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Jalan</a:t>
              </a:r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 SS 21/58</a:t>
              </a:r>
            </a:p>
            <a:p>
              <a:pPr defTabSz="342900" eaLnBrk="0" hangingPunct="0">
                <a:buClr>
                  <a:srgbClr val="006899"/>
                </a:buClr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47400 </a:t>
              </a:r>
              <a:r>
                <a:rPr lang="en-US" sz="1200" dirty="0" err="1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Petaling</a:t>
              </a:r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</a:rPr>
                <a:t> Jaya, Selangor</a:t>
              </a:r>
            </a:p>
            <a:p>
              <a:pPr defTabSz="342900" eaLnBrk="0" hangingPunct="0">
                <a:buClr>
                  <a:srgbClr val="006899"/>
                </a:buClr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  <a:cs typeface="Arial"/>
                  <a:hlinkClick r:id="rId3"/>
                </a:rPr>
                <a:t>www.persistent.com</a:t>
              </a:r>
              <a:endParaRPr lang="en-US" sz="1200" dirty="0">
                <a:solidFill>
                  <a:prstClr val="black"/>
                </a:solidFill>
                <a:latin typeface="Calibri" panose="020F050202020403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9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AB35E7-2CD4-4511-BC95-9F40988D0EBF}"/>
              </a:ext>
            </a:extLst>
          </p:cNvPr>
          <p:cNvSpPr/>
          <p:nvPr/>
        </p:nvSpPr>
        <p:spPr>
          <a:xfrm>
            <a:off x="963381" y="661568"/>
            <a:ext cx="7866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50" b="1" i="1" dirty="0">
                <a:solidFill>
                  <a:schemeClr val="bg2">
                    <a:lumMod val="50000"/>
                  </a:schemeClr>
                </a:solidFill>
              </a:rPr>
              <a:t>Quickly build and deploy chatbots and virtual agents across a variety of channels, including mobile devices, messaging platforms, and even robots.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87CB6D-835B-4554-938F-B81A12EF22BA}"/>
              </a:ext>
            </a:extLst>
          </p:cNvPr>
          <p:cNvSpPr/>
          <p:nvPr/>
        </p:nvSpPr>
        <p:spPr>
          <a:xfrm>
            <a:off x="104626" y="1595860"/>
            <a:ext cx="4583381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Developer friendly</a:t>
            </a:r>
          </a:p>
          <a:p>
            <a:pPr>
              <a:spcAft>
                <a:spcPts val="135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Easy to begin, easy to use. Get faster time to value, and integrate across channels, networks and environments.</a:t>
            </a:r>
          </a:p>
          <a:p>
            <a:pPr algn="just">
              <a:spcAft>
                <a:spcPts val="600"/>
              </a:spcAft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Enterprise grade</a:t>
            </a:r>
          </a:p>
          <a:p>
            <a:pPr>
              <a:spcAft>
                <a:spcPts val="135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Conversation features a reliable infrastructure that scales with individual use cases. </a:t>
            </a:r>
          </a:p>
          <a:p>
            <a:pPr algn="just">
              <a:spcAft>
                <a:spcPts val="600"/>
              </a:spcAft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Robust and secure</a:t>
            </a:r>
          </a:p>
          <a:p>
            <a:pPr algn="just">
              <a:spcAft>
                <a:spcPts val="90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Own your data. IBM protects your privacy, allowing you to opt out of data sharing. Built on IBM Cloud and featuring reliable tooling with industry-leading security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4677F17-0D1B-4273-BBF9-92E39199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0" y="185640"/>
            <a:ext cx="6965403" cy="545778"/>
          </a:xfrm>
        </p:spPr>
        <p:txBody>
          <a:bodyPr/>
          <a:lstStyle/>
          <a:p>
            <a:r>
              <a:rPr lang="en-US" sz="2400" dirty="0"/>
              <a:t>	 Watson Conversation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770EA70-E6A5-41C3-A6BD-5045C35E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" y="79928"/>
            <a:ext cx="757202" cy="7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25" y="0"/>
            <a:ext cx="7329487" cy="685800"/>
          </a:xfrm>
        </p:spPr>
        <p:txBody>
          <a:bodyPr/>
          <a:lstStyle/>
          <a:p>
            <a:r>
              <a:rPr lang="en-US" dirty="0" smtClean="0"/>
              <a:t>Reference High Level Architecture</a:t>
            </a:r>
            <a:endParaRPr lang="en-US" dirty="0"/>
          </a:p>
        </p:txBody>
      </p:sp>
      <p:sp>
        <p:nvSpPr>
          <p:cNvPr id="3" name="AutoShape 2" descr="Image result for smartthings"/>
          <p:cNvSpPr>
            <a:spLocks noChangeAspect="1" noChangeArrowheads="1"/>
          </p:cNvSpPr>
          <p:nvPr/>
        </p:nvSpPr>
        <p:spPr bwMode="auto">
          <a:xfrm>
            <a:off x="145864" y="-15399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4" name="AutoShape 4" descr="Image result for smartthings"/>
          <p:cNvSpPr>
            <a:spLocks noChangeAspect="1" noChangeArrowheads="1"/>
          </p:cNvSpPr>
          <p:nvPr/>
        </p:nvSpPr>
        <p:spPr bwMode="auto">
          <a:xfrm>
            <a:off x="260164" y="-3969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7" name="AutoShape 24" descr="data:image/png;base64,iVBORw0KGgoAAAANSUhEUgAAAOEAAADhCAMAAAAJbSJIAAAA3lBMVEWvbuj///9WL3JzQJirZuesaOeqYuetaufHnO/cw/TOqvHy6PtpLJFsM5P59vvBsM9vOZWbe7R1RJmUcq96Sp5HEWfl4OlOKWepYOa6hOtSJ29ZM3S0ce61euqsbOTYvPOydOn17vzVt/PizfbLpfDAkO3m1fjs3/nfyPXMv9hlJI+9iuz69f3Dlu63furRr/GiZddMHmtpPYu8ssRuUYR/TamPWL6VXMWaiKizpr5qS4KbYM5gN4BFDGbFme5dOniUgaSAaJPLwtKtn7hbKn64sL/Z0t5gGIxzWoaMZalf7IccAAAOEElEQVR4nNWda3ubOBaAhVdINm69s+m6wRkcgx3b2foWp00yTTLpbmd22/n/f2jBNiAE6IaQkvP0S9yAeXOOzk1CAk7rEi1nvanX3YxG2/EYADAeb0ejTdeb9mbLqP2vBy3eO1pMuluAEISui2MBuSQ/ui6ECIFtd7KIWnyKlgijmTdCCLkFrGqJUePfHHmzqJ1HaYEw6m2AD10+W4HThT7Y9CL9j6ObcHEVIigHR2BCFF4tND+RTsLBbIOQKl1GidBmNtD4VPoIF3OorDxalXCuT5OaCPse1oSXQmKvr+fRtBDORsjViHcUF41mOh6uOeFgold9ucT3nTQfkU0J1x6EreAdBUJvbZVw7fn6zbMort+QsQnhYNfC8KtgRLsmttqAcAJN8B0Y4cQC4SJsc/zRAkPlAKlIGK0aJy9ygtEqMkk49c3yHRj9qTHC/tikgeYCxyppjgKhZ0GBR8G+Z4AwsqTAo8Bx1DZhz7CHoQWjXquEgzmyypcImsvFfynCPrCrwKNgIOVwZAivrbmYomD/uh3CK/sWmgq6aoNwZNOH0gJH2gnX4euw0FRwKFpTCRL2Wyrj1QVDQX8jRrh4PUMwFyRWbggRXvu2aSpFzKWKEPaEAeudEXb1SBFRJL8RIJwKm6g7q5utwF1Pi+zGhS9AAgUVn3AnDOgvnCis7mygiP8oQvK4Ld53x72CSygOCA/fNq+0VKSpge3spRF5hBImOj9e4VVdoY3w4oJG5Bkqh7AnDIjD9Joqz6uPsFNC5LgbNqFEmHCj7KpleeZXI2GCWLg/J2gwCRcScRATA2I9pv2NTsIyIjP0swj7UpkMmhOXbih/o5Wwc/FlhIXvziBcSxYT7phIhndF9eslLCFCRhrOIJSuJrC7zK+eFRo6mglpxNzNyRCO5KsJl0yjCi0P3YQlxPp6sZbwStJGsYvczYRQojPY5v5GOyGNCGur/jrCa7l6yUXj6bJ0k252E/2ENCKqixk1hH2ZeglDvKsmmKSILRDSiH7NV1QTDiTahhit6uPRtdseIYWIQXUftZpwLgyI/U3p4a9ze02LnVYIacR55RWVhMLZaKy/ikfPg9MqfYB2CCnE6gy1ijASBeTNzOb+uCXCGHFFIkYVV1QRjsVsFPMKF8IU2iLsXPwkEPG44ooKQk8sEtbMV+ZjcEn449YIi4iwYn6xTCgYKKomK/uTVT4VXUhr2yMsIlaEjDKhkI1iWBqBfQ8gF3Wzn8M289I6xAo7LRFORWwUhxF1WW+brB7C2+yDlXh905CwgAhLvoEmjERs1F1RV02PS0sxzoIulda2SlhA9CMO4UrARuGmeM3EPeHko4BOa9slJIMGpv/6FKHIBAUx1g6XZIuj/Gw96JK2BG2EnV8rpfMza0/RPQ2KUKDqhQXAwUs2MexmnZp1qS2sjbBWupkSqWq4SDjhuxm3YKJLYiYh77aV3bFBQkAt8ysQDviAxWJ6WrDGNIKsyp19k4QAFoqMAuGOu5yyaAIbatT6h79eVU5klNAtdPpJwjXfzZC5LdmlSP/7pWYuzighQGTrjST0uCr0idXzg6rkxx1Ve2OzhC6ZURKEa26wd4l2T00bAFcPZbOEwCeUSBByVYhJhQuWWHWEAw1ST0gqMX9oviNFRDdNsptKEw5+vGssP/5VS0i605yQGwtJG+1KdlNLhO/+1ljeswjzmJgTcpXi5rcTn1a0RAhwmXDG0wrMW65yk1JWCGHm9TNC3sAia0s5L2OFMM+9UkKuWogVSDv5NXzGCfNvTAl5oYJQoVTH3xphFjBSQp7d5XYtVCTbJ8x8zYlwwTW87FZKq/gsEKaVzunJeRMVbt7gkXczdgjxhiTk5jN5tq62ELOc07xvLJ/YhGlecyTkBUNiWmerosJyXvp3DfKRQzgjCDecx879zFJtLa3h2uIg+IUg5AZDxo1eLeHpqQ+EvLGVG+lAcTm0HcJFRnjFM9Js6vFa8ZUEK4T4KiMMhZ9PfPr7FRCCMCXkz/mmt1E1UkuEh75Z8vA9XqzImsD81OdVER5GV0LIixV5QsPvxr0qwoNqEkLu42WFk1q4t0Z4GF5AYMowbwMrv1liiTCZTAQC/Qs/vYt898IyYZKLAZHBld6F+7d4bYRJGQwEOjTZrOpEeSMMS4RJtwbwk9JTBuvwcx9xwsEv/5ST90qESWoK+PEeX7HvokQoWwF/UiSMYkJuSZtPx6l0aCwTLmJC7uDKA77C0m/LhO4kJuSaXk6oHPCtEeJuTMhVzJsmHMWE3Kd7y1Yax3LADRaEp1GtDi0SIgfwi8M8WrzUEQZB8u9VEkZgyc3E8ohfsRoliMlunh4e7h/un54uazmtEcIl4OeaSda27i96u5cxjQee7m6fz3PpPJ/d3wQVmCXCT7/IyQ9VwhnoCeSaITxsBly4RxBc3t/GTLTEH509AJqxRPjXBzn5S5HQ7YGpWjYdPFThpZSdu5sio60KOA4EwFPxj8H9cy3eCfL2iWS0Rog9oJBNB/cdDt+RkdCjPcIu4LWhynw3PP1ljGevgHADZOuF4E6Q7yAPgW3CFdhW/ketXIoqMFVjYJcw5pMiDJ6k+BLE58vAMmEoA3gvC5hI4nDsEYaAzlNYgFJDMFdjHDfsEUrwqQIeEO0RmgCMEW/eAqHaGExFdGOuNggF7TS4aQLY+ZPOvN+fqcs7GcKxqC+9bMLX6Qw/UoRNVgxV1or1vlQsHga3b5VQMOI3G4SWCYXy0suGgPYI47xUpLYIzhoCWiTcCNWHzfyoXcKuSI3f1M1YJfRE+jTNVWiP0J0K9Nqaj0KbhD2BfmljR1pFKNsv5fZO6/ul3J53g4ybQfjhH+ryQYZwyZ+3CJ6bA5YI9Uv9vAV37kmDn7FJyJ8/DO40ANojTOYPORO7GoKhRUK8FZjH12Gk9gi7/LUY0v3DV0V4WIvBWU/TtG6yS3hYT8MOF1WOZr9//DYsbDKyHz4+DvdFps7jxdA+YcRd11bhaIaf4xt+/EkA/f7bIA7iv/2ef3Lx+L/4l7530r+DNUL+2sRyvN+fHvY/mRaHX4+ffB3mgMdPBpZ1eFqbyF5fWgL843TLQcpz8SX9li8llX3fWyU8rS9l5960o8mfNVXi/mv6ydfUcn/NvnholfC0Rpi9zpsm/D17l//fKeH39JNUY7lWHbtWelrnzc7bBHT4Of3k1enwtFaf/b4FTfiWxmH2vgXznZlSwB+WfGk6EDMV5r7UbrTI3plhxnwaMI2HX4h4ODzGwzzAdy6+HeLhhV3C7L0nJ6wHrKp/9/tvnWJOczH8RmU58S98s57TZO+usdbg6yme7BAS7x8ykm8djTZbhMQ7pA7D1bzh2gI6OSEjXrzd+rDwLjcjcdPRLbVDWHgfn7GngpZmohVCRO6pwFijrqfXtv/jcyL/7bUl16V50PQVe/7eJnoG4v4gf8LWpGykxb1NnPoaMdABeJTze+aCfr1C7U/DKIP1mOmR8NIcYGmPIcbWSFra+gc5M6jC0j5RjG6NpsQtWfxlDrC81xcrJOrxNZ3OrUEVVuzXxtgLS09I7Jw/mQOs2nOPtW+iHiUaVWHVvomsvEbHSDQ5Cqv3vmT1TTUkp+d3BlVYvX8paxthHXP55viKGwkL7iPc2NkYtdG6fYSZe0E3tFOjNlq/FzRrP+/goRGiST/K2M+bufVes6FoMCFl7snO3Eu4yVp9k7Geua8++2yE4Ez1fQujg5B9NgJ7Ul8V0egg5J1vwd7cQ9FQjcElwjujhDOZqLKi/fzGrAojDiHnrKDgRhrQZOdC5Kwg/h6zkoPRZF0vdt4Td6vn4EnmNdJno4BiZ3Zxz10LxN7lPtqoyXRU9Nw1gb2QA3Anxnj+YNtGlc8/jPXI2FMhAzQa6iXOPxQ7+iC4uXvmQJoN9RJnWIputRMElw93t510X5OytI1UFJlzSMXPkg1iubx5eri/L+cChr2M3FmysqcDJFvS0ISGvUzt6+KaznQuNwGMexnJM53lz+WmCc3mMgrncktvXUYRPrdEUiMqZ6sLnRRICEVotG1RqnoFCddSdlogNOxGAVzXYzAI5U4JIAmNu9HywfVihM5CImYQhKbdKN23kCB0rsURc8Jzw27Ur4sTIoTORNhQc0LT2eiEjcAhdKaiiBmh4TjBO/6cS+jsBBFTQtOAOx4Al1AUMSU0Gwj5gAKEgoZ6IjQMyDNRMUJnIuJRj4SGe6McJyNMKBQ0EkLDqQwnTMgQihxjlRCa1SBiBnpJQmdZXvtHSUxoVIMYslI1eUJnzas0Ls2aKA4ZybYSYVwvskuNS6OAsL4eVCd0rpTP79AuqLaib0QYu9Tm+9rpEFzbk2lK6PRFm4ytCgZS29tJETqDuX1LRfPqvqgewqThb1eNuLp1r5HQicbKx+loEDiOZB9YmtBxPGsOB/sV84MtEDp9S2qEY5UdNFUI44LKghqxL1AqaSN0opVhj4P9VaT2qIqEcbkRmjRVGIoVEjoJk2V+ykd4SYoLRUpd/YTOYIdMMLpoJxfj9RHGNZXXOqOLPNE6qQ3ChBG2OR4hbMjXnDC21QnmNgDUJL7vpIl96iKMZTZqwVhdNJrxv5ovWgjjNMfTq8j4bp6mLcA1EcaymCNNkBiiuXL4K4k+wnhEzl5g41QHI/gyaz76ctFJmMjiKlRXZay88Eqf9o6imzCWqLcBPnU6FB/OhT7Y9CL9j9MCYSLRzBshhFzM58TYjX9z5M2idh6lJcKDRItJdwsOx33FqAXY5EfXhRAhsO1OFlGLT9Em4Umi5aw39bqb1XYbJicxjMPtdrXpetPebBm1//X/B38Ooe8gLyFaAAAAAElFTkSuQmCC"/>
          <p:cNvSpPr>
            <a:spLocks noChangeAspect="1" noChangeArrowheads="1"/>
          </p:cNvSpPr>
          <p:nvPr/>
        </p:nvSpPr>
        <p:spPr bwMode="auto">
          <a:xfrm>
            <a:off x="374464" y="746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8" name="AutoShape 26" descr="data:image/png;base64,iVBORw0KGgoAAAANSUhEUgAAAOEAAADhCAMAAAAJbSJIAAAA3lBMVEWvbuj///9WL3JzQJirZuesaOeqYuetaufHnO/cw/TOqvHy6PtpLJFsM5P59vvBsM9vOZWbe7R1RJmUcq96Sp5HEWfl4OlOKWepYOa6hOtSJ29ZM3S0ce61euqsbOTYvPOydOn17vzVt/PizfbLpfDAkO3m1fjs3/nfyPXMv9hlJI+9iuz69f3Dlu63furRr/GiZddMHmtpPYu8ssRuUYR/TamPWL6VXMWaiKizpr5qS4KbYM5gN4BFDGbFme5dOniUgaSAaJPLwtKtn7hbKn64sL/Z0t5gGIxzWoaMZalf7IccAAAOEElEQVR4nNWda3ubOBaAhVdINm69s+m6wRkcgx3b2foWp00yTTLpbmd22/n/f2jBNiAE6IaQkvP0S9yAeXOOzk1CAk7rEi1nvanX3YxG2/EYADAeb0ejTdeb9mbLqP2vBy3eO1pMuluAEISui2MBuSQ/ui6ECIFtd7KIWnyKlgijmTdCCLkFrGqJUePfHHmzqJ1HaYEw6m2AD10+W4HThT7Y9CL9j6ObcHEVIigHR2BCFF4tND+RTsLBbIOQKl1GidBmNtD4VPoIF3OorDxalXCuT5OaCPse1oSXQmKvr+fRtBDORsjViHcUF41mOh6uOeFgold9ucT3nTQfkU0J1x6EreAdBUJvbZVw7fn6zbMort+QsQnhYNfC8KtgRLsmttqAcAJN8B0Y4cQC4SJsc/zRAkPlAKlIGK0aJy9ygtEqMkk49c3yHRj9qTHC/tikgeYCxyppjgKhZ0GBR8G+Z4AwsqTAo8Bx1DZhz7CHoQWjXquEgzmyypcImsvFfynCPrCrwKNgIOVwZAivrbmYomD/uh3CK/sWmgq6aoNwZNOH0gJH2gnX4euw0FRwKFpTCRL2Wyrj1QVDQX8jRrh4PUMwFyRWbggRXvu2aSpFzKWKEPaEAeudEXb1SBFRJL8RIJwKm6g7q5utwF1Pi+zGhS9AAgUVn3AnDOgvnCis7mygiP8oQvK4Ld53x72CSygOCA/fNq+0VKSpge3spRF5hBImOj9e4VVdoY3w4oJG5Bkqh7AnDIjD9Joqz6uPsFNC5LgbNqFEmHCj7KpleeZXI2GCWLg/J2gwCRcScRATA2I9pv2NTsIyIjP0swj7UpkMmhOXbih/o5Wwc/FlhIXvziBcSxYT7phIhndF9eslLCFCRhrOIJSuJrC7zK+eFRo6mglpxNzNyRCO5KsJl0yjCi0P3YQlxPp6sZbwStJGsYvczYRQojPY5v5GOyGNCGur/jrCa7l6yUXj6bJ0k252E/2ENCKqixk1hH2ZeglDvKsmmKSILRDSiH7NV1QTDiTahhit6uPRtdseIYWIQXUftZpwLgyI/U3p4a9ze02LnVYIacR55RWVhMLZaKy/ikfPg9MqfYB2CCnE6gy1ijASBeTNzOb+uCXCGHFFIkYVV1QRjsVsFPMKF8IU2iLsXPwkEPG44ooKQk8sEtbMV+ZjcEn449YIi4iwYn6xTCgYKKomK/uTVT4VXUhr2yMsIlaEjDKhkI1iWBqBfQ8gF3Wzn8M289I6xAo7LRFORWwUhxF1WW+brB7C2+yDlXh905CwgAhLvoEmjERs1F1RV02PS0sxzoIulda2SlhA9CMO4UrARuGmeM3EPeHko4BOa9slJIMGpv/6FKHIBAUx1g6XZIuj/Gw96JK2BG2EnV8rpfMza0/RPQ2KUKDqhQXAwUs2MexmnZp1qS2sjbBWupkSqWq4SDjhuxm3YKJLYiYh77aV3bFBQkAt8ysQDviAxWJ6WrDGNIKsyp19k4QAFoqMAuGOu5yyaAIbatT6h79eVU5klNAtdPpJwjXfzZC5LdmlSP/7pWYuzighQGTrjST0uCr0idXzg6rkxx1Ve2OzhC6ZURKEa26wd4l2T00bAFcPZbOEwCeUSBByVYhJhQuWWHWEAw1ST0gqMX9oviNFRDdNsptKEw5+vGssP/5VS0i605yQGwtJG+1KdlNLhO/+1ljeswjzmJgTcpXi5rcTn1a0RAhwmXDG0wrMW65yk1JWCGHm9TNC3sAia0s5L2OFMM+9UkKuWogVSDv5NXzGCfNvTAl5oYJQoVTH3xphFjBSQp7d5XYtVCTbJ8x8zYlwwTW87FZKq/gsEKaVzunJeRMVbt7gkXczdgjxhiTk5jN5tq62ELOc07xvLJ/YhGlecyTkBUNiWmerosJyXvp3DfKRQzgjCDecx879zFJtLa3h2uIg+IUg5AZDxo1eLeHpqQ+EvLGVG+lAcTm0HcJFRnjFM9Js6vFa8ZUEK4T4KiMMhZ9PfPr7FRCCMCXkz/mmt1E1UkuEh75Z8vA9XqzImsD81OdVER5GV0LIixV5QsPvxr0qwoNqEkLu42WFk1q4t0Z4GF5AYMowbwMrv1liiTCZTAQC/Qs/vYt898IyYZKLAZHBld6F+7d4bYRJGQwEOjTZrOpEeSMMS4RJtwbwk9JTBuvwcx9xwsEv/5ST90qESWoK+PEeX7HvokQoWwF/UiSMYkJuSZtPx6l0aCwTLmJC7uDKA77C0m/LhO4kJuSaXk6oHPCtEeJuTMhVzJsmHMWE3Kd7y1Yax3LADRaEp1GtDi0SIgfwi8M8WrzUEQZB8u9VEkZgyc3E8ohfsRoliMlunh4e7h/un54uazmtEcIl4OeaSda27i96u5cxjQee7m6fz3PpPJ/d3wQVmCXCT7/IyQ9VwhnoCeSaITxsBly4RxBc3t/GTLTEH509AJqxRPjXBzn5S5HQ7YGpWjYdPFThpZSdu5sio60KOA4EwFPxj8H9cy3eCfL2iWS0Rog9oJBNB/cdDt+RkdCjPcIu4LWhynw3PP1ljGevgHADZOuF4E6Q7yAPgW3CFdhW/ketXIoqMFVjYJcw5pMiDJ6k+BLE58vAMmEoA3gvC5hI4nDsEYaAzlNYgFJDMFdjHDfsEUrwqQIeEO0RmgCMEW/eAqHaGExFdGOuNggF7TS4aQLY+ZPOvN+fqcs7GcKxqC+9bMLX6Qw/UoRNVgxV1or1vlQsHga3b5VQMOI3G4SWCYXy0suGgPYI47xUpLYIzhoCWiTcCNWHzfyoXcKuSI3f1M1YJfRE+jTNVWiP0J0K9Nqaj0KbhD2BfmljR1pFKNsv5fZO6/ul3J53g4ybQfjhH+ryQYZwyZ+3CJ6bA5YI9Uv9vAV37kmDn7FJyJ8/DO40ANojTOYPORO7GoKhRUK8FZjH12Gk9gi7/LUY0v3DV0V4WIvBWU/TtG6yS3hYT8MOF1WOZr9//DYsbDKyHz4+DvdFps7jxdA+YcRd11bhaIaf4xt+/EkA/f7bIA7iv/2ef3Lx+L/4l7530r+DNUL+2sRyvN+fHvY/mRaHX4+ffB3mgMdPBpZ1eFqbyF5fWgL843TLQcpz8SX9li8llX3fWyU8rS9l5960o8mfNVXi/mv6ydfUcn/NvnholfC0Rpi9zpsm/D17l//fKeH39JNUY7lWHbtWelrnzc7bBHT4Of3k1enwtFaf/b4FTfiWxmH2vgXznZlSwB+WfGk6EDMV5r7UbrTI3plhxnwaMI2HX4h4ODzGwzzAdy6+HeLhhV3C7L0nJ6wHrKp/9/tvnWJOczH8RmU58S98s57TZO+usdbg6yme7BAS7x8ykm8djTZbhMQ7pA7D1bzh2gI6OSEjXrzd+rDwLjcjcdPRLbVDWHgfn7GngpZmohVCRO6pwFijrqfXtv/jcyL/7bUl16V50PQVe/7eJnoG4v4gf8LWpGykxb1NnPoaMdABeJTze+aCfr1C7U/DKIP1mOmR8NIcYGmPIcbWSFra+gc5M6jC0j5RjG6NpsQtWfxlDrC81xcrJOrxNZ3OrUEVVuzXxtgLS09I7Jw/mQOs2nOPtW+iHiUaVWHVvomsvEbHSDQ5Cqv3vmT1TTUkp+d3BlVYvX8paxthHXP55viKGwkL7iPc2NkYtdG6fYSZe0E3tFOjNlq/FzRrP+/goRGiST/K2M+bufVes6FoMCFl7snO3Eu4yVp9k7Geua8++2yE4Ez1fQujg5B9NgJ7Ul8V0egg5J1vwd7cQ9FQjcElwjujhDOZqLKi/fzGrAojDiHnrKDgRhrQZOdC5Kwg/h6zkoPRZF0vdt4Td6vn4EnmNdJno4BiZ3Zxz10LxN7lPtqoyXRU9Nw1gb2QA3Anxnj+YNtGlc8/jPXI2FMhAzQa6iXOPxQ7+iC4uXvmQJoN9RJnWIputRMElw93t510X5OytI1UFJlzSMXPkg1iubx5eri/L+cChr2M3FmysqcDJFvS0ISGvUzt6+KaznQuNwGMexnJM53lz+WmCc3mMgrncktvXUYRPrdEUiMqZ6sLnRRICEVotG1RqnoFCddSdlogNOxGAVzXYzAI5U4JIAmNu9HywfVihM5CImYQhKbdKN23kCB0rsURc8Jzw27Ur4sTIoTORNhQc0LT2eiEjcAhdKaiiBmh4TjBO/6cS+jsBBFTQtOAOx4Al1AUMSU0Gwj5gAKEgoZ6IjQMyDNRMUJnIuJRj4SGe6McJyNMKBQ0EkLDqQwnTMgQihxjlRCa1SBiBnpJQmdZXvtHSUxoVIMYslI1eUJnzas0Ls2aKA4ZybYSYVwvskuNS6OAsL4eVCd0rpTP79AuqLaib0QYu9Tm+9rpEFzbk2lK6PRFm4ytCgZS29tJETqDuX1LRfPqvqgewqThb1eNuLp1r5HQicbKx+loEDiOZB9YmtBxPGsOB/sV84MtEDp9S2qEY5UdNFUI44LKghqxL1AqaSN0opVhj4P9VaT2qIqEcbkRmjRVGIoVEjoJk2V+ykd4SYoLRUpd/YTOYIdMMLpoJxfj9RHGNZXXOqOLPNE6qQ3ChBG2OR4hbMjXnDC21QnmNgDUJL7vpIl96iKMZTZqwVhdNJrxv5ovWgjjNMfTq8j4bp6mLcA1EcaymCNNkBiiuXL4K4k+wnhEzl5g41QHI/gyaz76ctFJmMjiKlRXZay88Eqf9o6imzCWqLcBPnU6FB/OhT7Y9CL9j9MCYSLRzBshhFzM58TYjX9z5M2idh6lJcKDRItJdwsOx33FqAXY5EfXhRAhsO1OFlGLT9Em4Umi5aw39bqb1XYbJicxjMPtdrXpetPebBm1//X/B38Ooe8gLyFaAAAAAElFTkSuQmCC"/>
          <p:cNvSpPr>
            <a:spLocks noChangeAspect="1" noChangeArrowheads="1"/>
          </p:cNvSpPr>
          <p:nvPr/>
        </p:nvSpPr>
        <p:spPr bwMode="auto">
          <a:xfrm>
            <a:off x="488764" y="18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" name="AutoShape 28" descr="data:image/png;base64,iVBORw0KGgoAAAANSUhEUgAAAOEAAADhCAMAAAAJbSJIAAAA3lBMVEWvbuj///9WL3JzQJirZuesaOeqYuetaufHnO/cw/TOqvHy6PtpLJFsM5P59vvBsM9vOZWbe7R1RJmUcq96Sp5HEWfl4OlOKWepYOa6hOtSJ29ZM3S0ce61euqsbOTYvPOydOn17vzVt/PizfbLpfDAkO3m1fjs3/nfyPXMv9hlJI+9iuz69f3Dlu63furRr/GiZddMHmtpPYu8ssRuUYR/TamPWL6VXMWaiKizpr5qS4KbYM5gN4BFDGbFme5dOniUgaSAaJPLwtKtn7hbKn64sL/Z0t5gGIxzWoaMZalf7IccAAAOEElEQVR4nNWda3ubOBaAhVdINm69s+m6wRkcgx3b2foWp00yTTLpbmd22/n/f2jBNiAE6IaQkvP0S9yAeXOOzk1CAk7rEi1nvanX3YxG2/EYADAeb0ejTdeb9mbLqP2vBy3eO1pMuluAEISui2MBuSQ/ui6ECIFtd7KIWnyKlgijmTdCCLkFrGqJUePfHHmzqJ1HaYEw6m2AD10+W4HThT7Y9CL9j6ObcHEVIigHR2BCFF4tND+RTsLBbIOQKl1GidBmNtD4VPoIF3OorDxalXCuT5OaCPse1oSXQmKvr+fRtBDORsjViHcUF41mOh6uOeFgold9ucT3nTQfkU0J1x6EreAdBUJvbZVw7fn6zbMort+QsQnhYNfC8KtgRLsmttqAcAJN8B0Y4cQC4SJsc/zRAkPlAKlIGK0aJy9ygtEqMkk49c3yHRj9qTHC/tikgeYCxyppjgKhZ0GBR8G+Z4AwsqTAo8Bx1DZhz7CHoQWjXquEgzmyypcImsvFfynCPrCrwKNgIOVwZAivrbmYomD/uh3CK/sWmgq6aoNwZNOH0gJH2gnX4euw0FRwKFpTCRL2Wyrj1QVDQX8jRrh4PUMwFyRWbggRXvu2aSpFzKWKEPaEAeudEXb1SBFRJL8RIJwKm6g7q5utwF1Pi+zGhS9AAgUVn3AnDOgvnCis7mygiP8oQvK4Ld53x72CSygOCA/fNq+0VKSpge3spRF5hBImOj9e4VVdoY3w4oJG5Bkqh7AnDIjD9Joqz6uPsFNC5LgbNqFEmHCj7KpleeZXI2GCWLg/J2gwCRcScRATA2I9pv2NTsIyIjP0swj7UpkMmhOXbih/o5Wwc/FlhIXvziBcSxYT7phIhndF9eslLCFCRhrOIJSuJrC7zK+eFRo6mglpxNzNyRCO5KsJl0yjCi0P3YQlxPp6sZbwStJGsYvczYRQojPY5v5GOyGNCGur/jrCa7l6yUXj6bJ0k252E/2ENCKqixk1hH2ZeglDvKsmmKSILRDSiH7NV1QTDiTahhit6uPRtdseIYWIQXUftZpwLgyI/U3p4a9ze02LnVYIacR55RWVhMLZaKy/ikfPg9MqfYB2CCnE6gy1ijASBeTNzOb+uCXCGHFFIkYVV1QRjsVsFPMKF8IU2iLsXPwkEPG44ooKQk8sEtbMV+ZjcEn449YIi4iwYn6xTCgYKKomK/uTVT4VXUhr2yMsIlaEjDKhkI1iWBqBfQ8gF3Wzn8M289I6xAo7LRFORWwUhxF1WW+brB7C2+yDlXh905CwgAhLvoEmjERs1F1RV02PS0sxzoIulda2SlhA9CMO4UrARuGmeM3EPeHko4BOa9slJIMGpv/6FKHIBAUx1g6XZIuj/Gw96JK2BG2EnV8rpfMza0/RPQ2KUKDqhQXAwUs2MexmnZp1qS2sjbBWupkSqWq4SDjhuxm3YKJLYiYh77aV3bFBQkAt8ysQDviAxWJ6WrDGNIKsyp19k4QAFoqMAuGOu5yyaAIbatT6h79eVU5klNAtdPpJwjXfzZC5LdmlSP/7pWYuzighQGTrjST0uCr0idXzg6rkxx1Ve2OzhC6ZURKEa26wd4l2T00bAFcPZbOEwCeUSBByVYhJhQuWWHWEAw1ST0gqMX9oviNFRDdNsptKEw5+vGssP/5VS0i605yQGwtJG+1KdlNLhO/+1ljeswjzmJgTcpXi5rcTn1a0RAhwmXDG0wrMW65yk1JWCGHm9TNC3sAia0s5L2OFMM+9UkKuWogVSDv5NXzGCfNvTAl5oYJQoVTH3xphFjBSQp7d5XYtVCTbJ8x8zYlwwTW87FZKq/gsEKaVzunJeRMVbt7gkXczdgjxhiTk5jN5tq62ELOc07xvLJ/YhGlecyTkBUNiWmerosJyXvp3DfKRQzgjCDecx879zFJtLa3h2uIg+IUg5AZDxo1eLeHpqQ+EvLGVG+lAcTm0HcJFRnjFM9Js6vFa8ZUEK4T4KiMMhZ9PfPr7FRCCMCXkz/mmt1E1UkuEh75Z8vA9XqzImsD81OdVER5GV0LIixV5QsPvxr0qwoNqEkLu42WFk1q4t0Z4GF5AYMowbwMrv1liiTCZTAQC/Qs/vYt898IyYZKLAZHBld6F+7d4bYRJGQwEOjTZrOpEeSMMS4RJtwbwk9JTBuvwcx9xwsEv/5ST90qESWoK+PEeX7HvokQoWwF/UiSMYkJuSZtPx6l0aCwTLmJC7uDKA77C0m/LhO4kJuSaXk6oHPCtEeJuTMhVzJsmHMWE3Kd7y1Yax3LADRaEp1GtDi0SIgfwi8M8WrzUEQZB8u9VEkZgyc3E8ohfsRoliMlunh4e7h/un54uazmtEcIl4OeaSda27i96u5cxjQee7m6fz3PpPJ/d3wQVmCXCT7/IyQ9VwhnoCeSaITxsBly4RxBc3t/GTLTEH509AJqxRPjXBzn5S5HQ7YGpWjYdPFThpZSdu5sio60KOA4EwFPxj8H9cy3eCfL2iWS0Rog9oJBNB/cdDt+RkdCjPcIu4LWhynw3PP1ljGevgHADZOuF4E6Q7yAPgW3CFdhW/ketXIoqMFVjYJcw5pMiDJ6k+BLE58vAMmEoA3gvC5hI4nDsEYaAzlNYgFJDMFdjHDfsEUrwqQIeEO0RmgCMEW/eAqHaGExFdGOuNggF7TS4aQLY+ZPOvN+fqcs7GcKxqC+9bMLX6Qw/UoRNVgxV1or1vlQsHga3b5VQMOI3G4SWCYXy0suGgPYI47xUpLYIzhoCWiTcCNWHzfyoXcKuSI3f1M1YJfRE+jTNVWiP0J0K9Nqaj0KbhD2BfmljR1pFKNsv5fZO6/ul3J53g4ybQfjhH+ryQYZwyZ+3CJ6bA5YI9Uv9vAV37kmDn7FJyJ8/DO40ANojTOYPORO7GoKhRUK8FZjH12Gk9gi7/LUY0v3DV0V4WIvBWU/TtG6yS3hYT8MOF1WOZr9//DYsbDKyHz4+DvdFps7jxdA+YcRd11bhaIaf4xt+/EkA/f7bIA7iv/2ef3Lx+L/4l7530r+DNUL+2sRyvN+fHvY/mRaHX4+ffB3mgMdPBpZ1eFqbyF5fWgL843TLQcpz8SX9li8llX3fWyU8rS9l5960o8mfNVXi/mv6ydfUcn/NvnholfC0Rpi9zpsm/D17l//fKeH39JNUY7lWHbtWelrnzc7bBHT4Of3k1enwtFaf/b4FTfiWxmH2vgXznZlSwB+WfGk6EDMV5r7UbrTI3plhxnwaMI2HX4h4ODzGwzzAdy6+HeLhhV3C7L0nJ6wHrKp/9/tvnWJOczH8RmU58S98s57TZO+usdbg6yme7BAS7x8ykm8djTZbhMQ7pA7D1bzh2gI6OSEjXrzd+rDwLjcjcdPRLbVDWHgfn7GngpZmohVCRO6pwFijrqfXtv/jcyL/7bUl16V50PQVe/7eJnoG4v4gf8LWpGykxb1NnPoaMdABeJTze+aCfr1C7U/DKIP1mOmR8NIcYGmPIcbWSFra+gc5M6jC0j5RjG6NpsQtWfxlDrC81xcrJOrxNZ3OrUEVVuzXxtgLS09I7Jw/mQOs2nOPtW+iHiUaVWHVvomsvEbHSDQ5Cqv3vmT1TTUkp+d3BlVYvX8paxthHXP55viKGwkL7iPc2NkYtdG6fYSZe0E3tFOjNlq/FzRrP+/goRGiST/K2M+bufVes6FoMCFl7snO3Eu4yVp9k7Geua8++2yE4Ez1fQujg5B9NgJ7Ul8V0egg5J1vwd7cQ9FQjcElwjujhDOZqLKi/fzGrAojDiHnrKDgRhrQZOdC5Kwg/h6zkoPRZF0vdt4Td6vn4EnmNdJno4BiZ3Zxz10LxN7lPtqoyXRU9Nw1gb2QA3Anxnj+YNtGlc8/jPXI2FMhAzQa6iXOPxQ7+iC4uXvmQJoN9RJnWIputRMElw93t510X5OytI1UFJlzSMXPkg1iubx5eri/L+cChr2M3FmysqcDJFvS0ISGvUzt6+KaznQuNwGMexnJM53lz+WmCc3mMgrncktvXUYRPrdEUiMqZ6sLnRRICEVotG1RqnoFCddSdlogNOxGAVzXYzAI5U4JIAmNu9HywfVihM5CImYQhKbdKN23kCB0rsURc8Jzw27Ur4sTIoTORNhQc0LT2eiEjcAhdKaiiBmh4TjBO/6cS+jsBBFTQtOAOx4Al1AUMSU0Gwj5gAKEgoZ6IjQMyDNRMUJnIuJRj4SGe6McJyNMKBQ0EkLDqQwnTMgQihxjlRCa1SBiBnpJQmdZXvtHSUxoVIMYslI1eUJnzas0Ls2aKA4ZybYSYVwvskuNS6OAsL4eVCd0rpTP79AuqLaib0QYu9Tm+9rpEFzbk2lK6PRFm4ytCgZS29tJETqDuX1LRfPqvqgewqThb1eNuLp1r5HQicbKx+loEDiOZB9YmtBxPGsOB/sV84MtEDp9S2qEY5UdNFUI44LKghqxL1AqaSN0opVhj4P9VaT2qIqEcbkRmjRVGIoVEjoJk2V+ykd4SYoLRUpd/YTOYIdMMLpoJxfj9RHGNZXXOqOLPNE6qQ3ChBG2OR4hbMjXnDC21QnmNgDUJL7vpIl96iKMZTZqwVhdNJrxv5ovWgjjNMfTq8j4bp6mLcA1EcaymCNNkBiiuXL4K4k+wnhEzl5g41QHI/gyaz76ctFJmMjiKlRXZay88Eqf9o6imzCWqLcBPnU6FB/OhT7Y9CL9j9MCYSLRzBshhFzM58TYjX9z5M2idh6lJcKDRItJdwsOx33FqAXY5EfXhRAhsO1OFlGLT9Em4Umi5aw39bqb1XYbJicxjMPtdrXpetPebBm1//X/B38Ooe8gLyFaAAAAAElFTkSuQmCC"/>
          <p:cNvSpPr>
            <a:spLocks noChangeAspect="1" noChangeArrowheads="1"/>
          </p:cNvSpPr>
          <p:nvPr/>
        </p:nvSpPr>
        <p:spPr bwMode="auto">
          <a:xfrm>
            <a:off x="603064" y="30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1" name="AutoShape 30" descr="data:image/png;base64,iVBORw0KGgoAAAANSUhEUgAAAOEAAADhCAMAAAAJbSJIAAAA3lBMVEWvbuj///9WL3JzQJirZuesaOeqYuetaufHnO/cw/TOqvHy6PtpLJFsM5P59vvBsM9vOZWbe7R1RJmUcq96Sp5HEWfl4OlOKWepYOa6hOtSJ29ZM3S0ce61euqsbOTYvPOydOn17vzVt/PizfbLpfDAkO3m1fjs3/nfyPXMv9hlJI+9iuz69f3Dlu63furRr/GiZddMHmtpPYu8ssRuUYR/TamPWL6VXMWaiKizpr5qS4KbYM5gN4BFDGbFme5dOniUgaSAaJPLwtKtn7hbKn64sL/Z0t5gGIxzWoaMZalf7IccAAAOEElEQVR4nNWda3ubOBaAhVdINm69s+m6wRkcgx3b2foWp00yTTLpbmd22/n/f2jBNiAE6IaQkvP0S9yAeXOOzk1CAk7rEi1nvanX3YxG2/EYADAeb0ejTdeb9mbLqP2vBy3eO1pMuluAEISui2MBuSQ/ui6ECIFtd7KIWnyKlgijmTdCCLkFrGqJUePfHHmzqJ1HaYEw6m2AD10+W4HThT7Y9CL9j6ObcHEVIigHR2BCFF4tND+RTsLBbIOQKl1GidBmNtD4VPoIF3OorDxalXCuT5OaCPse1oSXQmKvr+fRtBDORsjViHcUF41mOh6uOeFgold9ucT3nTQfkU0J1x6EreAdBUJvbZVw7fn6zbMort+QsQnhYNfC8KtgRLsmttqAcAJN8B0Y4cQC4SJsc/zRAkPlAKlIGK0aJy9ygtEqMkk49c3yHRj9qTHC/tikgeYCxyppjgKhZ0GBR8G+Z4AwsqTAo8Bx1DZhz7CHoQWjXquEgzmyypcImsvFfynCPrCrwKNgIOVwZAivrbmYomD/uh3CK/sWmgq6aoNwZNOH0gJH2gnX4euw0FRwKFpTCRL2Wyrj1QVDQX8jRrh4PUMwFyRWbggRXvu2aSpFzKWKEPaEAeudEXb1SBFRJL8RIJwKm6g7q5utwF1Pi+zGhS9AAgUVn3AnDOgvnCis7mygiP8oQvK4Ld53x72CSygOCA/fNq+0VKSpge3spRF5hBImOj9e4VVdoY3w4oJG5Bkqh7AnDIjD9Joqz6uPsFNC5LgbNqFEmHCj7KpleeZXI2GCWLg/J2gwCRcScRATA2I9pv2NTsIyIjP0swj7UpkMmhOXbih/o5Wwc/FlhIXvziBcSxYT7phIhndF9eslLCFCRhrOIJSuJrC7zK+eFRo6mglpxNzNyRCO5KsJl0yjCi0P3YQlxPp6sZbwStJGsYvczYRQojPY5v5GOyGNCGur/jrCa7l6yUXj6bJ0k252E/2ENCKqixk1hH2ZeglDvKsmmKSILRDSiH7NV1QTDiTahhit6uPRtdseIYWIQXUftZpwLgyI/U3p4a9ze02LnVYIacR55RWVhMLZaKy/ikfPg9MqfYB2CCnE6gy1ijASBeTNzOb+uCXCGHFFIkYVV1QRjsVsFPMKF8IU2iLsXPwkEPG44ooKQk8sEtbMV+ZjcEn449YIi4iwYn6xTCgYKKomK/uTVT4VXUhr2yMsIlaEjDKhkI1iWBqBfQ8gF3Wzn8M289I6xAo7LRFORWwUhxF1WW+brB7C2+yDlXh905CwgAhLvoEmjERs1F1RV02PS0sxzoIulda2SlhA9CMO4UrARuGmeM3EPeHko4BOa9slJIMGpv/6FKHIBAUx1g6XZIuj/Gw96JK2BG2EnV8rpfMza0/RPQ2KUKDqhQXAwUs2MexmnZp1qS2sjbBWupkSqWq4SDjhuxm3YKJLYiYh77aV3bFBQkAt8ysQDviAxWJ6WrDGNIKsyp19k4QAFoqMAuGOu5yyaAIbatT6h79eVU5klNAtdPpJwjXfzZC5LdmlSP/7pWYuzighQGTrjST0uCr0idXzg6rkxx1Ve2OzhC6ZURKEa26wd4l2T00bAFcPZbOEwCeUSBByVYhJhQuWWHWEAw1ST0gqMX9oviNFRDdNsptKEw5+vGssP/5VS0i605yQGwtJG+1KdlNLhO/+1ljeswjzmJgTcpXi5rcTn1a0RAhwmXDG0wrMW65yk1JWCGHm9TNC3sAia0s5L2OFMM+9UkKuWogVSDv5NXzGCfNvTAl5oYJQoVTH3xphFjBSQp7d5XYtVCTbJ8x8zYlwwTW87FZKq/gsEKaVzunJeRMVbt7gkXczdgjxhiTk5jN5tq62ELOc07xvLJ/YhGlecyTkBUNiWmerosJyXvp3DfKRQzgjCDecx879zFJtLa3h2uIg+IUg5AZDxo1eLeHpqQ+EvLGVG+lAcTm0HcJFRnjFM9Js6vFa8ZUEK4T4KiMMhZ9PfPr7FRCCMCXkz/mmt1E1UkuEh75Z8vA9XqzImsD81OdVER5GV0LIixV5QsPvxr0qwoNqEkLu42WFk1q4t0Z4GF5AYMowbwMrv1liiTCZTAQC/Qs/vYt898IyYZKLAZHBld6F+7d4bYRJGQwEOjTZrOpEeSMMS4RJtwbwk9JTBuvwcx9xwsEv/5ST90qESWoK+PEeX7HvokQoWwF/UiSMYkJuSZtPx6l0aCwTLmJC7uDKA77C0m/LhO4kJuSaXk6oHPCtEeJuTMhVzJsmHMWE3Kd7y1Yax3LADRaEp1GtDi0SIgfwi8M8WrzUEQZB8u9VEkZgyc3E8ohfsRoliMlunh4e7h/un54uazmtEcIl4OeaSda27i96u5cxjQee7m6fz3PpPJ/d3wQVmCXCT7/IyQ9VwhnoCeSaITxsBly4RxBc3t/GTLTEH509AJqxRPjXBzn5S5HQ7YGpWjYdPFThpZSdu5sio60KOA4EwFPxj8H9cy3eCfL2iWS0Rog9oJBNB/cdDt+RkdCjPcIu4LWhynw3PP1ljGevgHADZOuF4E6Q7yAPgW3CFdhW/ketXIoqMFVjYJcw5pMiDJ6k+BLE58vAMmEoA3gvC5hI4nDsEYaAzlNYgFJDMFdjHDfsEUrwqQIeEO0RmgCMEW/eAqHaGExFdGOuNggF7TS4aQLY+ZPOvN+fqcs7GcKxqC+9bMLX6Qw/UoRNVgxV1or1vlQsHga3b5VQMOI3G4SWCYXy0suGgPYI47xUpLYIzhoCWiTcCNWHzfyoXcKuSI3f1M1YJfRE+jTNVWiP0J0K9Nqaj0KbhD2BfmljR1pFKNsv5fZO6/ul3J53g4ybQfjhH+ryQYZwyZ+3CJ6bA5YI9Uv9vAV37kmDn7FJyJ8/DO40ANojTOYPORO7GoKhRUK8FZjH12Gk9gi7/LUY0v3DV0V4WIvBWU/TtG6yS3hYT8MOF1WOZr9//DYsbDKyHz4+DvdFps7jxdA+YcRd11bhaIaf4xt+/EkA/f7bIA7iv/2ef3Lx+L/4l7530r+DNUL+2sRyvN+fHvY/mRaHX4+ffB3mgMdPBpZ1eFqbyF5fWgL843TLQcpz8SX9li8llX3fWyU8rS9l5960o8mfNVXi/mv6ydfUcn/NvnholfC0Rpi9zpsm/D17l//fKeH39JNUY7lWHbtWelrnzc7bBHT4Of3k1enwtFaf/b4FTfiWxmH2vgXznZlSwB+WfGk6EDMV5r7UbrTI3plhxnwaMI2HX4h4ODzGwzzAdy6+HeLhhV3C7L0nJ6wHrKp/9/tvnWJOczH8RmU58S98s57TZO+usdbg6yme7BAS7x8ykm8djTZbhMQ7pA7D1bzh2gI6OSEjXrzd+rDwLjcjcdPRLbVDWHgfn7GngpZmohVCRO6pwFijrqfXtv/jcyL/7bUl16V50PQVe/7eJnoG4v4gf8LWpGykxb1NnPoaMdABeJTze+aCfr1C7U/DKIP1mOmR8NIcYGmPIcbWSFra+gc5M6jC0j5RjG6NpsQtWfxlDrC81xcrJOrxNZ3OrUEVVuzXxtgLS09I7Jw/mQOs2nOPtW+iHiUaVWHVvomsvEbHSDQ5Cqv3vmT1TTUkp+d3BlVYvX8paxthHXP55viKGwkL7iPc2NkYtdG6fYSZe0E3tFOjNlq/FzRrP+/goRGiST/K2M+bufVes6FoMCFl7snO3Eu4yVp9k7Geua8++2yE4Ez1fQujg5B9NgJ7Ul8V0egg5J1vwd7cQ9FQjcElwjujhDOZqLKi/fzGrAojDiHnrKDgRhrQZOdC5Kwg/h6zkoPRZF0vdt4Td6vn4EnmNdJno4BiZ3Zxz10LxN7lPtqoyXRU9Nw1gb2QA3Anxnj+YNtGlc8/jPXI2FMhAzQa6iXOPxQ7+iC4uXvmQJoN9RJnWIputRMElw93t510X5OytI1UFJlzSMXPkg1iubx5eri/L+cChr2M3FmysqcDJFvS0ISGvUzt6+KaznQuNwGMexnJM53lz+WmCc3mMgrncktvXUYRPrdEUiMqZ6sLnRRICEVotG1RqnoFCddSdlogNOxGAVzXYzAI5U4JIAmNu9HywfVihM5CImYQhKbdKN23kCB0rsURc8Jzw27Ur4sTIoTORNhQc0LT2eiEjcAhdKaiiBmh4TjBO/6cS+jsBBFTQtOAOx4Al1AUMSU0Gwj5gAKEgoZ6IjQMyDNRMUJnIuJRj4SGe6McJyNMKBQ0EkLDqQwnTMgQihxjlRCa1SBiBnpJQmdZXvtHSUxoVIMYslI1eUJnzas0Ls2aKA4ZybYSYVwvskuNS6OAsL4eVCd0rpTP79AuqLaib0QYu9Tm+9rpEFzbk2lK6PRFm4ytCgZS29tJETqDuX1LRfPqvqgewqThb1eNuLp1r5HQicbKx+loEDiOZB9YmtBxPGsOB/sV84MtEDp9S2qEY5UdNFUI44LKghqxL1AqaSN0opVhj4P9VaT2qIqEcbkRmjRVGIoVEjoJk2V+ykd4SYoLRUpd/YTOYIdMMLpoJxfj9RHGNZXXOqOLPNE6qQ3ChBG2OR4hbMjXnDC21QnmNgDUJL7vpIl96iKMZTZqwVhdNJrxv5ovWgjjNMfTq8j4bp6mLcA1EcaymCNNkBiiuXL4K4k+wnhEzl5g41QHI/gyaz76ctFJmMjiKlRXZay88Eqf9o6imzCWqLcBPnU6FB/OhT7Y9CL9j9MCYSLRzBshhFzM58TYjX9z5M2idh6lJcKDRItJdwsOx33FqAXY5EfXhRAhsO1OFlGLT9Em4Umi5aw39bqb1XYbJicxjMPtdrXpetPebBm1//X/B38Ooe8gLyFaAAAAAElFTkSuQmCC"/>
          <p:cNvSpPr>
            <a:spLocks noChangeAspect="1" noChangeArrowheads="1"/>
          </p:cNvSpPr>
          <p:nvPr/>
        </p:nvSpPr>
        <p:spPr bwMode="auto">
          <a:xfrm>
            <a:off x="717364" y="4175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2" name="AutoShape 32" descr="data:image/png;base64,iVBORw0KGgoAAAANSUhEUgAAAOEAAADhCAMAAAAJbSJIAAAA3lBMVEWvbuj///9WL3JzQJirZuesaOeqYuetaufHnO/cw/TOqvHy6PtpLJFsM5P59vvBsM9vOZWbe7R1RJmUcq96Sp5HEWfl4OlOKWepYOa6hOtSJ29ZM3S0ce61euqsbOTYvPOydOn17vzVt/PizfbLpfDAkO3m1fjs3/nfyPXMv9hlJI+9iuz69f3Dlu63furRr/GiZddMHmtpPYu8ssRuUYR/TamPWL6VXMWaiKizpr5qS4KbYM5gN4BFDGbFme5dOniUgaSAaJPLwtKtn7hbKn64sL/Z0t5gGIxzWoaMZalf7IccAAAOEElEQVR4nNWda3ubOBaAhVdINm69s+m6wRkcgx3b2foWp00yTTLpbmd22/n/f2jBNiAE6IaQkvP0S9yAeXOOzk1CAk7rEi1nvanX3YxG2/EYADAeb0ejTdeb9mbLqP2vBy3eO1pMuluAEISui2MBuSQ/ui6ECIFtd7KIWnyKlgijmTdCCLkFrGqJUePfHHmzqJ1HaYEw6m2AD10+W4HThT7Y9CL9j6ObcHEVIigHR2BCFF4tND+RTsLBbIOQKl1GidBmNtD4VPoIF3OorDxalXCuT5OaCPse1oSXQmKvr+fRtBDORsjViHcUF41mOh6uOeFgold9ucT3nTQfkU0J1x6EreAdBUJvbZVw7fn6zbMort+QsQnhYNfC8KtgRLsmttqAcAJN8B0Y4cQC4SJsc/zRAkPlAKlIGK0aJy9ygtEqMkk49c3yHRj9qTHC/tikgeYCxyppjgKhZ0GBR8G+Z4AwsqTAo8Bx1DZhz7CHoQWjXquEgzmyypcImsvFfynCPrCrwKNgIOVwZAivrbmYomD/uh3CK/sWmgq6aoNwZNOH0gJH2gnX4euw0FRwKFpTCRL2Wyrj1QVDQX8jRrh4PUMwFyRWbggRXvu2aSpFzKWKEPaEAeudEXb1SBFRJL8RIJwKm6g7q5utwF1Pi+zGhS9AAgUVn3AnDOgvnCis7mygiP8oQvK4Ld53x72CSygOCA/fNq+0VKSpge3spRF5hBImOj9e4VVdoY3w4oJG5Bkqh7AnDIjD9Joqz6uPsFNC5LgbNqFEmHCj7KpleeZXI2GCWLg/J2gwCRcScRATA2I9pv2NTsIyIjP0swj7UpkMmhOXbih/o5Wwc/FlhIXvziBcSxYT7phIhndF9eslLCFCRhrOIJSuJrC7zK+eFRo6mglpxNzNyRCO5KsJl0yjCi0P3YQlxPp6sZbwStJGsYvczYRQojPY5v5GOyGNCGur/jrCa7l6yUXj6bJ0k252E/2ENCKqixk1hH2ZeglDvKsmmKSILRDSiH7NV1QTDiTahhit6uPRtdseIYWIQXUftZpwLgyI/U3p4a9ze02LnVYIacR55RWVhMLZaKy/ikfPg9MqfYB2CCnE6gy1ijASBeTNzOb+uCXCGHFFIkYVV1QRjsVsFPMKF8IU2iLsXPwkEPG44ooKQk8sEtbMV+ZjcEn449YIi4iwYn6xTCgYKKomK/uTVT4VXUhr2yMsIlaEjDKhkI1iWBqBfQ8gF3Wzn8M289I6xAo7LRFORWwUhxF1WW+brB7C2+yDlXh905CwgAhLvoEmjERs1F1RV02PS0sxzoIulda2SlhA9CMO4UrARuGmeM3EPeHko4BOa9slJIMGpv/6FKHIBAUx1g6XZIuj/Gw96JK2BG2EnV8rpfMza0/RPQ2KUKDqhQXAwUs2MexmnZp1qS2sjbBWupkSqWq4SDjhuxm3YKJLYiYh77aV3bFBQkAt8ysQDviAxWJ6WrDGNIKsyp19k4QAFoqMAuGOu5yyaAIbatT6h79eVU5klNAtdPpJwjXfzZC5LdmlSP/7pWYuzighQGTrjST0uCr0idXzg6rkxx1Ve2OzhC6ZURKEa26wd4l2T00bAFcPZbOEwCeUSBByVYhJhQuWWHWEAw1ST0gqMX9oviNFRDdNsptKEw5+vGssP/5VS0i605yQGwtJG+1KdlNLhO/+1ljeswjzmJgTcpXi5rcTn1a0RAhwmXDG0wrMW65yk1JWCGHm9TNC3sAia0s5L2OFMM+9UkKuWogVSDv5NXzGCfNvTAl5oYJQoVTH3xphFjBSQp7d5XYtVCTbJ8x8zYlwwTW87FZKq/gsEKaVzunJeRMVbt7gkXczdgjxhiTk5jN5tq62ELOc07xvLJ/YhGlecyTkBUNiWmerosJyXvp3DfKRQzgjCDecx879zFJtLa3h2uIg+IUg5AZDxo1eLeHpqQ+EvLGVG+lAcTm0HcJFRnjFM9Js6vFa8ZUEK4T4KiMMhZ9PfPr7FRCCMCXkz/mmt1E1UkuEh75Z8vA9XqzImsD81OdVER5GV0LIixV5QsPvxr0qwoNqEkLu42WFk1q4t0Z4GF5AYMowbwMrv1liiTCZTAQC/Qs/vYt898IyYZKLAZHBld6F+7d4bYRJGQwEOjTZrOpEeSMMS4RJtwbwk9JTBuvwcx9xwsEv/5ST90qESWoK+PEeX7HvokQoWwF/UiSMYkJuSZtPx6l0aCwTLmJC7uDKA77C0m/LhO4kJuSaXk6oHPCtEeJuTMhVzJsmHMWE3Kd7y1Yax3LADRaEp1GtDi0SIgfwi8M8WrzUEQZB8u9VEkZgyc3E8ohfsRoliMlunh4e7h/un54uazmtEcIl4OeaSda27i96u5cxjQee7m6fz3PpPJ/d3wQVmCXCT7/IyQ9VwhnoCeSaITxsBly4RxBc3t/GTLTEH509AJqxRPjXBzn5S5HQ7YGpWjYdPFThpZSdu5sio60KOA4EwFPxj8H9cy3eCfL2iWS0Rog9oJBNB/cdDt+RkdCjPcIu4LWhynw3PP1ljGevgHADZOuF4E6Q7yAPgW3CFdhW/ketXIoqMFVjYJcw5pMiDJ6k+BLE58vAMmEoA3gvC5hI4nDsEYaAzlNYgFJDMFdjHDfsEUrwqQIeEO0RmgCMEW/eAqHaGExFdGOuNggF7TS4aQLY+ZPOvN+fqcs7GcKxqC+9bMLX6Qw/UoRNVgxV1or1vlQsHga3b5VQMOI3G4SWCYXy0suGgPYI47xUpLYIzhoCWiTcCNWHzfyoXcKuSI3f1M1YJfRE+jTNVWiP0J0K9Nqaj0KbhD2BfmljR1pFKNsv5fZO6/ul3J53g4ybQfjhH+ryQYZwyZ+3CJ6bA5YI9Uv9vAV37kmDn7FJyJ8/DO40ANojTOYPORO7GoKhRUK8FZjH12Gk9gi7/LUY0v3DV0V4WIvBWU/TtG6yS3hYT8MOF1WOZr9//DYsbDKyHz4+DvdFps7jxdA+YcRd11bhaIaf4xt+/EkA/f7bIA7iv/2ef3Lx+L/4l7530r+DNUL+2sRyvN+fHvY/mRaHX4+ffB3mgMdPBpZ1eFqbyF5fWgL843TLQcpz8SX9li8llX3fWyU8rS9l5960o8mfNVXi/mv6ydfUcn/NvnholfC0Rpi9zpsm/D17l//fKeH39JNUY7lWHbtWelrnzc7bBHT4Of3k1enwtFaf/b4FTfiWxmH2vgXznZlSwB+WfGk6EDMV5r7UbrTI3plhxnwaMI2HX4h4ODzGwzzAdy6+HeLhhV3C7L0nJ6wHrKp/9/tvnWJOczH8RmU58S98s57TZO+usdbg6yme7BAS7x8ykm8djTZbhMQ7pA7D1bzh2gI6OSEjXrzd+rDwLjcjcdPRLbVDWHgfn7GngpZmohVCRO6pwFijrqfXtv/jcyL/7bUl16V50PQVe/7eJnoG4v4gf8LWpGykxb1NnPoaMdABeJTze+aCfr1C7U/DKIP1mOmR8NIcYGmPIcbWSFra+gc5M6jC0j5RjG6NpsQtWfxlDrC81xcrJOrxNZ3OrUEVVuzXxtgLS09I7Jw/mQOs2nOPtW+iHiUaVWHVvomsvEbHSDQ5Cqv3vmT1TTUkp+d3BlVYvX8paxthHXP55viKGwkL7iPc2NkYtdG6fYSZe0E3tFOjNlq/FzRrP+/goRGiST/K2M+bufVes6FoMCFl7snO3Eu4yVp9k7Geua8++2yE4Ez1fQujg5B9NgJ7Ul8V0egg5J1vwd7cQ9FQjcElwjujhDOZqLKi/fzGrAojDiHnrKDgRhrQZOdC5Kwg/h6zkoPRZF0vdt4Td6vn4EnmNdJno4BiZ3Zxz10LxN7lPtqoyXRU9Nw1gb2QA3Anxnj+YNtGlc8/jPXI2FMhAzQa6iXOPxQ7+iC4uXvmQJoN9RJnWIputRMElw93t510X5OytI1UFJlzSMXPkg1iubx5eri/L+cChr2M3FmysqcDJFvS0ISGvUzt6+KaznQuNwGMexnJM53lz+WmCc3mMgrncktvXUYRPrdEUiMqZ6sLnRRICEVotG1RqnoFCddSdlogNOxGAVzXYzAI5U4JIAmNu9HywfVihM5CImYQhKbdKN23kCB0rsURc8Jzw27Ur4sTIoTORNhQc0LT2eiEjcAhdKaiiBmh4TjBO/6cS+jsBBFTQtOAOx4Al1AUMSU0Gwj5gAKEgoZ6IjQMyDNRMUJnIuJRj4SGe6McJyNMKBQ0EkLDqQwnTMgQihxjlRCa1SBiBnpJQmdZXvtHSUxoVIMYslI1eUJnzas0Ls2aKA4ZybYSYVwvskuNS6OAsL4eVCd0rpTP79AuqLaib0QYu9Tm+9rpEFzbk2lK6PRFm4ytCgZS29tJETqDuX1LRfPqvqgewqThb1eNuLp1r5HQicbKx+loEDiOZB9YmtBxPGsOB/sV84MtEDp9S2qEY5UdNFUI44LKghqxL1AqaSN0opVhj4P9VaT2qIqEcbkRmjRVGIoVEjoJk2V+ykd4SYoLRUpd/YTOYIdMMLpoJxfj9RHGNZXXOqOLPNE6qQ3ChBG2OR4hbMjXnDC21QnmNgDUJL7vpIl96iKMZTZqwVhdNJrxv5ovWgjjNMfTq8j4bp6mLcA1EcaymCNNkBiiuXL4K4k+wnhEzl5g41QHI/gyaz76ctFJmMjiKlRXZay88Eqf9o6imzCWqLcBPnU6FB/OhT7Y9CL9j9MCYSLRzBshhFzM58TYjX9z5M2idh6lJcKDRItJdwsOx33FqAXY5EfXhRAhsO1OFlGLT9Em4Umi5aw39bqb1XYbJicxjMPtdrXpetPebBm1//X/B38Ooe8gLyFaAAAAAElFTkSuQmCC"/>
          <p:cNvSpPr>
            <a:spLocks noChangeAspect="1" noChangeArrowheads="1"/>
          </p:cNvSpPr>
          <p:nvPr/>
        </p:nvSpPr>
        <p:spPr bwMode="auto">
          <a:xfrm>
            <a:off x="831664" y="5318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cxnSp>
        <p:nvCxnSpPr>
          <p:cNvPr id="43" name="Straight Connector 42"/>
          <p:cNvCxnSpPr/>
          <p:nvPr/>
        </p:nvCxnSpPr>
        <p:spPr>
          <a:xfrm>
            <a:off x="5596094" y="859330"/>
            <a:ext cx="0" cy="394336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93092" y="859330"/>
            <a:ext cx="164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Bluemix Cloud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4" y="606409"/>
            <a:ext cx="7828385" cy="42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Chat bot Solution mapping with required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8231666"/>
              </p:ext>
            </p:extLst>
          </p:nvPr>
        </p:nvGraphicFramePr>
        <p:xfrm>
          <a:off x="938716" y="1166981"/>
          <a:ext cx="795528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1"/>
                <a:gridCol w="1915378"/>
                <a:gridCol w="3388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Infra Flexibility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Chat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Services are in cloud, orchestration can be hosted on premise or cloud.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Local Support Availability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Support and Development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teams are available locally.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6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Easiness of Integration and Support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Integration with internal systems</a:t>
                      </a: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Integration with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other messaging channels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Integration with other AI/Cognitive services.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Facebook Integration Demo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AI Ability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Demo 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Type of Language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Bot Training/Program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 result for right im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04" y="1585441"/>
            <a:ext cx="335967" cy="3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ight im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41" y="2100688"/>
            <a:ext cx="335967" cy="3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right im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00" y="2547576"/>
            <a:ext cx="335967" cy="3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right im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34" y="3463970"/>
            <a:ext cx="335967" cy="3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ight im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3835317"/>
            <a:ext cx="335967" cy="3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right im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4205297"/>
            <a:ext cx="335967" cy="3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6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990" y="768485"/>
            <a:ext cx="8645754" cy="3968885"/>
          </a:xfrm>
        </p:spPr>
        <p:txBody>
          <a:bodyPr/>
          <a:lstStyle/>
          <a:p>
            <a:pPr lvl="0"/>
            <a:r>
              <a:rPr lang="en-US" sz="1400" dirty="0" smtClean="0"/>
              <a:t>AI Ability (Natural language search)</a:t>
            </a:r>
          </a:p>
          <a:p>
            <a:pPr marL="0" lvl="0" indent="0">
              <a:buNone/>
            </a:pPr>
            <a:endParaRPr lang="en-US" sz="1400" dirty="0" smtClean="0"/>
          </a:p>
          <a:p>
            <a:pPr lvl="1"/>
            <a:r>
              <a:rPr lang="en-US" sz="1100" dirty="0" smtClean="0"/>
              <a:t>Configured Question </a:t>
            </a:r>
            <a:r>
              <a:rPr lang="en-US" sz="1100" dirty="0"/>
              <a:t>- </a:t>
            </a:r>
            <a:r>
              <a:rPr lang="en-US" sz="1100" dirty="0">
                <a:solidFill>
                  <a:schemeClr val="accent1">
                    <a:lumMod val="25000"/>
                  </a:schemeClr>
                </a:solidFill>
              </a:rPr>
              <a:t>Where can I get details on TNB Board and Management</a:t>
            </a:r>
            <a:r>
              <a:rPr lang="en-US" sz="1100" dirty="0" smtClean="0">
                <a:solidFill>
                  <a:schemeClr val="accent1">
                    <a:lumMod val="25000"/>
                  </a:schemeClr>
                </a:solidFill>
              </a:rPr>
              <a:t>?</a:t>
            </a:r>
            <a:endParaRPr lang="en-US" sz="1100" dirty="0">
              <a:solidFill>
                <a:schemeClr val="accent1">
                  <a:lumMod val="25000"/>
                </a:schemeClr>
              </a:solidFill>
            </a:endParaRPr>
          </a:p>
          <a:p>
            <a:pPr lvl="1"/>
            <a:r>
              <a:rPr lang="en-US" sz="1100" dirty="0" smtClean="0"/>
              <a:t>Variations getting addressed</a:t>
            </a: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share me </a:t>
            </a:r>
            <a:r>
              <a:rPr lang="en-US" sz="1050" dirty="0" err="1">
                <a:solidFill>
                  <a:schemeClr val="accent1">
                    <a:lumMod val="25000"/>
                  </a:schemeClr>
                </a:solidFill>
              </a:rPr>
              <a:t>tnb</a:t>
            </a:r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 board 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management</a:t>
            </a: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share me </a:t>
            </a:r>
            <a:r>
              <a:rPr lang="en-US" sz="1050" dirty="0" err="1">
                <a:solidFill>
                  <a:schemeClr val="accent1">
                    <a:lumMod val="25000"/>
                  </a:schemeClr>
                </a:solidFill>
              </a:rPr>
              <a:t>tenaga</a:t>
            </a:r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 national board 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management</a:t>
            </a:r>
          </a:p>
          <a:p>
            <a:pPr lvl="2"/>
            <a:endParaRPr lang="en-US" sz="1050" dirty="0">
              <a:solidFill>
                <a:schemeClr val="accent1">
                  <a:lumMod val="25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Note: TNB acronym is configured and getting recognized.</a:t>
            </a:r>
          </a:p>
          <a:p>
            <a:pPr lvl="0"/>
            <a:r>
              <a:rPr lang="en-US" sz="1400" dirty="0" smtClean="0"/>
              <a:t>Omni channel experience.</a:t>
            </a:r>
          </a:p>
          <a:p>
            <a:pPr lvl="1"/>
            <a:r>
              <a:rPr lang="en-US" sz="1100" dirty="0" smtClean="0"/>
              <a:t>Web Interface</a:t>
            </a: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Where is the TNB's Headquarters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?</a:t>
            </a:r>
            <a:endParaRPr lang="en-US" sz="1050" dirty="0">
              <a:solidFill>
                <a:schemeClr val="accent1">
                  <a:lumMod val="25000"/>
                </a:schemeClr>
              </a:solidFill>
            </a:endParaRP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How to pay for the bill 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?</a:t>
            </a:r>
            <a:endParaRPr lang="en-US" sz="1050" dirty="0">
              <a:solidFill>
                <a:schemeClr val="accent1">
                  <a:lumMod val="25000"/>
                </a:schemeClr>
              </a:solidFill>
            </a:endParaRP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Can I pay my bill in 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installments</a:t>
            </a:r>
            <a:endParaRPr lang="en-US" sz="1050" dirty="0">
              <a:solidFill>
                <a:schemeClr val="accent1">
                  <a:lumMod val="25000"/>
                </a:schemeClr>
              </a:solidFill>
            </a:endParaRP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How can I reduce my electricity bill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?</a:t>
            </a:r>
          </a:p>
          <a:p>
            <a:pPr lvl="1"/>
            <a:r>
              <a:rPr lang="en-US" sz="1100" dirty="0" smtClean="0"/>
              <a:t>Facebook Messenger Integration</a:t>
            </a:r>
          </a:p>
          <a:p>
            <a:pPr lvl="2"/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May I know about TNB's history?</a:t>
            </a:r>
            <a:endParaRPr lang="en-US" sz="1050" dirty="0">
              <a:solidFill>
                <a:schemeClr val="accent1">
                  <a:lumMod val="25000"/>
                </a:schemeClr>
              </a:solidFill>
            </a:endParaRP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Can we make partial payments on the bill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?</a:t>
            </a:r>
          </a:p>
          <a:p>
            <a:pPr lvl="2"/>
            <a:r>
              <a:rPr lang="en-US" sz="1050" dirty="0">
                <a:solidFill>
                  <a:schemeClr val="accent1">
                    <a:lumMod val="25000"/>
                  </a:schemeClr>
                </a:solidFill>
              </a:rPr>
              <a:t>Can I pay my bill in </a:t>
            </a:r>
            <a:r>
              <a:rPr lang="en-US" sz="1050" dirty="0" smtClean="0">
                <a:solidFill>
                  <a:schemeClr val="accent1">
                    <a:lumMod val="25000"/>
                  </a:schemeClr>
                </a:solidFill>
              </a:rPr>
              <a:t>installments ? </a:t>
            </a:r>
          </a:p>
          <a:p>
            <a:pPr marL="685800" lvl="2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1400" dirty="0" smtClean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45" y="1747293"/>
            <a:ext cx="4066163" cy="26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990" y="768485"/>
            <a:ext cx="8645754" cy="3968885"/>
          </a:xfrm>
        </p:spPr>
        <p:txBody>
          <a:bodyPr/>
          <a:lstStyle/>
          <a:p>
            <a:pPr lvl="0"/>
            <a:endParaRPr lang="en-US" sz="1400" dirty="0" smtClean="0"/>
          </a:p>
          <a:p>
            <a:r>
              <a:rPr lang="en-US" sz="1400" dirty="0" smtClean="0"/>
              <a:t>Language Support</a:t>
            </a:r>
          </a:p>
          <a:p>
            <a:pPr lvl="1"/>
            <a:r>
              <a:rPr lang="en-US" sz="1100" dirty="0" smtClean="0"/>
              <a:t>English</a:t>
            </a:r>
          </a:p>
          <a:p>
            <a:pPr lvl="1"/>
            <a:r>
              <a:rPr lang="en-US" sz="1100" dirty="0" smtClean="0"/>
              <a:t>Bahasa Malaysia.</a:t>
            </a:r>
          </a:p>
          <a:p>
            <a:r>
              <a:rPr lang="en-US" sz="1400" dirty="0" smtClean="0"/>
              <a:t>Back End systems integration</a:t>
            </a:r>
          </a:p>
          <a:p>
            <a:pPr lvl="1"/>
            <a:r>
              <a:rPr lang="en-US" sz="1100" dirty="0"/>
              <a:t>What is my billing </a:t>
            </a:r>
            <a:r>
              <a:rPr lang="en-US" sz="1100" dirty="0" smtClean="0"/>
              <a:t>balance ?</a:t>
            </a:r>
          </a:p>
          <a:p>
            <a:pPr lvl="1"/>
            <a:r>
              <a:rPr lang="en-US" sz="1100" dirty="0" smtClean="0"/>
              <a:t>Ask for account number ? Enter 12345. (Bill data from DB will be displayed).</a:t>
            </a:r>
          </a:p>
          <a:p>
            <a:pPr lvl="1"/>
            <a:endParaRPr lang="en-US" sz="1100" dirty="0" smtClean="0"/>
          </a:p>
          <a:p>
            <a:endParaRPr lang="en-US" sz="1400" dirty="0" smtClean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990" y="768485"/>
            <a:ext cx="8645754" cy="3968885"/>
          </a:xfrm>
        </p:spPr>
        <p:txBody>
          <a:bodyPr/>
          <a:lstStyle/>
          <a:p>
            <a:pPr lvl="0"/>
            <a:endParaRPr lang="en-US" sz="1400" dirty="0" smtClean="0"/>
          </a:p>
          <a:p>
            <a:r>
              <a:rPr lang="en-US" sz="1400" dirty="0" smtClean="0"/>
              <a:t>Bot Training</a:t>
            </a:r>
          </a:p>
          <a:p>
            <a:pPr lvl="1"/>
            <a:endParaRPr lang="en-US" sz="1100" dirty="0" smtClean="0"/>
          </a:p>
          <a:p>
            <a:pPr marL="342900" lvl="1" indent="0">
              <a:buNone/>
            </a:pPr>
            <a:r>
              <a:rPr lang="en-US" sz="1100" b="1" dirty="0" smtClean="0"/>
              <a:t>Trained:</a:t>
            </a:r>
          </a:p>
          <a:p>
            <a:pPr marL="342900" lvl="1" indent="0">
              <a:buNone/>
            </a:pPr>
            <a:r>
              <a:rPr lang="en-US" sz="1100" dirty="0"/>
              <a:t>Will I have to pay any additional charges </a:t>
            </a:r>
            <a:r>
              <a:rPr lang="en-US" sz="1100" dirty="0" smtClean="0"/>
              <a:t>?</a:t>
            </a:r>
          </a:p>
          <a:p>
            <a:pPr marL="342900" lvl="1" indent="0">
              <a:buNone/>
            </a:pPr>
            <a:endParaRPr lang="en-US" sz="1100" dirty="0"/>
          </a:p>
          <a:p>
            <a:pPr marL="342900" lvl="1" indent="0">
              <a:buNone/>
            </a:pPr>
            <a:r>
              <a:rPr lang="en-US" sz="1100" b="1" dirty="0" smtClean="0"/>
              <a:t>Untrained:</a:t>
            </a:r>
            <a:endParaRPr lang="en-US" sz="1100" b="1" dirty="0" smtClean="0"/>
          </a:p>
          <a:p>
            <a:pPr marL="342900" lvl="1" indent="0">
              <a:buNone/>
            </a:pPr>
            <a:r>
              <a:rPr lang="en-US" sz="1100" dirty="0"/>
              <a:t>Do I need to pay any hidden charges ?</a:t>
            </a:r>
            <a:endParaRPr lang="en-US" sz="1100" dirty="0" smtClean="0"/>
          </a:p>
          <a:p>
            <a:endParaRPr lang="en-US" sz="1400" dirty="0" smtClean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6899"/>
      </a:dk1>
      <a:lt1>
        <a:srgbClr val="454545"/>
      </a:lt1>
      <a:dk2>
        <a:srgbClr val="F37021"/>
      </a:dk2>
      <a:lt2>
        <a:srgbClr val="454545"/>
      </a:lt2>
      <a:accent1>
        <a:srgbClr val="006899"/>
      </a:accent1>
      <a:accent2>
        <a:srgbClr val="F37021"/>
      </a:accent2>
      <a:accent3>
        <a:srgbClr val="A6CE38"/>
      </a:accent3>
      <a:accent4>
        <a:srgbClr val="454545"/>
      </a:accent4>
      <a:accent5>
        <a:srgbClr val="454545"/>
      </a:accent5>
      <a:accent6>
        <a:srgbClr val="FEE5CA"/>
      </a:accent6>
      <a:hlink>
        <a:srgbClr val="006899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3">
      <a:dk1>
        <a:srgbClr val="FFFFFF"/>
      </a:dk1>
      <a:lt1>
        <a:srgbClr val="006899"/>
      </a:lt1>
      <a:dk2>
        <a:srgbClr val="F37021"/>
      </a:dk2>
      <a:lt2>
        <a:srgbClr val="454545"/>
      </a:lt2>
      <a:accent1>
        <a:srgbClr val="B9E5FA"/>
      </a:accent1>
      <a:accent2>
        <a:srgbClr val="FFD77D"/>
      </a:accent2>
      <a:accent3>
        <a:srgbClr val="A6CE38"/>
      </a:accent3>
      <a:accent4>
        <a:srgbClr val="D1D2D4"/>
      </a:accent4>
      <a:accent5>
        <a:srgbClr val="FFFFFF"/>
      </a:accent5>
      <a:accent6>
        <a:srgbClr val="FEE5CA"/>
      </a:accent6>
      <a:hlink>
        <a:srgbClr val="006899"/>
      </a:hlink>
      <a:folHlink>
        <a:srgbClr val="0068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ustom 3">
      <a:dk1>
        <a:srgbClr val="FFFFFF"/>
      </a:dk1>
      <a:lt1>
        <a:srgbClr val="FFFFFF"/>
      </a:lt1>
      <a:dk2>
        <a:srgbClr val="F37021"/>
      </a:dk2>
      <a:lt2>
        <a:srgbClr val="454545"/>
      </a:lt2>
      <a:accent1>
        <a:srgbClr val="006899"/>
      </a:accent1>
      <a:accent2>
        <a:srgbClr val="F37021"/>
      </a:accent2>
      <a:accent3>
        <a:srgbClr val="A6CE38"/>
      </a:accent3>
      <a:accent4>
        <a:srgbClr val="D1D2D4"/>
      </a:accent4>
      <a:accent5>
        <a:srgbClr val="454545"/>
      </a:accent5>
      <a:accent6>
        <a:srgbClr val="FEE5CA"/>
      </a:accent6>
      <a:hlink>
        <a:srgbClr val="006899"/>
      </a:hlink>
      <a:folHlink>
        <a:srgbClr val="0068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Custom 3">
      <a:dk1>
        <a:srgbClr val="FFFFFF"/>
      </a:dk1>
      <a:lt1>
        <a:srgbClr val="FFFFFF"/>
      </a:lt1>
      <a:dk2>
        <a:srgbClr val="F37021"/>
      </a:dk2>
      <a:lt2>
        <a:srgbClr val="454545"/>
      </a:lt2>
      <a:accent1>
        <a:srgbClr val="006899"/>
      </a:accent1>
      <a:accent2>
        <a:srgbClr val="F37021"/>
      </a:accent2>
      <a:accent3>
        <a:srgbClr val="A6CE38"/>
      </a:accent3>
      <a:accent4>
        <a:srgbClr val="D1D2D4"/>
      </a:accent4>
      <a:accent5>
        <a:srgbClr val="454545"/>
      </a:accent5>
      <a:accent6>
        <a:srgbClr val="FEE5CA"/>
      </a:accent6>
      <a:hlink>
        <a:srgbClr val="006899"/>
      </a:hlink>
      <a:folHlink>
        <a:srgbClr val="0068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istent-PPT template-2012-V3">
  <a:themeElements>
    <a:clrScheme name="Persistent">
      <a:dk1>
        <a:sysClr val="windowText" lastClr="000000"/>
      </a:dk1>
      <a:lt1>
        <a:sysClr val="window" lastClr="FFFFFF"/>
      </a:lt1>
      <a:dk2>
        <a:srgbClr val="404040"/>
      </a:dk2>
      <a:lt2>
        <a:srgbClr val="9DDCF9"/>
      </a:lt2>
      <a:accent1>
        <a:srgbClr val="006899"/>
      </a:accent1>
      <a:accent2>
        <a:srgbClr val="F37021"/>
      </a:accent2>
      <a:accent3>
        <a:srgbClr val="8DC63F"/>
      </a:accent3>
      <a:accent4>
        <a:srgbClr val="7F7F7F"/>
      </a:accent4>
      <a:accent5>
        <a:srgbClr val="A6A6A6"/>
      </a:accent5>
      <a:accent6>
        <a:srgbClr val="FFD87D"/>
      </a:accent6>
      <a:hlink>
        <a:srgbClr val="006899"/>
      </a:hlink>
      <a:folHlink>
        <a:srgbClr val="7F7F7F"/>
      </a:folHlink>
    </a:clrScheme>
    <a:fontScheme name="Persis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305BC4AEF7A42A33421629F087750" ma:contentTypeVersion="10" ma:contentTypeDescription="Create a new document." ma:contentTypeScope="" ma:versionID="09bf9140db1acb8b4584ce40aafb2d54">
  <xsd:schema xmlns:xsd="http://www.w3.org/2001/XMLSchema" xmlns:xs="http://www.w3.org/2001/XMLSchema" xmlns:p="http://schemas.microsoft.com/office/2006/metadata/properties" xmlns:ns2="7743cd98-1c01-4856-991c-42bd0d604507" xmlns:ns3="2bc7cf5c-cedc-422d-91ac-38171c02477d" targetNamespace="http://schemas.microsoft.com/office/2006/metadata/properties" ma:root="true" ma:fieldsID="2b761eb7cb5a85774cbd11f353244dca" ns2:_="" ns3:_="">
    <xsd:import namespace="7743cd98-1c01-4856-991c-42bd0d604507"/>
    <xsd:import namespace="2bc7cf5c-cedc-422d-91ac-38171c02477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olicy_x002d_Category" minOccurs="0"/>
                <xsd:element ref="ns3:Description0" minOccurs="0"/>
                <xsd:element ref="ns3:IsEmployeeManual" minOccurs="0"/>
                <xsd:element ref="ns3:IsIntroduction" minOccurs="0"/>
                <xsd:element ref="ns3:Location" minOccurs="0"/>
                <xsd:element ref="ns3:Target_x0020_Audienc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3cd98-1c01-4856-991c-42bd0d60450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7cf5c-cedc-422d-91ac-38171c02477d" elementFormDefault="qualified">
    <xsd:import namespace="http://schemas.microsoft.com/office/2006/documentManagement/types"/>
    <xsd:import namespace="http://schemas.microsoft.com/office/infopath/2007/PartnerControls"/>
    <xsd:element name="Policy_x002d_Category" ma:index="11" nillable="true" ma:displayName="Policy-Category" ma:list="{1764dac3-7bf9-4611-8046-67bd14d43c6b}" ma:internalName="Policy_x002d_Category" ma:showField="Category_x002d_Name">
      <xsd:simpleType>
        <xsd:restriction base="dms:Lookup"/>
      </xsd:simpleType>
    </xsd:element>
    <xsd:element name="Description0" ma:index="12" nillable="true" ma:displayName="Description" ma:internalName="Description0">
      <xsd:simpleType>
        <xsd:restriction base="dms:Text">
          <xsd:maxLength value="255"/>
        </xsd:restriction>
      </xsd:simpleType>
    </xsd:element>
    <xsd:element name="IsEmployeeManual" ma:index="13" nillable="true" ma:displayName="IsEmployeeManual" ma:default="0" ma:internalName="IsEmployeeManual">
      <xsd:simpleType>
        <xsd:restriction base="dms:Boolean"/>
      </xsd:simpleType>
    </xsd:element>
    <xsd:element name="IsIntroduction" ma:index="14" nillable="true" ma:displayName="IsIntroduction" ma:default="0" ma:internalName="IsIntroduction">
      <xsd:simpleType>
        <xsd:restriction base="dms:Boolean"/>
      </xsd:simpleType>
    </xsd:element>
    <xsd:element name="Location" ma:index="15" nillable="true" ma:displayName="Location" ma:hidden="true" ma:list="{f487949c-a6f1-4406-898c-4db7f98c7065}" ma:internalName="Location" ma:readOnly="false" ma:showField="Title">
      <xsd:simpleType>
        <xsd:restriction base="dms:Lookup"/>
      </xsd:simpleType>
    </xsd:element>
    <xsd:element name="Target_x0020_Audiences" ma:index="16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_x002d_Category xmlns="2bc7cf5c-cedc-422d-91ac-38171c02477d">18</Policy_x002d_Category>
    <Location xmlns="2bc7cf5c-cedc-422d-91ac-38171c02477d" xsi:nil="true"/>
    <Description0 xmlns="2bc7cf5c-cedc-422d-91ac-38171c02477d" xsi:nil="true"/>
    <Target_x0020_Audiences xmlns="2bc7cf5c-cedc-422d-91ac-38171c02477d" xsi:nil="true"/>
    <IsEmployeeManual xmlns="2bc7cf5c-cedc-422d-91ac-38171c02477d">false</IsEmployeeManual>
    <IsIntroduction xmlns="2bc7cf5c-cedc-422d-91ac-38171c02477d">false</IsIntroduction>
    <_dlc_DocId xmlns="7743cd98-1c01-4856-991c-42bd0d604507">J4M2WJYW6YAW-1-322</_dlc_DocId>
    <_dlc_DocIdUrl xmlns="7743cd98-1c01-4856-991c-42bd0d604507">
      <Url>https://pi.persistent.co.in/sites/Company-Policies/_layouts/15/DocIdRedir.aspx?ID=J4M2WJYW6YAW-1-322</Url>
      <Description>J4M2WJYW6YAW-1-322</Description>
    </_dlc_DocIdUrl>
  </documentManagement>
</p:properties>
</file>

<file path=customXml/itemProps1.xml><?xml version="1.0" encoding="utf-8"?>
<ds:datastoreItem xmlns:ds="http://schemas.openxmlformats.org/officeDocument/2006/customXml" ds:itemID="{74F76E4A-E25C-46F6-A1AB-926B0A358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3cd98-1c01-4856-991c-42bd0d604507"/>
    <ds:schemaRef ds:uri="2bc7cf5c-cedc-422d-91ac-38171c0247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56E1E6-9609-4C75-841A-0B922440424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E940013-F6D5-4D31-A5AB-72B9C0273A2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04B7AC0-BB96-4CC0-B5C6-F769329D9D09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bc7cf5c-cedc-422d-91ac-38171c02477d"/>
    <ds:schemaRef ds:uri="7743cd98-1c01-4856-991c-42bd0d60450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11640</TotalTime>
  <Words>1071</Words>
  <Application>Microsoft Office PowerPoint</Application>
  <PresentationFormat>On-screen Show (16:9)</PresentationFormat>
  <Paragraphs>240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Cambria Math</vt:lpstr>
      <vt:lpstr>Helv</vt:lpstr>
      <vt:lpstr>Helvetica</vt:lpstr>
      <vt:lpstr>Helvetica Neue</vt:lpstr>
      <vt:lpstr>Symbol</vt:lpstr>
      <vt:lpstr>Verdana</vt:lpstr>
      <vt:lpstr>Wingdings 2</vt:lpstr>
      <vt:lpstr>Office Theme</vt:lpstr>
      <vt:lpstr>2_Office Theme</vt:lpstr>
      <vt:lpstr>3_Office Theme</vt:lpstr>
      <vt:lpstr>4_Office Theme</vt:lpstr>
      <vt:lpstr>Persistent-PPT template-2012-V3</vt:lpstr>
      <vt:lpstr>TNB Botathon 2017 </vt:lpstr>
      <vt:lpstr>Agenda</vt:lpstr>
      <vt:lpstr>  Watson Conversation</vt:lpstr>
      <vt:lpstr>Reference High Level Architecture</vt:lpstr>
      <vt:lpstr>Proposed Chat bot Solution mapping with required criteria</vt:lpstr>
      <vt:lpstr>Demo</vt:lpstr>
      <vt:lpstr>Demo</vt:lpstr>
      <vt:lpstr>Demo</vt:lpstr>
      <vt:lpstr>Q &amp; A</vt:lpstr>
      <vt:lpstr>Backup</vt:lpstr>
      <vt:lpstr>Chat Bot Solution overview </vt:lpstr>
      <vt:lpstr>PowerPoint Presentation</vt:lpstr>
      <vt:lpstr>Use-cases for Conversational Agents </vt:lpstr>
      <vt:lpstr>Watson Conversation Service </vt:lpstr>
      <vt:lpstr>  Natural Language Understanding</vt:lpstr>
      <vt:lpstr>About Persistent</vt:lpstr>
      <vt:lpstr>Persistent at a glance</vt:lpstr>
      <vt:lpstr>PowerPoint Presentation</vt:lpstr>
      <vt:lpstr>360 Degrees IBM Partnership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Template-2016 VF</dc:title>
  <dc:creator>Pankaj Dicholkar</dc:creator>
  <cp:lastModifiedBy>Shuet Ree Koh</cp:lastModifiedBy>
  <cp:revision>219</cp:revision>
  <dcterms:created xsi:type="dcterms:W3CDTF">2016-07-19T12:03:25Z</dcterms:created>
  <dcterms:modified xsi:type="dcterms:W3CDTF">2017-12-14T14:37:12Z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0x010100ACF305BC4AEF7A42A33421629F087750</vt:lpwstr>
  </property>
  <property fmtid="{D5CDD505-2E9C-101B-9397-08002B2CF9AE}" pid="3" name="_dlc_DocIdItemGuid">
    <vt:lpwstr>13c81793-d934-4b21-b188-28383ef9c538</vt:lpwstr>
  </property>
</Properties>
</file>