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5"/>
  </p:notes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Rubik Bold" charset="1" panose="00000800000000000000"/>
      <p:regular r:id="rId18"/>
    </p:embeddedFont>
    <p:embeddedFont>
      <p:font typeface="Rubik" charset="1" panose="00000000000000000000"/>
      <p:regular r:id="rId19"/>
    </p:embeddedFont>
    <p:embeddedFont>
      <p:font typeface="Rubik Light" charset="1" panose="00000400000000000000"/>
      <p:regular r:id="rId20"/>
    </p:embeddedFont>
    <p:embeddedFont>
      <p:font typeface="Rubik Medium" charset="1" panose="000006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notesMasters/notesMaster1.xml" Type="http://schemas.openxmlformats.org/officeDocument/2006/relationships/notesMaster"/><Relationship Id="rId16" Target="theme/theme2.xml" Type="http://schemas.openxmlformats.org/officeDocument/2006/relationships/theme"/><Relationship Id="rId17" Target="notesSlides/notesSlide1.xml" Type="http://schemas.openxmlformats.org/officeDocument/2006/relationships/note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Slides/notesSlide2.xml" Type="http://schemas.openxmlformats.org/officeDocument/2006/relationships/notesSlide"/><Relationship Id="rId22" Target="fonts/font22.fntdata" Type="http://schemas.openxmlformats.org/officeDocument/2006/relationships/font"/><Relationship Id="rId23" Target="notesSlides/notesSlide3.xml" Type="http://schemas.openxmlformats.org/officeDocument/2006/relationships/notesSlide"/><Relationship Id="rId24" Target="notesSlides/notesSlide4.xml" Type="http://schemas.openxmlformats.org/officeDocument/2006/relationships/notesSlide"/><Relationship Id="rId25" Target="notesSlides/notesSlide5.xml" Type="http://schemas.openxmlformats.org/officeDocument/2006/relationships/notesSlide"/><Relationship Id="rId26" Target="notesSlides/notesSlide6.xml" Type="http://schemas.openxmlformats.org/officeDocument/2006/relationships/notesSlide"/><Relationship Id="rId27" Target="notesSlides/notesSlide7.xml" Type="http://schemas.openxmlformats.org/officeDocument/2006/relationships/notesSlide"/><Relationship Id="rId28" Target="notesSlides/notesSlide8.xml" Type="http://schemas.openxmlformats.org/officeDocument/2006/relationships/notesSlide"/><Relationship Id="rId29" Target="notesSlides/notesSlide9.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jpeg" Type="http://schemas.openxmlformats.org/officeDocument/2006/relationships/image"/><Relationship Id="rId2" Target="../notesSlides/notesSlide2.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https://www.linkedin.com/in/mreesarosyid/" TargetMode="External" Type="http://schemas.openxmlformats.org/officeDocument/2006/relationships/hyperlink"/><Relationship Id="rId9" Target="mailto:mreesa669@gmail.com"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https://www.youtube.com/watch?v=tcjzls7z2_Q"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notesSlides/notesSlide4.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 Id="rId8"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19FA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alphaModFix amt="9999"/>
            </a:blip>
            <a:stretch>
              <a:fillRect l="0" t="0" r="0" b="-18383"/>
            </a:stretch>
          </a:blipFill>
        </p:spPr>
      </p:sp>
      <p:sp>
        <p:nvSpPr>
          <p:cNvPr name="Freeform 3" id="3"/>
          <p:cNvSpPr/>
          <p:nvPr/>
        </p:nvSpPr>
        <p:spPr>
          <a:xfrm flipH="false" flipV="false" rot="0">
            <a:off x="699600" y="373000"/>
            <a:ext cx="2799802" cy="1082600"/>
          </a:xfrm>
          <a:custGeom>
            <a:avLst/>
            <a:gdLst/>
            <a:ahLst/>
            <a:cxnLst/>
            <a:rect r="r" b="b" t="t" l="l"/>
            <a:pathLst>
              <a:path h="1082600" w="2799802">
                <a:moveTo>
                  <a:pt x="0" y="0"/>
                </a:moveTo>
                <a:lnTo>
                  <a:pt x="2799802" y="0"/>
                </a:lnTo>
                <a:lnTo>
                  <a:pt x="2799802" y="1082600"/>
                </a:lnTo>
                <a:lnTo>
                  <a:pt x="0" y="1082600"/>
                </a:lnTo>
                <a:lnTo>
                  <a:pt x="0" y="0"/>
                </a:lnTo>
                <a:close/>
              </a:path>
            </a:pathLst>
          </a:custGeom>
          <a:blipFill>
            <a:blip r:embed="rId4"/>
            <a:stretch>
              <a:fillRect l="0" t="0" r="0" b="-194"/>
            </a:stretch>
          </a:blipFill>
        </p:spPr>
      </p:sp>
      <p:grpSp>
        <p:nvGrpSpPr>
          <p:cNvPr name="Group 4" id="4"/>
          <p:cNvGrpSpPr/>
          <p:nvPr/>
        </p:nvGrpSpPr>
        <p:grpSpPr>
          <a:xfrm rot="0">
            <a:off x="1035800" y="3192400"/>
            <a:ext cx="12478200" cy="1754400"/>
            <a:chOff x="0" y="0"/>
            <a:chExt cx="16637600" cy="2339200"/>
          </a:xfrm>
        </p:grpSpPr>
        <p:sp>
          <p:nvSpPr>
            <p:cNvPr name="Freeform 5" id="5"/>
            <p:cNvSpPr/>
            <p:nvPr/>
          </p:nvSpPr>
          <p:spPr>
            <a:xfrm flipH="false" flipV="false" rot="0">
              <a:off x="0" y="0"/>
              <a:ext cx="16637600" cy="2339200"/>
            </a:xfrm>
            <a:custGeom>
              <a:avLst/>
              <a:gdLst/>
              <a:ahLst/>
              <a:cxnLst/>
              <a:rect r="r" b="b" t="t" l="l"/>
              <a:pathLst>
                <a:path h="2339200" w="16637600">
                  <a:moveTo>
                    <a:pt x="0" y="0"/>
                  </a:moveTo>
                  <a:lnTo>
                    <a:pt x="16637600" y="0"/>
                  </a:lnTo>
                  <a:lnTo>
                    <a:pt x="16637600" y="2339200"/>
                  </a:lnTo>
                  <a:lnTo>
                    <a:pt x="0" y="2339200"/>
                  </a:lnTo>
                  <a:close/>
                </a:path>
              </a:pathLst>
            </a:custGeom>
            <a:solidFill>
              <a:srgbClr val="000000">
                <a:alpha val="0"/>
              </a:srgbClr>
            </a:solidFill>
          </p:spPr>
        </p:sp>
        <p:sp>
          <p:nvSpPr>
            <p:cNvPr name="TextBox 6" id="6"/>
            <p:cNvSpPr txBox="true"/>
            <p:nvPr/>
          </p:nvSpPr>
          <p:spPr>
            <a:xfrm>
              <a:off x="0" y="-9525"/>
              <a:ext cx="16637600" cy="2348725"/>
            </a:xfrm>
            <a:prstGeom prst="rect">
              <a:avLst/>
            </a:prstGeom>
          </p:spPr>
          <p:txBody>
            <a:bodyPr anchor="t" rtlCol="false" tIns="0" lIns="0" bIns="0" rIns="0"/>
            <a:lstStyle/>
            <a:p>
              <a:pPr algn="l">
                <a:lnSpc>
                  <a:spcPts val="5879"/>
                </a:lnSpc>
              </a:pPr>
              <a:r>
                <a:rPr lang="en-US" b="true" sz="4899">
                  <a:solidFill>
                    <a:srgbClr val="FFFFFF"/>
                  </a:solidFill>
                  <a:latin typeface="Rubik Bold"/>
                  <a:ea typeface="Rubik Bold"/>
                  <a:cs typeface="Rubik Bold"/>
                  <a:sym typeface="Rubik Bold"/>
                </a:rPr>
                <a:t>Create Data Warehouse and ETL for ID/X Partners client data</a:t>
              </a:r>
            </a:p>
          </p:txBody>
        </p:sp>
      </p:grpSp>
      <p:grpSp>
        <p:nvGrpSpPr>
          <p:cNvPr name="Group 7" id="7"/>
          <p:cNvGrpSpPr/>
          <p:nvPr/>
        </p:nvGrpSpPr>
        <p:grpSpPr>
          <a:xfrm rot="0">
            <a:off x="1035800" y="6260600"/>
            <a:ext cx="14578200" cy="1138800"/>
            <a:chOff x="0" y="0"/>
            <a:chExt cx="19437600" cy="1518400"/>
          </a:xfrm>
        </p:grpSpPr>
        <p:sp>
          <p:nvSpPr>
            <p:cNvPr name="Freeform 8" id="8"/>
            <p:cNvSpPr/>
            <p:nvPr/>
          </p:nvSpPr>
          <p:spPr>
            <a:xfrm flipH="false" flipV="false" rot="0">
              <a:off x="0" y="0"/>
              <a:ext cx="19437600" cy="1518400"/>
            </a:xfrm>
            <a:custGeom>
              <a:avLst/>
              <a:gdLst/>
              <a:ahLst/>
              <a:cxnLst/>
              <a:rect r="r" b="b" t="t" l="l"/>
              <a:pathLst>
                <a:path h="1518400" w="19437600">
                  <a:moveTo>
                    <a:pt x="0" y="0"/>
                  </a:moveTo>
                  <a:lnTo>
                    <a:pt x="19437600" y="0"/>
                  </a:lnTo>
                  <a:lnTo>
                    <a:pt x="19437600" y="1518400"/>
                  </a:lnTo>
                  <a:lnTo>
                    <a:pt x="0" y="1518400"/>
                  </a:lnTo>
                  <a:close/>
                </a:path>
              </a:pathLst>
            </a:custGeom>
            <a:solidFill>
              <a:srgbClr val="000000">
                <a:alpha val="0"/>
              </a:srgbClr>
            </a:solidFill>
          </p:spPr>
        </p:sp>
        <p:sp>
          <p:nvSpPr>
            <p:cNvPr name="TextBox 9" id="9"/>
            <p:cNvSpPr txBox="true"/>
            <p:nvPr/>
          </p:nvSpPr>
          <p:spPr>
            <a:xfrm>
              <a:off x="0" y="-9525"/>
              <a:ext cx="19437600" cy="1527925"/>
            </a:xfrm>
            <a:prstGeom prst="rect">
              <a:avLst/>
            </a:prstGeom>
          </p:spPr>
          <p:txBody>
            <a:bodyPr anchor="t" rtlCol="false" tIns="0" lIns="0" bIns="0" rIns="0"/>
            <a:lstStyle/>
            <a:p>
              <a:pPr algn="l">
                <a:lnSpc>
                  <a:spcPts val="5999"/>
                </a:lnSpc>
              </a:pPr>
              <a:r>
                <a:rPr lang="en-US" sz="4999">
                  <a:solidFill>
                    <a:srgbClr val="FFFFFF"/>
                  </a:solidFill>
                  <a:latin typeface="Rubik"/>
                  <a:ea typeface="Rubik"/>
                  <a:cs typeface="Rubik"/>
                  <a:sym typeface="Rubik"/>
                </a:rPr>
                <a:t>ID/X Partners - Data Engineer</a:t>
              </a:r>
            </a:p>
          </p:txBody>
        </p:sp>
      </p:grpSp>
      <p:grpSp>
        <p:nvGrpSpPr>
          <p:cNvPr name="Group 10" id="10"/>
          <p:cNvGrpSpPr/>
          <p:nvPr/>
        </p:nvGrpSpPr>
        <p:grpSpPr>
          <a:xfrm rot="0">
            <a:off x="13514250" y="-1243850"/>
            <a:ext cx="6270000" cy="6102000"/>
            <a:chOff x="0" y="0"/>
            <a:chExt cx="8360000" cy="8136000"/>
          </a:xfrm>
        </p:grpSpPr>
        <p:sp>
          <p:nvSpPr>
            <p:cNvPr name="Freeform 11" id="11"/>
            <p:cNvSpPr/>
            <p:nvPr/>
          </p:nvSpPr>
          <p:spPr>
            <a:xfrm flipH="false" flipV="false" rot="0">
              <a:off x="0" y="0"/>
              <a:ext cx="8360029" cy="8136001"/>
            </a:xfrm>
            <a:custGeom>
              <a:avLst/>
              <a:gdLst/>
              <a:ahLst/>
              <a:cxnLst/>
              <a:rect r="r" b="b" t="t" l="l"/>
              <a:pathLst>
                <a:path h="8136001" w="8360029">
                  <a:moveTo>
                    <a:pt x="0" y="4067937"/>
                  </a:moveTo>
                  <a:cubicBezTo>
                    <a:pt x="0" y="1821307"/>
                    <a:pt x="1871472" y="0"/>
                    <a:pt x="4179951" y="0"/>
                  </a:cubicBezTo>
                  <a:cubicBezTo>
                    <a:pt x="6488430" y="0"/>
                    <a:pt x="8360029" y="1821307"/>
                    <a:pt x="8360029" y="4067937"/>
                  </a:cubicBezTo>
                  <a:cubicBezTo>
                    <a:pt x="8360029" y="6314567"/>
                    <a:pt x="6488557" y="8136001"/>
                    <a:pt x="4179951" y="8136001"/>
                  </a:cubicBezTo>
                  <a:cubicBezTo>
                    <a:pt x="1871345" y="8136001"/>
                    <a:pt x="0" y="6314694"/>
                    <a:pt x="0" y="4067937"/>
                  </a:cubicBezTo>
                  <a:close/>
                </a:path>
              </a:pathLst>
            </a:custGeom>
            <a:solidFill>
              <a:srgbClr val="FFAB40"/>
            </a:solidFill>
          </p:spPr>
        </p:sp>
      </p:grpSp>
      <p:grpSp>
        <p:nvGrpSpPr>
          <p:cNvPr name="Group 12" id="12"/>
          <p:cNvGrpSpPr/>
          <p:nvPr/>
        </p:nvGrpSpPr>
        <p:grpSpPr>
          <a:xfrm rot="0">
            <a:off x="3538250" y="344900"/>
            <a:ext cx="915600" cy="1293000"/>
            <a:chOff x="0" y="0"/>
            <a:chExt cx="1220800" cy="1724000"/>
          </a:xfrm>
        </p:grpSpPr>
        <p:sp>
          <p:nvSpPr>
            <p:cNvPr name="Freeform 13" id="13"/>
            <p:cNvSpPr/>
            <p:nvPr/>
          </p:nvSpPr>
          <p:spPr>
            <a:xfrm flipH="false" flipV="false" rot="0">
              <a:off x="0" y="0"/>
              <a:ext cx="1220800" cy="1724000"/>
            </a:xfrm>
            <a:custGeom>
              <a:avLst/>
              <a:gdLst/>
              <a:ahLst/>
              <a:cxnLst/>
              <a:rect r="r" b="b" t="t" l="l"/>
              <a:pathLst>
                <a:path h="1724000" w="1220800">
                  <a:moveTo>
                    <a:pt x="0" y="0"/>
                  </a:moveTo>
                  <a:lnTo>
                    <a:pt x="1220800" y="0"/>
                  </a:lnTo>
                  <a:lnTo>
                    <a:pt x="1220800" y="1724000"/>
                  </a:lnTo>
                  <a:lnTo>
                    <a:pt x="0" y="1724000"/>
                  </a:lnTo>
                  <a:close/>
                </a:path>
              </a:pathLst>
            </a:custGeom>
            <a:solidFill>
              <a:srgbClr val="000000">
                <a:alpha val="0"/>
              </a:srgbClr>
            </a:solidFill>
          </p:spPr>
        </p:sp>
        <p:sp>
          <p:nvSpPr>
            <p:cNvPr name="TextBox 14" id="14"/>
            <p:cNvSpPr txBox="true"/>
            <p:nvPr/>
          </p:nvSpPr>
          <p:spPr>
            <a:xfrm>
              <a:off x="0" y="-19050"/>
              <a:ext cx="1220800" cy="1743050"/>
            </a:xfrm>
            <a:prstGeom prst="rect">
              <a:avLst/>
            </a:prstGeom>
          </p:spPr>
          <p:txBody>
            <a:bodyPr anchor="t" rtlCol="false" tIns="0" lIns="0" bIns="0" rIns="0"/>
            <a:lstStyle/>
            <a:p>
              <a:pPr algn="l">
                <a:lnSpc>
                  <a:spcPts val="7200"/>
                </a:lnSpc>
              </a:pPr>
              <a:r>
                <a:rPr lang="en-US" sz="6000">
                  <a:solidFill>
                    <a:srgbClr val="FFFFFF"/>
                  </a:solidFill>
                  <a:latin typeface="Rubik"/>
                  <a:ea typeface="Rubik"/>
                  <a:cs typeface="Rubik"/>
                  <a:sym typeface="Rubik"/>
                </a:rPr>
                <a:t>X</a:t>
              </a:r>
            </a:p>
          </p:txBody>
        </p:sp>
      </p:grpSp>
      <p:grpSp>
        <p:nvGrpSpPr>
          <p:cNvPr name="Group 15" id="15"/>
          <p:cNvGrpSpPr/>
          <p:nvPr/>
        </p:nvGrpSpPr>
        <p:grpSpPr>
          <a:xfrm rot="0">
            <a:off x="1035800" y="7399400"/>
            <a:ext cx="8784000" cy="1908600"/>
            <a:chOff x="0" y="0"/>
            <a:chExt cx="11712000" cy="2544800"/>
          </a:xfrm>
        </p:grpSpPr>
        <p:sp>
          <p:nvSpPr>
            <p:cNvPr name="Freeform 16" id="16"/>
            <p:cNvSpPr/>
            <p:nvPr/>
          </p:nvSpPr>
          <p:spPr>
            <a:xfrm flipH="false" flipV="false" rot="0">
              <a:off x="0" y="0"/>
              <a:ext cx="11712000" cy="2544800"/>
            </a:xfrm>
            <a:custGeom>
              <a:avLst/>
              <a:gdLst/>
              <a:ahLst/>
              <a:cxnLst/>
              <a:rect r="r" b="b" t="t" l="l"/>
              <a:pathLst>
                <a:path h="2544800" w="11712000">
                  <a:moveTo>
                    <a:pt x="0" y="0"/>
                  </a:moveTo>
                  <a:lnTo>
                    <a:pt x="11712000" y="0"/>
                  </a:lnTo>
                  <a:lnTo>
                    <a:pt x="11712000" y="2544800"/>
                  </a:lnTo>
                  <a:lnTo>
                    <a:pt x="0" y="2544800"/>
                  </a:lnTo>
                  <a:close/>
                </a:path>
              </a:pathLst>
            </a:custGeom>
            <a:solidFill>
              <a:srgbClr val="000000">
                <a:alpha val="0"/>
              </a:srgbClr>
            </a:solidFill>
          </p:spPr>
        </p:sp>
        <p:sp>
          <p:nvSpPr>
            <p:cNvPr name="TextBox 17" id="17"/>
            <p:cNvSpPr txBox="true"/>
            <p:nvPr/>
          </p:nvSpPr>
          <p:spPr>
            <a:xfrm>
              <a:off x="0" y="-19050"/>
              <a:ext cx="11712000" cy="2563850"/>
            </a:xfrm>
            <a:prstGeom prst="rect">
              <a:avLst/>
            </a:prstGeom>
          </p:spPr>
          <p:txBody>
            <a:bodyPr anchor="t" rtlCol="false" tIns="0" lIns="0" bIns="0" rIns="0"/>
            <a:lstStyle/>
            <a:p>
              <a:pPr algn="l">
                <a:lnSpc>
                  <a:spcPts val="4800"/>
                </a:lnSpc>
              </a:pPr>
              <a:r>
                <a:rPr lang="en-US" sz="4000">
                  <a:solidFill>
                    <a:srgbClr val="FFFFFF"/>
                  </a:solidFill>
                  <a:latin typeface="Rubik Light"/>
                  <a:ea typeface="Rubik Light"/>
                  <a:cs typeface="Rubik Light"/>
                  <a:sym typeface="Rubik Light"/>
                </a:rPr>
                <a:t>Presented by</a:t>
              </a:r>
            </a:p>
            <a:p>
              <a:pPr algn="l">
                <a:lnSpc>
                  <a:spcPts val="6000"/>
                </a:lnSpc>
              </a:pPr>
              <a:r>
                <a:rPr lang="en-US" sz="5000">
                  <a:solidFill>
                    <a:srgbClr val="FFFFFF"/>
                  </a:solidFill>
                  <a:latin typeface="Rubik Light"/>
                  <a:ea typeface="Rubik Light"/>
                  <a:cs typeface="Rubik Light"/>
                  <a:sym typeface="Rubik Light"/>
                </a:rPr>
                <a:t>Muhammad Reesa Rosyid</a:t>
              </a:r>
            </a:p>
          </p:txBody>
        </p:sp>
      </p:grpSp>
      <p:sp>
        <p:nvSpPr>
          <p:cNvPr name="Freeform 18" id="18"/>
          <p:cNvSpPr/>
          <p:nvPr/>
        </p:nvSpPr>
        <p:spPr>
          <a:xfrm flipH="false" flipV="false" rot="0">
            <a:off x="4492700" y="512900"/>
            <a:ext cx="2657422" cy="942700"/>
          </a:xfrm>
          <a:custGeom>
            <a:avLst/>
            <a:gdLst/>
            <a:ahLst/>
            <a:cxnLst/>
            <a:rect r="r" b="b" t="t" l="l"/>
            <a:pathLst>
              <a:path h="942700" w="2657422">
                <a:moveTo>
                  <a:pt x="0" y="0"/>
                </a:moveTo>
                <a:lnTo>
                  <a:pt x="2657422" y="0"/>
                </a:lnTo>
                <a:lnTo>
                  <a:pt x="2657422" y="942700"/>
                </a:lnTo>
                <a:lnTo>
                  <a:pt x="0" y="942700"/>
                </a:lnTo>
                <a:lnTo>
                  <a:pt x="0" y="0"/>
                </a:lnTo>
                <a:close/>
              </a:path>
            </a:pathLst>
          </a:custGeom>
          <a:blipFill>
            <a:blip r:embed="rId5"/>
            <a:stretch>
              <a:fillRect l="0" t="-2169" r="0" b="-2173"/>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alphaModFix amt="9999"/>
            </a:blip>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grpSp>
        <p:nvGrpSpPr>
          <p:cNvPr name="Group 4" id="4"/>
          <p:cNvGrpSpPr/>
          <p:nvPr/>
        </p:nvGrpSpPr>
        <p:grpSpPr>
          <a:xfrm rot="0">
            <a:off x="0" y="0"/>
            <a:ext cx="9144000" cy="10287000"/>
            <a:chOff x="0" y="0"/>
            <a:chExt cx="12192000" cy="13716000"/>
          </a:xfrm>
        </p:grpSpPr>
        <p:sp>
          <p:nvSpPr>
            <p:cNvPr name="Freeform 5" id="5"/>
            <p:cNvSpPr/>
            <p:nvPr/>
          </p:nvSpPr>
          <p:spPr>
            <a:xfrm flipH="false" flipV="false" rot="0">
              <a:off x="0" y="0"/>
              <a:ext cx="12192000" cy="13716000"/>
            </a:xfrm>
            <a:custGeom>
              <a:avLst/>
              <a:gdLst/>
              <a:ahLst/>
              <a:cxnLst/>
              <a:rect r="r" b="b" t="t" l="l"/>
              <a:pathLst>
                <a:path h="13716000" w="12192000">
                  <a:moveTo>
                    <a:pt x="0" y="0"/>
                  </a:moveTo>
                  <a:lnTo>
                    <a:pt x="12192000" y="0"/>
                  </a:lnTo>
                  <a:lnTo>
                    <a:pt x="12192000" y="13716000"/>
                  </a:lnTo>
                  <a:lnTo>
                    <a:pt x="0" y="13716000"/>
                  </a:lnTo>
                  <a:close/>
                </a:path>
              </a:pathLst>
            </a:custGeom>
            <a:solidFill>
              <a:srgbClr val="019FAB">
                <a:alpha val="22353"/>
              </a:srgbClr>
            </a:solidFill>
          </p:spPr>
        </p:sp>
      </p:grpSp>
      <p:grpSp>
        <p:nvGrpSpPr>
          <p:cNvPr name="Group 6" id="6"/>
          <p:cNvGrpSpPr/>
          <p:nvPr/>
        </p:nvGrpSpPr>
        <p:grpSpPr>
          <a:xfrm rot="0">
            <a:off x="9734500" y="1918350"/>
            <a:ext cx="7009200" cy="985200"/>
            <a:chOff x="0" y="0"/>
            <a:chExt cx="9345600" cy="1313600"/>
          </a:xfrm>
        </p:grpSpPr>
        <p:sp>
          <p:nvSpPr>
            <p:cNvPr name="Freeform 7" id="7"/>
            <p:cNvSpPr/>
            <p:nvPr/>
          </p:nvSpPr>
          <p:spPr>
            <a:xfrm flipH="false" flipV="false" rot="0">
              <a:off x="0" y="0"/>
              <a:ext cx="9345600" cy="1313600"/>
            </a:xfrm>
            <a:custGeom>
              <a:avLst/>
              <a:gdLst/>
              <a:ahLst/>
              <a:cxnLst/>
              <a:rect r="r" b="b" t="t" l="l"/>
              <a:pathLst>
                <a:path h="1313600" w="9345600">
                  <a:moveTo>
                    <a:pt x="0" y="0"/>
                  </a:moveTo>
                  <a:lnTo>
                    <a:pt x="9345600" y="0"/>
                  </a:lnTo>
                  <a:lnTo>
                    <a:pt x="9345600" y="1313600"/>
                  </a:lnTo>
                  <a:lnTo>
                    <a:pt x="0" y="1313600"/>
                  </a:lnTo>
                  <a:close/>
                </a:path>
              </a:pathLst>
            </a:custGeom>
            <a:solidFill>
              <a:srgbClr val="000000">
                <a:alpha val="0"/>
              </a:srgbClr>
            </a:solidFill>
          </p:spPr>
        </p:sp>
        <p:sp>
          <p:nvSpPr>
            <p:cNvPr name="TextBox 8" id="8"/>
            <p:cNvSpPr txBox="true"/>
            <p:nvPr/>
          </p:nvSpPr>
          <p:spPr>
            <a:xfrm>
              <a:off x="0" y="-19050"/>
              <a:ext cx="9345600" cy="1332650"/>
            </a:xfrm>
            <a:prstGeom prst="rect">
              <a:avLst/>
            </a:prstGeom>
          </p:spPr>
          <p:txBody>
            <a:bodyPr anchor="t" rtlCol="false" tIns="0" lIns="0" bIns="0" rIns="0"/>
            <a:lstStyle/>
            <a:p>
              <a:pPr algn="ctr">
                <a:lnSpc>
                  <a:spcPts val="4800"/>
                </a:lnSpc>
              </a:pPr>
              <a:r>
                <a:rPr lang="en-US" sz="4000">
                  <a:solidFill>
                    <a:srgbClr val="000000"/>
                  </a:solidFill>
                  <a:latin typeface="Rubik"/>
                  <a:ea typeface="Rubik"/>
                  <a:cs typeface="Rubik"/>
                  <a:sym typeface="Rubik"/>
                </a:rPr>
                <a:t>Muhammad Reesa Rosyid</a:t>
              </a:r>
            </a:p>
          </p:txBody>
        </p:sp>
      </p:grpSp>
      <p:grpSp>
        <p:nvGrpSpPr>
          <p:cNvPr name="Group 9" id="9"/>
          <p:cNvGrpSpPr/>
          <p:nvPr/>
        </p:nvGrpSpPr>
        <p:grpSpPr>
          <a:xfrm rot="0">
            <a:off x="9734500" y="3208350"/>
            <a:ext cx="7009200" cy="1328166"/>
            <a:chOff x="0" y="0"/>
            <a:chExt cx="9345600" cy="1770888"/>
          </a:xfrm>
        </p:grpSpPr>
        <p:sp>
          <p:nvSpPr>
            <p:cNvPr name="Freeform 10" id="10"/>
            <p:cNvSpPr/>
            <p:nvPr/>
          </p:nvSpPr>
          <p:spPr>
            <a:xfrm flipH="false" flipV="false" rot="0">
              <a:off x="0" y="0"/>
              <a:ext cx="9345600" cy="1770888"/>
            </a:xfrm>
            <a:custGeom>
              <a:avLst/>
              <a:gdLst/>
              <a:ahLst/>
              <a:cxnLst/>
              <a:rect r="r" b="b" t="t" l="l"/>
              <a:pathLst>
                <a:path h="1770888" w="9345600">
                  <a:moveTo>
                    <a:pt x="0" y="0"/>
                  </a:moveTo>
                  <a:lnTo>
                    <a:pt x="9345600" y="0"/>
                  </a:lnTo>
                  <a:lnTo>
                    <a:pt x="9345600" y="1770888"/>
                  </a:lnTo>
                  <a:lnTo>
                    <a:pt x="0" y="1770888"/>
                  </a:lnTo>
                  <a:close/>
                </a:path>
              </a:pathLst>
            </a:custGeom>
            <a:solidFill>
              <a:srgbClr val="000000">
                <a:alpha val="0"/>
              </a:srgbClr>
            </a:solidFill>
          </p:spPr>
        </p:sp>
        <p:sp>
          <p:nvSpPr>
            <p:cNvPr name="TextBox 11" id="11"/>
            <p:cNvSpPr txBox="true"/>
            <p:nvPr/>
          </p:nvSpPr>
          <p:spPr>
            <a:xfrm>
              <a:off x="0" y="-19050"/>
              <a:ext cx="9345600" cy="1789938"/>
            </a:xfrm>
            <a:prstGeom prst="rect">
              <a:avLst/>
            </a:prstGeom>
          </p:spPr>
          <p:txBody>
            <a:bodyPr anchor="t" rtlCol="false" tIns="0" lIns="0" bIns="0" rIns="0"/>
            <a:lstStyle/>
            <a:p>
              <a:pPr algn="ctr">
                <a:lnSpc>
                  <a:spcPts val="4800"/>
                </a:lnSpc>
              </a:pPr>
              <a:r>
                <a:rPr lang="en-US" sz="4000">
                  <a:solidFill>
                    <a:srgbClr val="019FAB"/>
                  </a:solidFill>
                  <a:latin typeface="Rubik"/>
                  <a:ea typeface="Rubik"/>
                  <a:cs typeface="Rubik"/>
                  <a:sym typeface="Rubik"/>
                </a:rPr>
                <a:t>Machine Learning Research Assistant </a:t>
              </a:r>
            </a:p>
          </p:txBody>
        </p:sp>
      </p:grpSp>
      <p:grpSp>
        <p:nvGrpSpPr>
          <p:cNvPr name="Group 12" id="12"/>
          <p:cNvGrpSpPr/>
          <p:nvPr/>
        </p:nvGrpSpPr>
        <p:grpSpPr>
          <a:xfrm rot="0">
            <a:off x="9734500" y="4431794"/>
            <a:ext cx="7009200" cy="5855208"/>
            <a:chOff x="0" y="0"/>
            <a:chExt cx="9345600" cy="7806943"/>
          </a:xfrm>
        </p:grpSpPr>
        <p:sp>
          <p:nvSpPr>
            <p:cNvPr name="Freeform 13" id="13"/>
            <p:cNvSpPr/>
            <p:nvPr/>
          </p:nvSpPr>
          <p:spPr>
            <a:xfrm flipH="false" flipV="false" rot="0">
              <a:off x="0" y="0"/>
              <a:ext cx="9345600" cy="7806944"/>
            </a:xfrm>
            <a:custGeom>
              <a:avLst/>
              <a:gdLst/>
              <a:ahLst/>
              <a:cxnLst/>
              <a:rect r="r" b="b" t="t" l="l"/>
              <a:pathLst>
                <a:path h="7806944" w="9345600">
                  <a:moveTo>
                    <a:pt x="0" y="0"/>
                  </a:moveTo>
                  <a:lnTo>
                    <a:pt x="9345600" y="0"/>
                  </a:lnTo>
                  <a:lnTo>
                    <a:pt x="9345600" y="7806944"/>
                  </a:lnTo>
                  <a:lnTo>
                    <a:pt x="0" y="7806944"/>
                  </a:lnTo>
                  <a:close/>
                </a:path>
              </a:pathLst>
            </a:custGeom>
            <a:solidFill>
              <a:srgbClr val="000000">
                <a:alpha val="0"/>
              </a:srgbClr>
            </a:solidFill>
          </p:spPr>
        </p:sp>
        <p:sp>
          <p:nvSpPr>
            <p:cNvPr name="TextBox 14" id="14"/>
            <p:cNvSpPr txBox="true"/>
            <p:nvPr/>
          </p:nvSpPr>
          <p:spPr>
            <a:xfrm>
              <a:off x="0" y="-133350"/>
              <a:ext cx="9345600" cy="7940293"/>
            </a:xfrm>
            <a:prstGeom prst="rect">
              <a:avLst/>
            </a:prstGeom>
          </p:spPr>
          <p:txBody>
            <a:bodyPr anchor="t" rtlCol="false" tIns="0" lIns="0" bIns="0" rIns="0"/>
            <a:lstStyle/>
            <a:p>
              <a:pPr algn="ctr">
                <a:lnSpc>
                  <a:spcPts val="3600"/>
                </a:lnSpc>
              </a:pPr>
              <a:r>
                <a:rPr lang="en-US" sz="2000" b="true">
                  <a:solidFill>
                    <a:srgbClr val="000000"/>
                  </a:solidFill>
                  <a:latin typeface="Rubik Medium"/>
                  <a:ea typeface="Rubik Medium"/>
                  <a:cs typeface="Rubik Medium"/>
                  <a:sym typeface="Rubik Medium"/>
                </a:rPr>
                <a:t>Aspiring computer science professional with a robust foundation in machine learning, quantum computing, and data-driven research, complemented by hands-on experience in developing innovative solutions for real-world problems. Passionate about harnessing cutting-edge technologies to address complex challenges, from AI-driven healthcare innovations to sustainable environmental management systems. Eager to contribute to collaborative, forward-thinking projects that push the boundaries of technological advancements and create meaningful impacts in both academic and industrial domains.</a:t>
              </a:r>
            </a:p>
            <a:p>
              <a:pPr algn="ctr">
                <a:lnSpc>
                  <a:spcPts val="3600"/>
                </a:lnSpc>
              </a:pPr>
            </a:p>
          </p:txBody>
        </p:sp>
      </p:grpSp>
      <p:grpSp>
        <p:nvGrpSpPr>
          <p:cNvPr name="Group 15" id="15"/>
          <p:cNvGrpSpPr/>
          <p:nvPr/>
        </p:nvGrpSpPr>
        <p:grpSpPr>
          <a:xfrm rot="0">
            <a:off x="2009600" y="7856650"/>
            <a:ext cx="7009200" cy="738600"/>
            <a:chOff x="0" y="0"/>
            <a:chExt cx="9345600" cy="984800"/>
          </a:xfrm>
        </p:grpSpPr>
        <p:sp>
          <p:nvSpPr>
            <p:cNvPr name="Freeform 16" id="16"/>
            <p:cNvSpPr/>
            <p:nvPr/>
          </p:nvSpPr>
          <p:spPr>
            <a:xfrm flipH="false" flipV="false" rot="0">
              <a:off x="0" y="0"/>
              <a:ext cx="9345600" cy="984800"/>
            </a:xfrm>
            <a:custGeom>
              <a:avLst/>
              <a:gdLst/>
              <a:ahLst/>
              <a:cxnLst/>
              <a:rect r="r" b="b" t="t" l="l"/>
              <a:pathLst>
                <a:path h="984800" w="9345600">
                  <a:moveTo>
                    <a:pt x="0" y="0"/>
                  </a:moveTo>
                  <a:lnTo>
                    <a:pt x="9345600" y="0"/>
                  </a:lnTo>
                  <a:lnTo>
                    <a:pt x="9345600" y="984800"/>
                  </a:lnTo>
                  <a:lnTo>
                    <a:pt x="0" y="984800"/>
                  </a:lnTo>
                  <a:close/>
                </a:path>
              </a:pathLst>
            </a:custGeom>
            <a:solidFill>
              <a:srgbClr val="000000">
                <a:alpha val="0"/>
              </a:srgbClr>
            </a:solidFill>
          </p:spPr>
        </p:sp>
        <p:sp>
          <p:nvSpPr>
            <p:cNvPr name="TextBox 17" id="17"/>
            <p:cNvSpPr txBox="true"/>
            <p:nvPr/>
          </p:nvSpPr>
          <p:spPr>
            <a:xfrm>
              <a:off x="0" y="-152400"/>
              <a:ext cx="9345600" cy="1137200"/>
            </a:xfrm>
            <a:prstGeom prst="rect">
              <a:avLst/>
            </a:prstGeom>
          </p:spPr>
          <p:txBody>
            <a:bodyPr anchor="t" rtlCol="false" tIns="0" lIns="0" bIns="0" rIns="0"/>
            <a:lstStyle/>
            <a:p>
              <a:pPr algn="l">
                <a:lnSpc>
                  <a:spcPts val="4320"/>
                </a:lnSpc>
              </a:pPr>
              <a:r>
                <a:rPr lang="en-US" b="true" sz="2400">
                  <a:solidFill>
                    <a:srgbClr val="000000"/>
                  </a:solidFill>
                  <a:latin typeface="Rubik Medium"/>
                  <a:ea typeface="Rubik Medium"/>
                  <a:cs typeface="Rubik Medium"/>
                  <a:sym typeface="Rubik Medium"/>
                </a:rPr>
                <a:t>Semarang</a:t>
              </a:r>
            </a:p>
          </p:txBody>
        </p:sp>
      </p:grpSp>
      <p:sp>
        <p:nvSpPr>
          <p:cNvPr name="Freeform 18" id="18"/>
          <p:cNvSpPr/>
          <p:nvPr/>
        </p:nvSpPr>
        <p:spPr>
          <a:xfrm flipH="false" flipV="false" rot="0">
            <a:off x="1021500" y="9548400"/>
            <a:ext cx="738600" cy="738600"/>
          </a:xfrm>
          <a:custGeom>
            <a:avLst/>
            <a:gdLst/>
            <a:ahLst/>
            <a:cxnLst/>
            <a:rect r="r" b="b" t="t" l="l"/>
            <a:pathLst>
              <a:path h="738600" w="738600">
                <a:moveTo>
                  <a:pt x="0" y="0"/>
                </a:moveTo>
                <a:lnTo>
                  <a:pt x="738600" y="0"/>
                </a:lnTo>
                <a:lnTo>
                  <a:pt x="738600" y="738600"/>
                </a:lnTo>
                <a:lnTo>
                  <a:pt x="0" y="738600"/>
                </a:lnTo>
                <a:lnTo>
                  <a:pt x="0" y="0"/>
                </a:lnTo>
                <a:close/>
              </a:path>
            </a:pathLst>
          </a:custGeom>
          <a:blipFill>
            <a:blip r:embed="rId5"/>
            <a:stretch>
              <a:fillRect l="0" t="0" r="0" b="0"/>
            </a:stretch>
          </a:blipFill>
        </p:spPr>
      </p:sp>
      <p:sp>
        <p:nvSpPr>
          <p:cNvPr name="Freeform 19" id="19"/>
          <p:cNvSpPr/>
          <p:nvPr/>
        </p:nvSpPr>
        <p:spPr>
          <a:xfrm flipH="false" flipV="false" rot="0">
            <a:off x="990600" y="7825750"/>
            <a:ext cx="800402" cy="800402"/>
          </a:xfrm>
          <a:custGeom>
            <a:avLst/>
            <a:gdLst/>
            <a:ahLst/>
            <a:cxnLst/>
            <a:rect r="r" b="b" t="t" l="l"/>
            <a:pathLst>
              <a:path h="800402" w="800402">
                <a:moveTo>
                  <a:pt x="0" y="0"/>
                </a:moveTo>
                <a:lnTo>
                  <a:pt x="800402" y="0"/>
                </a:lnTo>
                <a:lnTo>
                  <a:pt x="800402" y="800402"/>
                </a:lnTo>
                <a:lnTo>
                  <a:pt x="0" y="800402"/>
                </a:lnTo>
                <a:lnTo>
                  <a:pt x="0" y="0"/>
                </a:lnTo>
                <a:close/>
              </a:path>
            </a:pathLst>
          </a:custGeom>
          <a:blipFill>
            <a:blip r:embed="rId6"/>
            <a:stretch>
              <a:fillRect l="0" t="0" r="0" b="0"/>
            </a:stretch>
          </a:blipFill>
        </p:spPr>
      </p:sp>
      <p:sp>
        <p:nvSpPr>
          <p:cNvPr name="Freeform 20" id="20"/>
          <p:cNvSpPr/>
          <p:nvPr/>
        </p:nvSpPr>
        <p:spPr>
          <a:xfrm flipH="false" flipV="false" rot="0">
            <a:off x="1008192" y="8823754"/>
            <a:ext cx="738600" cy="527022"/>
          </a:xfrm>
          <a:custGeom>
            <a:avLst/>
            <a:gdLst/>
            <a:ahLst/>
            <a:cxnLst/>
            <a:rect r="r" b="b" t="t" l="l"/>
            <a:pathLst>
              <a:path h="527022" w="738600">
                <a:moveTo>
                  <a:pt x="0" y="0"/>
                </a:moveTo>
                <a:lnTo>
                  <a:pt x="738600" y="0"/>
                </a:lnTo>
                <a:lnTo>
                  <a:pt x="738600" y="527022"/>
                </a:lnTo>
                <a:lnTo>
                  <a:pt x="0" y="527022"/>
                </a:lnTo>
                <a:lnTo>
                  <a:pt x="0" y="0"/>
                </a:lnTo>
                <a:close/>
              </a:path>
            </a:pathLst>
          </a:custGeom>
          <a:blipFill>
            <a:blip r:embed="rId7"/>
            <a:stretch>
              <a:fillRect l="0" t="0" r="0" b="0"/>
            </a:stretch>
          </a:blipFill>
        </p:spPr>
      </p:sp>
      <p:grpSp>
        <p:nvGrpSpPr>
          <p:cNvPr name="Group 21" id="21"/>
          <p:cNvGrpSpPr/>
          <p:nvPr/>
        </p:nvGrpSpPr>
        <p:grpSpPr>
          <a:xfrm rot="0">
            <a:off x="2009600" y="9501100"/>
            <a:ext cx="7009200" cy="738600"/>
            <a:chOff x="0" y="0"/>
            <a:chExt cx="9345600" cy="984800"/>
          </a:xfrm>
        </p:grpSpPr>
        <p:sp>
          <p:nvSpPr>
            <p:cNvPr name="Freeform 22" id="22"/>
            <p:cNvSpPr/>
            <p:nvPr/>
          </p:nvSpPr>
          <p:spPr>
            <a:xfrm flipH="false" flipV="false" rot="0">
              <a:off x="0" y="0"/>
              <a:ext cx="9345600" cy="984800"/>
            </a:xfrm>
            <a:custGeom>
              <a:avLst/>
              <a:gdLst/>
              <a:ahLst/>
              <a:cxnLst/>
              <a:rect r="r" b="b" t="t" l="l"/>
              <a:pathLst>
                <a:path h="984800" w="9345600">
                  <a:moveTo>
                    <a:pt x="0" y="0"/>
                  </a:moveTo>
                  <a:lnTo>
                    <a:pt x="9345600" y="0"/>
                  </a:lnTo>
                  <a:lnTo>
                    <a:pt x="9345600" y="984800"/>
                  </a:lnTo>
                  <a:lnTo>
                    <a:pt x="0" y="984800"/>
                  </a:lnTo>
                  <a:close/>
                </a:path>
              </a:pathLst>
            </a:custGeom>
            <a:solidFill>
              <a:srgbClr val="000000">
                <a:alpha val="0"/>
              </a:srgbClr>
            </a:solidFill>
          </p:spPr>
        </p:sp>
        <p:sp>
          <p:nvSpPr>
            <p:cNvPr name="TextBox 23" id="23"/>
            <p:cNvSpPr txBox="true"/>
            <p:nvPr/>
          </p:nvSpPr>
          <p:spPr>
            <a:xfrm>
              <a:off x="0" y="-152400"/>
              <a:ext cx="9345600" cy="1137200"/>
            </a:xfrm>
            <a:prstGeom prst="rect">
              <a:avLst/>
            </a:prstGeom>
          </p:spPr>
          <p:txBody>
            <a:bodyPr anchor="t" rtlCol="false" tIns="0" lIns="0" bIns="0" rIns="0"/>
            <a:lstStyle/>
            <a:p>
              <a:pPr algn="l">
                <a:lnSpc>
                  <a:spcPts val="4320"/>
                </a:lnSpc>
              </a:pPr>
              <a:r>
                <a:rPr lang="en-US" b="true" sz="2400" u="sng">
                  <a:solidFill>
                    <a:srgbClr val="000000"/>
                  </a:solidFill>
                  <a:latin typeface="Rubik Medium"/>
                  <a:ea typeface="Rubik Medium"/>
                  <a:cs typeface="Rubik Medium"/>
                  <a:sym typeface="Rubik Medium"/>
                  <a:hlinkClick r:id="rId8" tooltip="https://www.linkedin.com/in/mreesarosyid/"/>
                </a:rPr>
                <a:t>https://www.linkedin.com/in/mreesarosyid/</a:t>
              </a:r>
            </a:p>
          </p:txBody>
        </p:sp>
      </p:grpSp>
      <p:grpSp>
        <p:nvGrpSpPr>
          <p:cNvPr name="Group 24" id="24"/>
          <p:cNvGrpSpPr/>
          <p:nvPr/>
        </p:nvGrpSpPr>
        <p:grpSpPr>
          <a:xfrm rot="0">
            <a:off x="2009600" y="8717976"/>
            <a:ext cx="7009200" cy="738600"/>
            <a:chOff x="0" y="0"/>
            <a:chExt cx="9345600" cy="984800"/>
          </a:xfrm>
        </p:grpSpPr>
        <p:sp>
          <p:nvSpPr>
            <p:cNvPr name="Freeform 25" id="25"/>
            <p:cNvSpPr/>
            <p:nvPr/>
          </p:nvSpPr>
          <p:spPr>
            <a:xfrm flipH="false" flipV="false" rot="0">
              <a:off x="0" y="0"/>
              <a:ext cx="9345600" cy="984800"/>
            </a:xfrm>
            <a:custGeom>
              <a:avLst/>
              <a:gdLst/>
              <a:ahLst/>
              <a:cxnLst/>
              <a:rect r="r" b="b" t="t" l="l"/>
              <a:pathLst>
                <a:path h="984800" w="9345600">
                  <a:moveTo>
                    <a:pt x="0" y="0"/>
                  </a:moveTo>
                  <a:lnTo>
                    <a:pt x="9345600" y="0"/>
                  </a:lnTo>
                  <a:lnTo>
                    <a:pt x="9345600" y="984800"/>
                  </a:lnTo>
                  <a:lnTo>
                    <a:pt x="0" y="984800"/>
                  </a:lnTo>
                  <a:close/>
                </a:path>
              </a:pathLst>
            </a:custGeom>
            <a:solidFill>
              <a:srgbClr val="000000">
                <a:alpha val="0"/>
              </a:srgbClr>
            </a:solidFill>
          </p:spPr>
        </p:sp>
        <p:sp>
          <p:nvSpPr>
            <p:cNvPr name="TextBox 26" id="26"/>
            <p:cNvSpPr txBox="true"/>
            <p:nvPr/>
          </p:nvSpPr>
          <p:spPr>
            <a:xfrm>
              <a:off x="0" y="-152400"/>
              <a:ext cx="9345600" cy="1137200"/>
            </a:xfrm>
            <a:prstGeom prst="rect">
              <a:avLst/>
            </a:prstGeom>
          </p:spPr>
          <p:txBody>
            <a:bodyPr anchor="t" rtlCol="false" tIns="0" lIns="0" bIns="0" rIns="0"/>
            <a:lstStyle/>
            <a:p>
              <a:pPr algn="l">
                <a:lnSpc>
                  <a:spcPts val="4320"/>
                </a:lnSpc>
              </a:pPr>
              <a:r>
                <a:rPr lang="en-US" b="true" sz="2400" u="sng">
                  <a:solidFill>
                    <a:srgbClr val="000000"/>
                  </a:solidFill>
                  <a:latin typeface="Rubik Medium"/>
                  <a:ea typeface="Rubik Medium"/>
                  <a:cs typeface="Rubik Medium"/>
                  <a:sym typeface="Rubik Medium"/>
                  <a:hlinkClick r:id="rId9" tooltip="mailto:mreesa669@gmail.com"/>
                </a:rPr>
                <a:t>mreesa669@gmail.com</a:t>
              </a:r>
            </a:p>
          </p:txBody>
        </p:sp>
      </p:grpSp>
      <p:grpSp>
        <p:nvGrpSpPr>
          <p:cNvPr name="Group 27" id="27"/>
          <p:cNvGrpSpPr>
            <a:grpSpLocks noChangeAspect="true"/>
          </p:cNvGrpSpPr>
          <p:nvPr/>
        </p:nvGrpSpPr>
        <p:grpSpPr>
          <a:xfrm rot="0">
            <a:off x="2225544" y="1028700"/>
            <a:ext cx="3709662" cy="5246370"/>
            <a:chOff x="0" y="0"/>
            <a:chExt cx="7560310" cy="10692130"/>
          </a:xfrm>
        </p:grpSpPr>
        <p:sp>
          <p:nvSpPr>
            <p:cNvPr name="Freeform 28" id="28"/>
            <p:cNvSpPr/>
            <p:nvPr/>
          </p:nvSpPr>
          <p:spPr>
            <a:xfrm flipH="false" flipV="false" rot="0">
              <a:off x="133350" y="7620"/>
              <a:ext cx="7289800" cy="10683241"/>
            </a:xfrm>
            <a:custGeom>
              <a:avLst/>
              <a:gdLst/>
              <a:ahLst/>
              <a:cxnLst/>
              <a:rect r="r" b="b" t="t" l="l"/>
              <a:pathLst>
                <a:path h="10683241" w="7289800">
                  <a:moveTo>
                    <a:pt x="3644900" y="0"/>
                  </a:moveTo>
                  <a:cubicBezTo>
                    <a:pt x="1631950" y="0"/>
                    <a:pt x="0" y="1631950"/>
                    <a:pt x="0" y="3644900"/>
                  </a:cubicBezTo>
                  <a:cubicBezTo>
                    <a:pt x="0" y="5055870"/>
                    <a:pt x="802640" y="6278880"/>
                    <a:pt x="1974850" y="6884670"/>
                  </a:cubicBezTo>
                  <a:lnTo>
                    <a:pt x="1974850" y="9013191"/>
                  </a:lnTo>
                  <a:lnTo>
                    <a:pt x="3644900" y="10683241"/>
                  </a:lnTo>
                  <a:lnTo>
                    <a:pt x="5314950" y="9013190"/>
                  </a:lnTo>
                  <a:lnTo>
                    <a:pt x="5314950" y="6884670"/>
                  </a:lnTo>
                  <a:cubicBezTo>
                    <a:pt x="6488430" y="6278880"/>
                    <a:pt x="7289800" y="5055870"/>
                    <a:pt x="7289800" y="3644900"/>
                  </a:cubicBezTo>
                  <a:cubicBezTo>
                    <a:pt x="7289800" y="1631950"/>
                    <a:pt x="5657850" y="0"/>
                    <a:pt x="3644900" y="0"/>
                  </a:cubicBezTo>
                  <a:close/>
                </a:path>
              </a:pathLst>
            </a:custGeom>
            <a:solidFill>
              <a:srgbClr val="EE826C"/>
            </a:solidFill>
          </p:spPr>
        </p:sp>
        <p:sp>
          <p:nvSpPr>
            <p:cNvPr name="Freeform 29" id="29"/>
            <p:cNvSpPr/>
            <p:nvPr/>
          </p:nvSpPr>
          <p:spPr>
            <a:xfrm flipH="false" flipV="false" rot="0">
              <a:off x="892810" y="767080"/>
              <a:ext cx="5770880" cy="5770880"/>
            </a:xfrm>
            <a:custGeom>
              <a:avLst/>
              <a:gdLst/>
              <a:ahLst/>
              <a:cxnLst/>
              <a:rect r="r" b="b" t="t" l="l"/>
              <a:pathLst>
                <a:path h="5770880" w="5770880">
                  <a:moveTo>
                    <a:pt x="5770880" y="2885440"/>
                  </a:moveTo>
                  <a:cubicBezTo>
                    <a:pt x="5770880" y="4479290"/>
                    <a:pt x="4479290" y="5770880"/>
                    <a:pt x="2885440" y="5770880"/>
                  </a:cubicBezTo>
                  <a:cubicBezTo>
                    <a:pt x="1291590" y="5770880"/>
                    <a:pt x="0" y="4479290"/>
                    <a:pt x="0" y="2885440"/>
                  </a:cubicBezTo>
                  <a:cubicBezTo>
                    <a:pt x="0" y="1291590"/>
                    <a:pt x="1291590" y="0"/>
                    <a:pt x="2885440" y="0"/>
                  </a:cubicBezTo>
                  <a:cubicBezTo>
                    <a:pt x="4479290" y="0"/>
                    <a:pt x="5770880" y="1291590"/>
                    <a:pt x="5770880" y="2885440"/>
                  </a:cubicBezTo>
                  <a:close/>
                </a:path>
              </a:pathLst>
            </a:custGeom>
            <a:blipFill>
              <a:blip r:embed="rId10"/>
              <a:stretch>
                <a:fillRect l="0" t="0" r="0"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alphaModFix amt="9999"/>
            </a:blip>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grpSp>
        <p:nvGrpSpPr>
          <p:cNvPr name="Group 4" id="4"/>
          <p:cNvGrpSpPr/>
          <p:nvPr/>
        </p:nvGrpSpPr>
        <p:grpSpPr>
          <a:xfrm rot="0">
            <a:off x="681000" y="2812700"/>
            <a:ext cx="16680600" cy="5323180"/>
            <a:chOff x="0" y="0"/>
            <a:chExt cx="22240800" cy="7097573"/>
          </a:xfrm>
        </p:grpSpPr>
        <p:sp>
          <p:nvSpPr>
            <p:cNvPr name="Freeform 5" id="5"/>
            <p:cNvSpPr/>
            <p:nvPr/>
          </p:nvSpPr>
          <p:spPr>
            <a:xfrm flipH="false" flipV="false" rot="0">
              <a:off x="0" y="0"/>
              <a:ext cx="22240801" cy="7097573"/>
            </a:xfrm>
            <a:custGeom>
              <a:avLst/>
              <a:gdLst/>
              <a:ahLst/>
              <a:cxnLst/>
              <a:rect r="r" b="b" t="t" l="l"/>
              <a:pathLst>
                <a:path h="7097573" w="22240801">
                  <a:moveTo>
                    <a:pt x="0" y="0"/>
                  </a:moveTo>
                  <a:lnTo>
                    <a:pt x="22240801" y="0"/>
                  </a:lnTo>
                  <a:lnTo>
                    <a:pt x="22240801" y="7097573"/>
                  </a:lnTo>
                  <a:lnTo>
                    <a:pt x="0" y="7097573"/>
                  </a:lnTo>
                  <a:close/>
                </a:path>
              </a:pathLst>
            </a:custGeom>
            <a:solidFill>
              <a:srgbClr val="000000">
                <a:alpha val="0"/>
              </a:srgbClr>
            </a:solidFill>
          </p:spPr>
        </p:sp>
        <p:sp>
          <p:nvSpPr>
            <p:cNvPr name="TextBox 6" id="6"/>
            <p:cNvSpPr txBox="true"/>
            <p:nvPr/>
          </p:nvSpPr>
          <p:spPr>
            <a:xfrm>
              <a:off x="0" y="-152400"/>
              <a:ext cx="22240800" cy="7249973"/>
            </a:xfrm>
            <a:prstGeom prst="rect">
              <a:avLst/>
            </a:prstGeom>
          </p:spPr>
          <p:txBody>
            <a:bodyPr anchor="t" rtlCol="false" tIns="0" lIns="0" bIns="0" rIns="0"/>
            <a:lstStyle/>
            <a:p>
              <a:pPr algn="just">
                <a:lnSpc>
                  <a:spcPts val="4320"/>
                </a:lnSpc>
              </a:pPr>
              <a:r>
                <a:rPr lang="en-US" sz="2400" b="true">
                  <a:solidFill>
                    <a:srgbClr val="000000"/>
                  </a:solidFill>
                  <a:latin typeface="Rubik Bold"/>
                  <a:ea typeface="Rubik Bold"/>
                  <a:cs typeface="Rubik Bold"/>
                  <a:sym typeface="Rubik Bold"/>
                </a:rPr>
                <a:t>One of ID/X Partners' banking industry clients faces challenges in processing data from multiple sources, including Excel files, CSV files, and SQL Server databases. Difficulties in extracting and integrating this data have led to delays in reporting and business analysis.</a:t>
              </a:r>
            </a:p>
            <a:p>
              <a:pPr algn="just">
                <a:lnSpc>
                  <a:spcPts val="4320"/>
                </a:lnSpc>
              </a:pPr>
              <a:r>
                <a:rPr lang="en-US" sz="2400" b="true">
                  <a:solidFill>
                    <a:srgbClr val="000000"/>
                  </a:solidFill>
                  <a:latin typeface="Rubik Bold"/>
                  <a:ea typeface="Rubik Bold"/>
                  <a:cs typeface="Rubik Bold"/>
                  <a:sym typeface="Rubik Bold"/>
                </a:rPr>
                <a:t>To address this issue, a Data Warehouse (DWH) solution is required to consolidate data from various sources into a centralized system. The ETL (Extract, Transform, Load) process must be optimized to ensure efficient and structured data migration into the DWH. Additionally, a mechanism is needed to prevent duplicate transaction data and create Stored Procedures that can quickly generate data summaries.</a:t>
              </a:r>
            </a:p>
            <a:p>
              <a:pPr algn="just">
                <a:lnSpc>
                  <a:spcPts val="4320"/>
                </a:lnSpc>
              </a:pPr>
              <a:r>
                <a:rPr lang="en-US" sz="2400" b="true">
                  <a:solidFill>
                    <a:srgbClr val="000000"/>
                  </a:solidFill>
                  <a:latin typeface="Rubik Bold"/>
                  <a:ea typeface="Rubik Bold"/>
                  <a:cs typeface="Rubik Bold"/>
                  <a:sym typeface="Rubik Bold"/>
                </a:rPr>
                <a:t>By implementing this solution, the company can enhance data processing efficiency and accelerate data-driven decision-making.</a:t>
              </a:r>
            </a:p>
            <a:p>
              <a:pPr algn="just">
                <a:lnSpc>
                  <a:spcPts val="4320"/>
                </a:lnSpc>
              </a:pPr>
            </a:p>
          </p:txBody>
        </p:sp>
      </p:grpSp>
      <p:grpSp>
        <p:nvGrpSpPr>
          <p:cNvPr name="Group 7" id="7"/>
          <p:cNvGrpSpPr/>
          <p:nvPr/>
        </p:nvGrpSpPr>
        <p:grpSpPr>
          <a:xfrm rot="0">
            <a:off x="681000" y="904076"/>
            <a:ext cx="16926000" cy="1293000"/>
            <a:chOff x="0" y="0"/>
            <a:chExt cx="22568000" cy="1724000"/>
          </a:xfrm>
        </p:grpSpPr>
        <p:sp>
          <p:nvSpPr>
            <p:cNvPr name="Freeform 8" id="8"/>
            <p:cNvSpPr/>
            <p:nvPr/>
          </p:nvSpPr>
          <p:spPr>
            <a:xfrm flipH="false" flipV="false" rot="0">
              <a:off x="0" y="0"/>
              <a:ext cx="22568001" cy="1724000"/>
            </a:xfrm>
            <a:custGeom>
              <a:avLst/>
              <a:gdLst/>
              <a:ahLst/>
              <a:cxnLst/>
              <a:rect r="r" b="b" t="t" l="l"/>
              <a:pathLst>
                <a:path h="1724000" w="22568001">
                  <a:moveTo>
                    <a:pt x="0" y="0"/>
                  </a:moveTo>
                  <a:lnTo>
                    <a:pt x="22568001" y="0"/>
                  </a:lnTo>
                  <a:lnTo>
                    <a:pt x="22568001" y="1724000"/>
                  </a:lnTo>
                  <a:lnTo>
                    <a:pt x="0" y="1724000"/>
                  </a:lnTo>
                  <a:close/>
                </a:path>
              </a:pathLst>
            </a:custGeom>
            <a:solidFill>
              <a:srgbClr val="000000">
                <a:alpha val="0"/>
              </a:srgbClr>
            </a:solidFill>
          </p:spPr>
        </p:sp>
        <p:sp>
          <p:nvSpPr>
            <p:cNvPr name="TextBox 9" id="9"/>
            <p:cNvSpPr txBox="true"/>
            <p:nvPr/>
          </p:nvSpPr>
          <p:spPr>
            <a:xfrm>
              <a:off x="0" y="-19050"/>
              <a:ext cx="22568000" cy="1743050"/>
            </a:xfrm>
            <a:prstGeom prst="rect">
              <a:avLst/>
            </a:prstGeom>
          </p:spPr>
          <p:txBody>
            <a:bodyPr anchor="t" rtlCol="false" tIns="0" lIns="0" bIns="0" rIns="0"/>
            <a:lstStyle/>
            <a:p>
              <a:pPr algn="ctr">
                <a:lnSpc>
                  <a:spcPts val="7200"/>
                </a:lnSpc>
              </a:pPr>
              <a:r>
                <a:rPr lang="en-US" b="true" sz="6000">
                  <a:solidFill>
                    <a:srgbClr val="000000"/>
                  </a:solidFill>
                  <a:latin typeface="Rubik Bold"/>
                  <a:ea typeface="Rubik Bold"/>
                  <a:cs typeface="Rubik Bold"/>
                  <a:sym typeface="Rubik Bold"/>
                </a:rPr>
                <a:t>Project </a:t>
              </a:r>
              <a:r>
                <a:rPr lang="en-US" b="true" sz="6000">
                  <a:solidFill>
                    <a:srgbClr val="0097A7"/>
                  </a:solidFill>
                  <a:latin typeface="Rubik Bold"/>
                  <a:ea typeface="Rubik Bold"/>
                  <a:cs typeface="Rubik Bold"/>
                  <a:sym typeface="Rubik Bold"/>
                </a:rPr>
                <a:t>Portfolio</a:t>
              </a:r>
            </a:p>
          </p:txBody>
        </p:sp>
      </p:grpSp>
      <p:grpSp>
        <p:nvGrpSpPr>
          <p:cNvPr name="Group 10" id="10"/>
          <p:cNvGrpSpPr/>
          <p:nvPr/>
        </p:nvGrpSpPr>
        <p:grpSpPr>
          <a:xfrm rot="0">
            <a:off x="12109800" y="8135880"/>
            <a:ext cx="6178200" cy="891608"/>
            <a:chOff x="0" y="0"/>
            <a:chExt cx="8237600" cy="1188811"/>
          </a:xfrm>
        </p:grpSpPr>
        <p:sp>
          <p:nvSpPr>
            <p:cNvPr name="Freeform 11" id="11"/>
            <p:cNvSpPr/>
            <p:nvPr/>
          </p:nvSpPr>
          <p:spPr>
            <a:xfrm flipH="false" flipV="false" rot="0">
              <a:off x="0" y="0"/>
              <a:ext cx="8237600" cy="1188811"/>
            </a:xfrm>
            <a:custGeom>
              <a:avLst/>
              <a:gdLst/>
              <a:ahLst/>
              <a:cxnLst/>
              <a:rect r="r" b="b" t="t" l="l"/>
              <a:pathLst>
                <a:path h="1188811" w="8237600">
                  <a:moveTo>
                    <a:pt x="0" y="0"/>
                  </a:moveTo>
                  <a:lnTo>
                    <a:pt x="8237600" y="0"/>
                  </a:lnTo>
                  <a:lnTo>
                    <a:pt x="8237600" y="1188811"/>
                  </a:lnTo>
                  <a:lnTo>
                    <a:pt x="0" y="1188811"/>
                  </a:lnTo>
                  <a:close/>
                </a:path>
              </a:pathLst>
            </a:custGeom>
            <a:solidFill>
              <a:srgbClr val="000000">
                <a:alpha val="0"/>
              </a:srgbClr>
            </a:solidFill>
          </p:spPr>
        </p:sp>
        <p:sp>
          <p:nvSpPr>
            <p:cNvPr name="TextBox 12" id="12"/>
            <p:cNvSpPr txBox="true"/>
            <p:nvPr/>
          </p:nvSpPr>
          <p:spPr>
            <a:xfrm>
              <a:off x="0" y="-152400"/>
              <a:ext cx="8237600" cy="1341211"/>
            </a:xfrm>
            <a:prstGeom prst="rect">
              <a:avLst/>
            </a:prstGeom>
          </p:spPr>
          <p:txBody>
            <a:bodyPr anchor="t" rtlCol="false" tIns="0" lIns="0" bIns="0" rIns="0"/>
            <a:lstStyle/>
            <a:p>
              <a:pPr algn="just">
                <a:lnSpc>
                  <a:spcPts val="4320"/>
                </a:lnSpc>
              </a:pPr>
              <a:r>
                <a:rPr lang="en-US" b="true" sz="2400">
                  <a:solidFill>
                    <a:srgbClr val="000000"/>
                  </a:solidFill>
                  <a:latin typeface="Rubik Bold"/>
                  <a:ea typeface="Rubik Bold"/>
                  <a:cs typeface="Rubik Bold"/>
                  <a:sym typeface="Rubik Bold"/>
                </a:rPr>
                <a:t>Project explanation video </a:t>
              </a:r>
              <a:r>
                <a:rPr lang="en-US" b="true" sz="2400" u="sng">
                  <a:solidFill>
                    <a:srgbClr val="0097A7"/>
                  </a:solidFill>
                  <a:latin typeface="Rubik Bold"/>
                  <a:ea typeface="Rubik Bold"/>
                  <a:cs typeface="Rubik Bold"/>
                  <a:sym typeface="Rubik Bold"/>
                  <a:hlinkClick r:id="rId5" tooltip="https://www.youtube.com/watch?v=tcjzls7z2_Q"/>
                </a:rPr>
                <a:t>here</a:t>
              </a:r>
              <a:r>
                <a:rPr lang="en-US" b="true" sz="2400">
                  <a:solidFill>
                    <a:srgbClr val="000000"/>
                  </a:solidFill>
                  <a:latin typeface="Rubik Bold"/>
                  <a:ea typeface="Rubik Bold"/>
                  <a:cs typeface="Rubik Bold"/>
                  <a:sym typeface="Rubik Bold"/>
                </a:rPr>
                <a:t>!</a:t>
              </a:r>
            </a:p>
            <a:p>
              <a:pPr algn="just">
                <a:lnSpc>
                  <a:spcPts val="3060"/>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alphaModFix amt="9999"/>
            </a:blip>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grpSp>
        <p:nvGrpSpPr>
          <p:cNvPr name="Group 4" id="4"/>
          <p:cNvGrpSpPr/>
          <p:nvPr/>
        </p:nvGrpSpPr>
        <p:grpSpPr>
          <a:xfrm rot="0">
            <a:off x="681000" y="904076"/>
            <a:ext cx="16926000" cy="1200600"/>
            <a:chOff x="0" y="0"/>
            <a:chExt cx="22568000" cy="1600800"/>
          </a:xfrm>
        </p:grpSpPr>
        <p:sp>
          <p:nvSpPr>
            <p:cNvPr name="Freeform 5" id="5"/>
            <p:cNvSpPr/>
            <p:nvPr/>
          </p:nvSpPr>
          <p:spPr>
            <a:xfrm flipH="false" flipV="false" rot="0">
              <a:off x="0" y="0"/>
              <a:ext cx="22568001" cy="1600800"/>
            </a:xfrm>
            <a:custGeom>
              <a:avLst/>
              <a:gdLst/>
              <a:ahLst/>
              <a:cxnLst/>
              <a:rect r="r" b="b" t="t" l="l"/>
              <a:pathLst>
                <a:path h="1600800" w="22568001">
                  <a:moveTo>
                    <a:pt x="0" y="0"/>
                  </a:moveTo>
                  <a:lnTo>
                    <a:pt x="22568001" y="0"/>
                  </a:lnTo>
                  <a:lnTo>
                    <a:pt x="22568001" y="1600800"/>
                  </a:lnTo>
                  <a:lnTo>
                    <a:pt x="0" y="1600800"/>
                  </a:lnTo>
                  <a:close/>
                </a:path>
              </a:pathLst>
            </a:custGeom>
            <a:solidFill>
              <a:srgbClr val="000000">
                <a:alpha val="0"/>
              </a:srgbClr>
            </a:solidFill>
          </p:spPr>
        </p:sp>
        <p:sp>
          <p:nvSpPr>
            <p:cNvPr name="TextBox 6" id="6"/>
            <p:cNvSpPr txBox="true"/>
            <p:nvPr/>
          </p:nvSpPr>
          <p:spPr>
            <a:xfrm>
              <a:off x="0" y="-9525"/>
              <a:ext cx="22568000" cy="1610325"/>
            </a:xfrm>
            <a:prstGeom prst="rect">
              <a:avLst/>
            </a:prstGeom>
          </p:spPr>
          <p:txBody>
            <a:bodyPr anchor="t" rtlCol="false" tIns="0" lIns="0" bIns="0" rIns="0"/>
            <a:lstStyle/>
            <a:p>
              <a:pPr algn="l">
                <a:lnSpc>
                  <a:spcPts val="6480"/>
                </a:lnSpc>
              </a:pPr>
              <a:r>
                <a:rPr lang="en-US" b="true" sz="5400">
                  <a:solidFill>
                    <a:srgbClr val="000000"/>
                  </a:solidFill>
                  <a:latin typeface="Rubik Bold"/>
                  <a:ea typeface="Rubik Bold"/>
                  <a:cs typeface="Rubik Bold"/>
                  <a:sym typeface="Rubik Bold"/>
                </a:rPr>
                <a:t>Tools</a:t>
              </a:r>
            </a:p>
          </p:txBody>
        </p:sp>
      </p:grpSp>
      <p:sp>
        <p:nvSpPr>
          <p:cNvPr name="Freeform 7" id="7"/>
          <p:cNvSpPr/>
          <p:nvPr/>
        </p:nvSpPr>
        <p:spPr>
          <a:xfrm flipH="false" flipV="false" rot="0">
            <a:off x="535519" y="4301394"/>
            <a:ext cx="1411882" cy="1549390"/>
          </a:xfrm>
          <a:custGeom>
            <a:avLst/>
            <a:gdLst/>
            <a:ahLst/>
            <a:cxnLst/>
            <a:rect r="r" b="b" t="t" l="l"/>
            <a:pathLst>
              <a:path h="1549390" w="1411882">
                <a:moveTo>
                  <a:pt x="0" y="0"/>
                </a:moveTo>
                <a:lnTo>
                  <a:pt x="1411882" y="0"/>
                </a:lnTo>
                <a:lnTo>
                  <a:pt x="1411882" y="1549390"/>
                </a:lnTo>
                <a:lnTo>
                  <a:pt x="0" y="1549390"/>
                </a:lnTo>
                <a:lnTo>
                  <a:pt x="0" y="0"/>
                </a:lnTo>
                <a:close/>
              </a:path>
            </a:pathLst>
          </a:custGeom>
          <a:blipFill>
            <a:blip r:embed="rId5"/>
            <a:stretch>
              <a:fillRect l="0" t="0" r="0" b="0"/>
            </a:stretch>
          </a:blipFill>
        </p:spPr>
      </p:sp>
      <p:sp>
        <p:nvSpPr>
          <p:cNvPr name="Freeform 8" id="8"/>
          <p:cNvSpPr/>
          <p:nvPr/>
        </p:nvSpPr>
        <p:spPr>
          <a:xfrm flipH="false" flipV="false" rot="0">
            <a:off x="1947401" y="4384371"/>
            <a:ext cx="3415894" cy="1383437"/>
          </a:xfrm>
          <a:custGeom>
            <a:avLst/>
            <a:gdLst/>
            <a:ahLst/>
            <a:cxnLst/>
            <a:rect r="r" b="b" t="t" l="l"/>
            <a:pathLst>
              <a:path h="1383437" w="3415894">
                <a:moveTo>
                  <a:pt x="0" y="0"/>
                </a:moveTo>
                <a:lnTo>
                  <a:pt x="3415894" y="0"/>
                </a:lnTo>
                <a:lnTo>
                  <a:pt x="3415894" y="1383437"/>
                </a:lnTo>
                <a:lnTo>
                  <a:pt x="0" y="1383437"/>
                </a:lnTo>
                <a:lnTo>
                  <a:pt x="0" y="0"/>
                </a:lnTo>
                <a:close/>
              </a:path>
            </a:pathLst>
          </a:custGeom>
          <a:blipFill>
            <a:blip r:embed="rId6"/>
            <a:stretch>
              <a:fillRect l="0" t="0" r="0" b="0"/>
            </a:stretch>
          </a:blipFill>
        </p:spPr>
      </p:sp>
      <p:sp>
        <p:nvSpPr>
          <p:cNvPr name="Freeform 9" id="9"/>
          <p:cNvSpPr/>
          <p:nvPr/>
        </p:nvSpPr>
        <p:spPr>
          <a:xfrm flipH="false" flipV="false" rot="0">
            <a:off x="5363295" y="4233769"/>
            <a:ext cx="3493286" cy="1571979"/>
          </a:xfrm>
          <a:custGeom>
            <a:avLst/>
            <a:gdLst/>
            <a:ahLst/>
            <a:cxnLst/>
            <a:rect r="r" b="b" t="t" l="l"/>
            <a:pathLst>
              <a:path h="1571979" w="3493286">
                <a:moveTo>
                  <a:pt x="0" y="0"/>
                </a:moveTo>
                <a:lnTo>
                  <a:pt x="3493286" y="0"/>
                </a:lnTo>
                <a:lnTo>
                  <a:pt x="3493286" y="1571979"/>
                </a:lnTo>
                <a:lnTo>
                  <a:pt x="0" y="1571979"/>
                </a:lnTo>
                <a:lnTo>
                  <a:pt x="0" y="0"/>
                </a:lnTo>
                <a:close/>
              </a:path>
            </a:pathLst>
          </a:custGeom>
          <a:blipFill>
            <a:blip r:embed="rId7"/>
            <a:stretch>
              <a:fillRect l="0" t="0" r="0" b="0"/>
            </a:stretch>
          </a:blipFill>
        </p:spPr>
      </p:sp>
      <p:sp>
        <p:nvSpPr>
          <p:cNvPr name="Freeform 10" id="10"/>
          <p:cNvSpPr/>
          <p:nvPr/>
        </p:nvSpPr>
        <p:spPr>
          <a:xfrm flipH="false" flipV="false" rot="0">
            <a:off x="8856581" y="4391468"/>
            <a:ext cx="1704311" cy="1459317"/>
          </a:xfrm>
          <a:custGeom>
            <a:avLst/>
            <a:gdLst/>
            <a:ahLst/>
            <a:cxnLst/>
            <a:rect r="r" b="b" t="t" l="l"/>
            <a:pathLst>
              <a:path h="1459317" w="1704311">
                <a:moveTo>
                  <a:pt x="0" y="0"/>
                </a:moveTo>
                <a:lnTo>
                  <a:pt x="1704311" y="0"/>
                </a:lnTo>
                <a:lnTo>
                  <a:pt x="1704311" y="1459316"/>
                </a:lnTo>
                <a:lnTo>
                  <a:pt x="0" y="1459316"/>
                </a:lnTo>
                <a:lnTo>
                  <a:pt x="0" y="0"/>
                </a:lnTo>
                <a:close/>
              </a:path>
            </a:pathLst>
          </a:custGeom>
          <a:blipFill>
            <a:blip r:embed="rId8"/>
            <a:stretch>
              <a:fillRect l="0" t="0" r="0" b="0"/>
            </a:stretch>
          </a:blipFill>
        </p:spPr>
      </p:sp>
      <p:sp>
        <p:nvSpPr>
          <p:cNvPr name="Freeform 11" id="11"/>
          <p:cNvSpPr/>
          <p:nvPr/>
        </p:nvSpPr>
        <p:spPr>
          <a:xfrm flipH="false" flipV="false" rot="0">
            <a:off x="10810670" y="4527482"/>
            <a:ext cx="3073887" cy="1187289"/>
          </a:xfrm>
          <a:custGeom>
            <a:avLst/>
            <a:gdLst/>
            <a:ahLst/>
            <a:cxnLst/>
            <a:rect r="r" b="b" t="t" l="l"/>
            <a:pathLst>
              <a:path h="1187289" w="3073887">
                <a:moveTo>
                  <a:pt x="0" y="0"/>
                </a:moveTo>
                <a:lnTo>
                  <a:pt x="3073886" y="0"/>
                </a:lnTo>
                <a:lnTo>
                  <a:pt x="3073886" y="1187288"/>
                </a:lnTo>
                <a:lnTo>
                  <a:pt x="0" y="1187288"/>
                </a:lnTo>
                <a:lnTo>
                  <a:pt x="0" y="0"/>
                </a:lnTo>
                <a:close/>
              </a:path>
            </a:pathLst>
          </a:custGeom>
          <a:blipFill>
            <a:blip r:embed="rId9"/>
            <a:stretch>
              <a:fillRect l="0" t="0" r="0" b="0"/>
            </a:stretch>
          </a:blipFill>
        </p:spPr>
      </p:sp>
      <p:sp>
        <p:nvSpPr>
          <p:cNvPr name="Freeform 12" id="12"/>
          <p:cNvSpPr/>
          <p:nvPr/>
        </p:nvSpPr>
        <p:spPr>
          <a:xfrm flipH="false" flipV="false" rot="0">
            <a:off x="14132206" y="4391468"/>
            <a:ext cx="3620275" cy="1661765"/>
          </a:xfrm>
          <a:custGeom>
            <a:avLst/>
            <a:gdLst/>
            <a:ahLst/>
            <a:cxnLst/>
            <a:rect r="r" b="b" t="t" l="l"/>
            <a:pathLst>
              <a:path h="1661765" w="3620275">
                <a:moveTo>
                  <a:pt x="0" y="0"/>
                </a:moveTo>
                <a:lnTo>
                  <a:pt x="3620275" y="0"/>
                </a:lnTo>
                <a:lnTo>
                  <a:pt x="3620275" y="1661765"/>
                </a:lnTo>
                <a:lnTo>
                  <a:pt x="0" y="1661765"/>
                </a:lnTo>
                <a:lnTo>
                  <a:pt x="0" y="0"/>
                </a:lnTo>
                <a:close/>
              </a:path>
            </a:pathLst>
          </a:custGeom>
          <a:blipFill>
            <a:blip r:embed="rId10"/>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alphaModFix amt="9999"/>
            </a:blip>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grpSp>
        <p:nvGrpSpPr>
          <p:cNvPr name="Group 4" id="4"/>
          <p:cNvGrpSpPr/>
          <p:nvPr/>
        </p:nvGrpSpPr>
        <p:grpSpPr>
          <a:xfrm rot="0">
            <a:off x="681000" y="904076"/>
            <a:ext cx="16926000" cy="1200600"/>
            <a:chOff x="0" y="0"/>
            <a:chExt cx="22568000" cy="1600800"/>
          </a:xfrm>
        </p:grpSpPr>
        <p:sp>
          <p:nvSpPr>
            <p:cNvPr name="Freeform 5" id="5"/>
            <p:cNvSpPr/>
            <p:nvPr/>
          </p:nvSpPr>
          <p:spPr>
            <a:xfrm flipH="false" flipV="false" rot="0">
              <a:off x="0" y="0"/>
              <a:ext cx="22568001" cy="1600800"/>
            </a:xfrm>
            <a:custGeom>
              <a:avLst/>
              <a:gdLst/>
              <a:ahLst/>
              <a:cxnLst/>
              <a:rect r="r" b="b" t="t" l="l"/>
              <a:pathLst>
                <a:path h="1600800" w="22568001">
                  <a:moveTo>
                    <a:pt x="0" y="0"/>
                  </a:moveTo>
                  <a:lnTo>
                    <a:pt x="22568001" y="0"/>
                  </a:lnTo>
                  <a:lnTo>
                    <a:pt x="22568001" y="1600800"/>
                  </a:lnTo>
                  <a:lnTo>
                    <a:pt x="0" y="1600800"/>
                  </a:lnTo>
                  <a:close/>
                </a:path>
              </a:pathLst>
            </a:custGeom>
            <a:solidFill>
              <a:srgbClr val="000000">
                <a:alpha val="0"/>
              </a:srgbClr>
            </a:solidFill>
          </p:spPr>
        </p:sp>
        <p:sp>
          <p:nvSpPr>
            <p:cNvPr name="TextBox 6" id="6"/>
            <p:cNvSpPr txBox="true"/>
            <p:nvPr/>
          </p:nvSpPr>
          <p:spPr>
            <a:xfrm>
              <a:off x="0" y="-9525"/>
              <a:ext cx="22568000" cy="1610325"/>
            </a:xfrm>
            <a:prstGeom prst="rect">
              <a:avLst/>
            </a:prstGeom>
          </p:spPr>
          <p:txBody>
            <a:bodyPr anchor="t" rtlCol="false" tIns="0" lIns="0" bIns="0" rIns="0"/>
            <a:lstStyle/>
            <a:p>
              <a:pPr algn="l">
                <a:lnSpc>
                  <a:spcPts val="6480"/>
                </a:lnSpc>
              </a:pPr>
              <a:r>
                <a:rPr lang="en-US" b="true" sz="5400">
                  <a:solidFill>
                    <a:srgbClr val="000000"/>
                  </a:solidFill>
                  <a:latin typeface="Rubik Bold"/>
                  <a:ea typeface="Rubik Bold"/>
                  <a:cs typeface="Rubik Bold"/>
                  <a:sym typeface="Rubik Bold"/>
                </a:rPr>
                <a:t>Restore Database</a:t>
              </a:r>
            </a:p>
          </p:txBody>
        </p:sp>
      </p:grpSp>
      <p:grpSp>
        <p:nvGrpSpPr>
          <p:cNvPr name="Group 7" id="7"/>
          <p:cNvGrpSpPr/>
          <p:nvPr/>
        </p:nvGrpSpPr>
        <p:grpSpPr>
          <a:xfrm rot="0">
            <a:off x="681000" y="2671924"/>
            <a:ext cx="16926000" cy="2216400"/>
            <a:chOff x="0" y="0"/>
            <a:chExt cx="22568000" cy="2955200"/>
          </a:xfrm>
        </p:grpSpPr>
        <p:sp>
          <p:nvSpPr>
            <p:cNvPr name="Freeform 8" id="8"/>
            <p:cNvSpPr/>
            <p:nvPr/>
          </p:nvSpPr>
          <p:spPr>
            <a:xfrm flipH="false" flipV="false" rot="0">
              <a:off x="0" y="0"/>
              <a:ext cx="22568001" cy="2955200"/>
            </a:xfrm>
            <a:custGeom>
              <a:avLst/>
              <a:gdLst/>
              <a:ahLst/>
              <a:cxnLst/>
              <a:rect r="r" b="b" t="t" l="l"/>
              <a:pathLst>
                <a:path h="2955200" w="22568001">
                  <a:moveTo>
                    <a:pt x="0" y="0"/>
                  </a:moveTo>
                  <a:lnTo>
                    <a:pt x="22568001" y="0"/>
                  </a:lnTo>
                  <a:lnTo>
                    <a:pt x="22568001" y="2955200"/>
                  </a:lnTo>
                  <a:lnTo>
                    <a:pt x="0" y="2955200"/>
                  </a:lnTo>
                  <a:close/>
                </a:path>
              </a:pathLst>
            </a:custGeom>
            <a:solidFill>
              <a:srgbClr val="000000">
                <a:alpha val="0"/>
              </a:srgbClr>
            </a:solidFill>
          </p:spPr>
        </p:sp>
        <p:sp>
          <p:nvSpPr>
            <p:cNvPr name="TextBox 9" id="9"/>
            <p:cNvSpPr txBox="true"/>
            <p:nvPr/>
          </p:nvSpPr>
          <p:spPr>
            <a:xfrm>
              <a:off x="0" y="-238125"/>
              <a:ext cx="22568000" cy="3193325"/>
            </a:xfrm>
            <a:prstGeom prst="rect">
              <a:avLst/>
            </a:prstGeom>
          </p:spPr>
          <p:txBody>
            <a:bodyPr anchor="t" rtlCol="false" tIns="0" lIns="0" bIns="0" rIns="0"/>
            <a:lstStyle/>
            <a:p>
              <a:pPr algn="l">
                <a:lnSpc>
                  <a:spcPts val="7199"/>
                </a:lnSpc>
              </a:pPr>
            </a:p>
          </p:txBody>
        </p:sp>
      </p:grpSp>
      <p:sp>
        <p:nvSpPr>
          <p:cNvPr name="Freeform 10" id="10"/>
          <p:cNvSpPr/>
          <p:nvPr/>
        </p:nvSpPr>
        <p:spPr>
          <a:xfrm flipH="false" flipV="false" rot="0">
            <a:off x="1028700" y="2403939"/>
            <a:ext cx="6976231" cy="6191405"/>
          </a:xfrm>
          <a:custGeom>
            <a:avLst/>
            <a:gdLst/>
            <a:ahLst/>
            <a:cxnLst/>
            <a:rect r="r" b="b" t="t" l="l"/>
            <a:pathLst>
              <a:path h="6191405" w="6976231">
                <a:moveTo>
                  <a:pt x="0" y="0"/>
                </a:moveTo>
                <a:lnTo>
                  <a:pt x="6976231" y="0"/>
                </a:lnTo>
                <a:lnTo>
                  <a:pt x="6976231" y="6191405"/>
                </a:lnTo>
                <a:lnTo>
                  <a:pt x="0" y="6191405"/>
                </a:lnTo>
                <a:lnTo>
                  <a:pt x="0" y="0"/>
                </a:lnTo>
                <a:close/>
              </a:path>
            </a:pathLst>
          </a:custGeom>
          <a:blipFill>
            <a:blip r:embed="rId5"/>
            <a:stretch>
              <a:fillRect l="0" t="0" r="0" b="0"/>
            </a:stretch>
          </a:blipFill>
        </p:spPr>
      </p:sp>
      <p:sp>
        <p:nvSpPr>
          <p:cNvPr name="Freeform 11" id="11"/>
          <p:cNvSpPr/>
          <p:nvPr/>
        </p:nvSpPr>
        <p:spPr>
          <a:xfrm flipH="false" flipV="false" rot="0">
            <a:off x="9045960" y="4240261"/>
            <a:ext cx="8876690" cy="2518761"/>
          </a:xfrm>
          <a:custGeom>
            <a:avLst/>
            <a:gdLst/>
            <a:ahLst/>
            <a:cxnLst/>
            <a:rect r="r" b="b" t="t" l="l"/>
            <a:pathLst>
              <a:path h="2518761" w="8876690">
                <a:moveTo>
                  <a:pt x="0" y="0"/>
                </a:moveTo>
                <a:lnTo>
                  <a:pt x="8876690" y="0"/>
                </a:lnTo>
                <a:lnTo>
                  <a:pt x="8876690" y="2518761"/>
                </a:lnTo>
                <a:lnTo>
                  <a:pt x="0" y="2518761"/>
                </a:lnTo>
                <a:lnTo>
                  <a:pt x="0" y="0"/>
                </a:lnTo>
                <a:close/>
              </a:path>
            </a:pathLst>
          </a:custGeom>
          <a:blipFill>
            <a:blip r:embed="rId6"/>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alphaModFix amt="9999"/>
            </a:blip>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grpSp>
        <p:nvGrpSpPr>
          <p:cNvPr name="Group 4" id="4"/>
          <p:cNvGrpSpPr/>
          <p:nvPr/>
        </p:nvGrpSpPr>
        <p:grpSpPr>
          <a:xfrm rot="0">
            <a:off x="681000" y="904076"/>
            <a:ext cx="16926000" cy="1200600"/>
            <a:chOff x="0" y="0"/>
            <a:chExt cx="22568000" cy="1600800"/>
          </a:xfrm>
        </p:grpSpPr>
        <p:sp>
          <p:nvSpPr>
            <p:cNvPr name="Freeform 5" id="5"/>
            <p:cNvSpPr/>
            <p:nvPr/>
          </p:nvSpPr>
          <p:spPr>
            <a:xfrm flipH="false" flipV="false" rot="0">
              <a:off x="0" y="0"/>
              <a:ext cx="22568001" cy="1600800"/>
            </a:xfrm>
            <a:custGeom>
              <a:avLst/>
              <a:gdLst/>
              <a:ahLst/>
              <a:cxnLst/>
              <a:rect r="r" b="b" t="t" l="l"/>
              <a:pathLst>
                <a:path h="1600800" w="22568001">
                  <a:moveTo>
                    <a:pt x="0" y="0"/>
                  </a:moveTo>
                  <a:lnTo>
                    <a:pt x="22568001" y="0"/>
                  </a:lnTo>
                  <a:lnTo>
                    <a:pt x="22568001" y="1600800"/>
                  </a:lnTo>
                  <a:lnTo>
                    <a:pt x="0" y="1600800"/>
                  </a:lnTo>
                  <a:close/>
                </a:path>
              </a:pathLst>
            </a:custGeom>
            <a:solidFill>
              <a:srgbClr val="000000">
                <a:alpha val="0"/>
              </a:srgbClr>
            </a:solidFill>
          </p:spPr>
        </p:sp>
        <p:sp>
          <p:nvSpPr>
            <p:cNvPr name="TextBox 6" id="6"/>
            <p:cNvSpPr txBox="true"/>
            <p:nvPr/>
          </p:nvSpPr>
          <p:spPr>
            <a:xfrm>
              <a:off x="0" y="-9525"/>
              <a:ext cx="22568000" cy="1610325"/>
            </a:xfrm>
            <a:prstGeom prst="rect">
              <a:avLst/>
            </a:prstGeom>
          </p:spPr>
          <p:txBody>
            <a:bodyPr anchor="t" rtlCol="false" tIns="0" lIns="0" bIns="0" rIns="0"/>
            <a:lstStyle/>
            <a:p>
              <a:pPr algn="l">
                <a:lnSpc>
                  <a:spcPts val="6480"/>
                </a:lnSpc>
              </a:pPr>
              <a:r>
                <a:rPr lang="en-US" b="true" sz="5400">
                  <a:solidFill>
                    <a:srgbClr val="000000"/>
                  </a:solidFill>
                  <a:latin typeface="Rubik Bold"/>
                  <a:ea typeface="Rubik Bold"/>
                  <a:cs typeface="Rubik Bold"/>
                  <a:sym typeface="Rubik Bold"/>
                </a:rPr>
                <a:t>Create DWH for Data Warehouse</a:t>
              </a:r>
            </a:p>
          </p:txBody>
        </p:sp>
      </p:grpSp>
      <p:grpSp>
        <p:nvGrpSpPr>
          <p:cNvPr name="Group 7" id="7"/>
          <p:cNvGrpSpPr/>
          <p:nvPr/>
        </p:nvGrpSpPr>
        <p:grpSpPr>
          <a:xfrm rot="0">
            <a:off x="681000" y="2671924"/>
            <a:ext cx="16926000" cy="2216400"/>
            <a:chOff x="0" y="0"/>
            <a:chExt cx="22568000" cy="2955200"/>
          </a:xfrm>
        </p:grpSpPr>
        <p:sp>
          <p:nvSpPr>
            <p:cNvPr name="Freeform 8" id="8"/>
            <p:cNvSpPr/>
            <p:nvPr/>
          </p:nvSpPr>
          <p:spPr>
            <a:xfrm flipH="false" flipV="false" rot="0">
              <a:off x="0" y="0"/>
              <a:ext cx="22568001" cy="2955200"/>
            </a:xfrm>
            <a:custGeom>
              <a:avLst/>
              <a:gdLst/>
              <a:ahLst/>
              <a:cxnLst/>
              <a:rect r="r" b="b" t="t" l="l"/>
              <a:pathLst>
                <a:path h="2955200" w="22568001">
                  <a:moveTo>
                    <a:pt x="0" y="0"/>
                  </a:moveTo>
                  <a:lnTo>
                    <a:pt x="22568001" y="0"/>
                  </a:lnTo>
                  <a:lnTo>
                    <a:pt x="22568001" y="2955200"/>
                  </a:lnTo>
                  <a:lnTo>
                    <a:pt x="0" y="2955200"/>
                  </a:lnTo>
                  <a:close/>
                </a:path>
              </a:pathLst>
            </a:custGeom>
            <a:solidFill>
              <a:srgbClr val="000000">
                <a:alpha val="0"/>
              </a:srgbClr>
            </a:solidFill>
          </p:spPr>
        </p:sp>
        <p:sp>
          <p:nvSpPr>
            <p:cNvPr name="TextBox 9" id="9"/>
            <p:cNvSpPr txBox="true"/>
            <p:nvPr/>
          </p:nvSpPr>
          <p:spPr>
            <a:xfrm>
              <a:off x="0" y="-152400"/>
              <a:ext cx="22568000" cy="3107600"/>
            </a:xfrm>
            <a:prstGeom prst="rect">
              <a:avLst/>
            </a:prstGeom>
          </p:spPr>
          <p:txBody>
            <a:bodyPr anchor="t" rtlCol="false" tIns="0" lIns="0" bIns="0" rIns="0"/>
            <a:lstStyle/>
            <a:p>
              <a:pPr algn="l">
                <a:lnSpc>
                  <a:spcPts val="4320"/>
                </a:lnSpc>
              </a:pPr>
            </a:p>
          </p:txBody>
        </p:sp>
      </p:grpSp>
      <p:sp>
        <p:nvSpPr>
          <p:cNvPr name="Freeform 10" id="10"/>
          <p:cNvSpPr/>
          <p:nvPr/>
        </p:nvSpPr>
        <p:spPr>
          <a:xfrm flipH="false" flipV="false" rot="0">
            <a:off x="5168776" y="2157113"/>
            <a:ext cx="7950449" cy="5972775"/>
          </a:xfrm>
          <a:custGeom>
            <a:avLst/>
            <a:gdLst/>
            <a:ahLst/>
            <a:cxnLst/>
            <a:rect r="r" b="b" t="t" l="l"/>
            <a:pathLst>
              <a:path h="5972775" w="7950449">
                <a:moveTo>
                  <a:pt x="0" y="0"/>
                </a:moveTo>
                <a:lnTo>
                  <a:pt x="7950448" y="0"/>
                </a:lnTo>
                <a:lnTo>
                  <a:pt x="7950448" y="5972774"/>
                </a:lnTo>
                <a:lnTo>
                  <a:pt x="0" y="5972774"/>
                </a:lnTo>
                <a:lnTo>
                  <a:pt x="0" y="0"/>
                </a:lnTo>
                <a:close/>
              </a:path>
            </a:pathLst>
          </a:custGeom>
          <a:blipFill>
            <a:blip r:embed="rId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alphaModFix amt="9999"/>
            </a:blip>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grpSp>
        <p:nvGrpSpPr>
          <p:cNvPr name="Group 4" id="4"/>
          <p:cNvGrpSpPr/>
          <p:nvPr/>
        </p:nvGrpSpPr>
        <p:grpSpPr>
          <a:xfrm rot="0">
            <a:off x="681000" y="904076"/>
            <a:ext cx="16926000" cy="1200600"/>
            <a:chOff x="0" y="0"/>
            <a:chExt cx="22568000" cy="1600800"/>
          </a:xfrm>
        </p:grpSpPr>
        <p:sp>
          <p:nvSpPr>
            <p:cNvPr name="Freeform 5" id="5"/>
            <p:cNvSpPr/>
            <p:nvPr/>
          </p:nvSpPr>
          <p:spPr>
            <a:xfrm flipH="false" flipV="false" rot="0">
              <a:off x="0" y="0"/>
              <a:ext cx="22568001" cy="1600800"/>
            </a:xfrm>
            <a:custGeom>
              <a:avLst/>
              <a:gdLst/>
              <a:ahLst/>
              <a:cxnLst/>
              <a:rect r="r" b="b" t="t" l="l"/>
              <a:pathLst>
                <a:path h="1600800" w="22568001">
                  <a:moveTo>
                    <a:pt x="0" y="0"/>
                  </a:moveTo>
                  <a:lnTo>
                    <a:pt x="22568001" y="0"/>
                  </a:lnTo>
                  <a:lnTo>
                    <a:pt x="22568001" y="1600800"/>
                  </a:lnTo>
                  <a:lnTo>
                    <a:pt x="0" y="1600800"/>
                  </a:lnTo>
                  <a:close/>
                </a:path>
              </a:pathLst>
            </a:custGeom>
            <a:solidFill>
              <a:srgbClr val="000000">
                <a:alpha val="0"/>
              </a:srgbClr>
            </a:solidFill>
          </p:spPr>
        </p:sp>
        <p:sp>
          <p:nvSpPr>
            <p:cNvPr name="TextBox 6" id="6"/>
            <p:cNvSpPr txBox="true"/>
            <p:nvPr/>
          </p:nvSpPr>
          <p:spPr>
            <a:xfrm>
              <a:off x="0" y="-9525"/>
              <a:ext cx="22568000" cy="1610325"/>
            </a:xfrm>
            <a:prstGeom prst="rect">
              <a:avLst/>
            </a:prstGeom>
          </p:spPr>
          <p:txBody>
            <a:bodyPr anchor="t" rtlCol="false" tIns="0" lIns="0" bIns="0" rIns="0"/>
            <a:lstStyle/>
            <a:p>
              <a:pPr algn="l">
                <a:lnSpc>
                  <a:spcPts val="6480"/>
                </a:lnSpc>
              </a:pPr>
              <a:r>
                <a:rPr lang="en-US" b="true" sz="5400">
                  <a:solidFill>
                    <a:srgbClr val="000000"/>
                  </a:solidFill>
                  <a:latin typeface="Rubik Bold"/>
                  <a:ea typeface="Rubik Bold"/>
                  <a:cs typeface="Rubik Bold"/>
                  <a:sym typeface="Rubik Bold"/>
                </a:rPr>
                <a:t>Create ETL Job</a:t>
              </a:r>
            </a:p>
          </p:txBody>
        </p:sp>
      </p:grpSp>
      <p:sp>
        <p:nvSpPr>
          <p:cNvPr name="Freeform 7" id="7"/>
          <p:cNvSpPr/>
          <p:nvPr/>
        </p:nvSpPr>
        <p:spPr>
          <a:xfrm flipH="false" flipV="false" rot="0">
            <a:off x="1028700" y="2757713"/>
            <a:ext cx="5590406" cy="5976977"/>
          </a:xfrm>
          <a:custGeom>
            <a:avLst/>
            <a:gdLst/>
            <a:ahLst/>
            <a:cxnLst/>
            <a:rect r="r" b="b" t="t" l="l"/>
            <a:pathLst>
              <a:path h="5976977" w="5590406">
                <a:moveTo>
                  <a:pt x="0" y="0"/>
                </a:moveTo>
                <a:lnTo>
                  <a:pt x="5590406" y="0"/>
                </a:lnTo>
                <a:lnTo>
                  <a:pt x="5590406" y="5976976"/>
                </a:lnTo>
                <a:lnTo>
                  <a:pt x="0" y="5976976"/>
                </a:lnTo>
                <a:lnTo>
                  <a:pt x="0" y="0"/>
                </a:lnTo>
                <a:close/>
              </a:path>
            </a:pathLst>
          </a:custGeom>
          <a:blipFill>
            <a:blip r:embed="rId5"/>
            <a:stretch>
              <a:fillRect l="0" t="0" r="0" b="0"/>
            </a:stretch>
          </a:blipFill>
        </p:spPr>
      </p:sp>
      <p:sp>
        <p:nvSpPr>
          <p:cNvPr name="Freeform 8" id="8"/>
          <p:cNvSpPr/>
          <p:nvPr/>
        </p:nvSpPr>
        <p:spPr>
          <a:xfrm flipH="false" flipV="false" rot="0">
            <a:off x="6726040" y="3209648"/>
            <a:ext cx="11301259" cy="4223846"/>
          </a:xfrm>
          <a:custGeom>
            <a:avLst/>
            <a:gdLst/>
            <a:ahLst/>
            <a:cxnLst/>
            <a:rect r="r" b="b" t="t" l="l"/>
            <a:pathLst>
              <a:path h="4223846" w="11301259">
                <a:moveTo>
                  <a:pt x="0" y="0"/>
                </a:moveTo>
                <a:lnTo>
                  <a:pt x="11301259" y="0"/>
                </a:lnTo>
                <a:lnTo>
                  <a:pt x="11301259" y="4223846"/>
                </a:lnTo>
                <a:lnTo>
                  <a:pt x="0" y="4223846"/>
                </a:lnTo>
                <a:lnTo>
                  <a:pt x="0" y="0"/>
                </a:lnTo>
                <a:close/>
              </a:path>
            </a:pathLst>
          </a:custGeom>
          <a:blipFill>
            <a:blip r:embed="rId6"/>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alphaModFix amt="9999"/>
            </a:blip>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grpSp>
        <p:nvGrpSpPr>
          <p:cNvPr name="Group 4" id="4"/>
          <p:cNvGrpSpPr/>
          <p:nvPr/>
        </p:nvGrpSpPr>
        <p:grpSpPr>
          <a:xfrm rot="0">
            <a:off x="681000" y="904076"/>
            <a:ext cx="16926000" cy="1200600"/>
            <a:chOff x="0" y="0"/>
            <a:chExt cx="22568000" cy="1600800"/>
          </a:xfrm>
        </p:grpSpPr>
        <p:sp>
          <p:nvSpPr>
            <p:cNvPr name="Freeform 5" id="5"/>
            <p:cNvSpPr/>
            <p:nvPr/>
          </p:nvSpPr>
          <p:spPr>
            <a:xfrm flipH="false" flipV="false" rot="0">
              <a:off x="0" y="0"/>
              <a:ext cx="22568001" cy="1600800"/>
            </a:xfrm>
            <a:custGeom>
              <a:avLst/>
              <a:gdLst/>
              <a:ahLst/>
              <a:cxnLst/>
              <a:rect r="r" b="b" t="t" l="l"/>
              <a:pathLst>
                <a:path h="1600800" w="22568001">
                  <a:moveTo>
                    <a:pt x="0" y="0"/>
                  </a:moveTo>
                  <a:lnTo>
                    <a:pt x="22568001" y="0"/>
                  </a:lnTo>
                  <a:lnTo>
                    <a:pt x="22568001" y="1600800"/>
                  </a:lnTo>
                  <a:lnTo>
                    <a:pt x="0" y="1600800"/>
                  </a:lnTo>
                  <a:close/>
                </a:path>
              </a:pathLst>
            </a:custGeom>
            <a:solidFill>
              <a:srgbClr val="000000">
                <a:alpha val="0"/>
              </a:srgbClr>
            </a:solidFill>
          </p:spPr>
        </p:sp>
        <p:sp>
          <p:nvSpPr>
            <p:cNvPr name="TextBox 6" id="6"/>
            <p:cNvSpPr txBox="true"/>
            <p:nvPr/>
          </p:nvSpPr>
          <p:spPr>
            <a:xfrm>
              <a:off x="0" y="-9525"/>
              <a:ext cx="22568000" cy="1610325"/>
            </a:xfrm>
            <a:prstGeom prst="rect">
              <a:avLst/>
            </a:prstGeom>
          </p:spPr>
          <p:txBody>
            <a:bodyPr anchor="t" rtlCol="false" tIns="0" lIns="0" bIns="0" rIns="0"/>
            <a:lstStyle/>
            <a:p>
              <a:pPr algn="l">
                <a:lnSpc>
                  <a:spcPts val="6480"/>
                </a:lnSpc>
              </a:pPr>
              <a:r>
                <a:rPr lang="en-US" b="true" sz="5400">
                  <a:solidFill>
                    <a:srgbClr val="000000"/>
                  </a:solidFill>
                  <a:latin typeface="Rubik Bold"/>
                  <a:ea typeface="Rubik Bold"/>
                  <a:cs typeface="Rubik Bold"/>
                  <a:sym typeface="Rubik Bold"/>
                </a:rPr>
                <a:t>Create Stored Procedure</a:t>
              </a:r>
            </a:p>
          </p:txBody>
        </p:sp>
      </p:grpSp>
      <p:sp>
        <p:nvSpPr>
          <p:cNvPr name="Freeform 7" id="7"/>
          <p:cNvSpPr/>
          <p:nvPr/>
        </p:nvSpPr>
        <p:spPr>
          <a:xfrm flipH="false" flipV="false" rot="0">
            <a:off x="1028700" y="2104676"/>
            <a:ext cx="5043292" cy="3547938"/>
          </a:xfrm>
          <a:custGeom>
            <a:avLst/>
            <a:gdLst/>
            <a:ahLst/>
            <a:cxnLst/>
            <a:rect r="r" b="b" t="t" l="l"/>
            <a:pathLst>
              <a:path h="3547938" w="5043292">
                <a:moveTo>
                  <a:pt x="0" y="0"/>
                </a:moveTo>
                <a:lnTo>
                  <a:pt x="5043292" y="0"/>
                </a:lnTo>
                <a:lnTo>
                  <a:pt x="5043292" y="3547938"/>
                </a:lnTo>
                <a:lnTo>
                  <a:pt x="0" y="3547938"/>
                </a:lnTo>
                <a:lnTo>
                  <a:pt x="0" y="0"/>
                </a:lnTo>
                <a:close/>
              </a:path>
            </a:pathLst>
          </a:custGeom>
          <a:blipFill>
            <a:blip r:embed="rId5"/>
            <a:stretch>
              <a:fillRect l="0" t="0" r="0" b="0"/>
            </a:stretch>
          </a:blipFill>
        </p:spPr>
      </p:sp>
      <p:sp>
        <p:nvSpPr>
          <p:cNvPr name="Freeform 8" id="8"/>
          <p:cNvSpPr/>
          <p:nvPr/>
        </p:nvSpPr>
        <p:spPr>
          <a:xfrm flipH="false" flipV="false" rot="0">
            <a:off x="8658492" y="6765027"/>
            <a:ext cx="6424986" cy="2516079"/>
          </a:xfrm>
          <a:custGeom>
            <a:avLst/>
            <a:gdLst/>
            <a:ahLst/>
            <a:cxnLst/>
            <a:rect r="r" b="b" t="t" l="l"/>
            <a:pathLst>
              <a:path h="2516079" w="6424986">
                <a:moveTo>
                  <a:pt x="0" y="0"/>
                </a:moveTo>
                <a:lnTo>
                  <a:pt x="6424986" y="0"/>
                </a:lnTo>
                <a:lnTo>
                  <a:pt x="6424986" y="2516079"/>
                </a:lnTo>
                <a:lnTo>
                  <a:pt x="0" y="2516079"/>
                </a:lnTo>
                <a:lnTo>
                  <a:pt x="0" y="0"/>
                </a:lnTo>
                <a:close/>
              </a:path>
            </a:pathLst>
          </a:custGeom>
          <a:blipFill>
            <a:blip r:embed="rId6"/>
            <a:stretch>
              <a:fillRect l="0" t="0" r="0" b="0"/>
            </a:stretch>
          </a:blipFill>
        </p:spPr>
      </p:sp>
      <p:sp>
        <p:nvSpPr>
          <p:cNvPr name="Freeform 9" id="9"/>
          <p:cNvSpPr/>
          <p:nvPr/>
        </p:nvSpPr>
        <p:spPr>
          <a:xfrm flipH="false" flipV="false" rot="0">
            <a:off x="1234590" y="5759132"/>
            <a:ext cx="4631513" cy="4527870"/>
          </a:xfrm>
          <a:custGeom>
            <a:avLst/>
            <a:gdLst/>
            <a:ahLst/>
            <a:cxnLst/>
            <a:rect r="r" b="b" t="t" l="l"/>
            <a:pathLst>
              <a:path h="4527870" w="4631513">
                <a:moveTo>
                  <a:pt x="0" y="0"/>
                </a:moveTo>
                <a:lnTo>
                  <a:pt x="4631512" y="0"/>
                </a:lnTo>
                <a:lnTo>
                  <a:pt x="4631512" y="4527870"/>
                </a:lnTo>
                <a:lnTo>
                  <a:pt x="0" y="4527870"/>
                </a:lnTo>
                <a:lnTo>
                  <a:pt x="0" y="0"/>
                </a:lnTo>
                <a:close/>
              </a:path>
            </a:pathLst>
          </a:custGeom>
          <a:blipFill>
            <a:blip r:embed="rId7"/>
            <a:stretch>
              <a:fillRect l="0" t="0" r="0" b="0"/>
            </a:stretch>
          </a:blipFill>
        </p:spPr>
      </p:sp>
      <p:sp>
        <p:nvSpPr>
          <p:cNvPr name="Freeform 10" id="10"/>
          <p:cNvSpPr/>
          <p:nvPr/>
        </p:nvSpPr>
        <p:spPr>
          <a:xfrm flipH="false" flipV="false" rot="0">
            <a:off x="9321416" y="2231683"/>
            <a:ext cx="5313784" cy="3293924"/>
          </a:xfrm>
          <a:custGeom>
            <a:avLst/>
            <a:gdLst/>
            <a:ahLst/>
            <a:cxnLst/>
            <a:rect r="r" b="b" t="t" l="l"/>
            <a:pathLst>
              <a:path h="3293924" w="5313784">
                <a:moveTo>
                  <a:pt x="0" y="0"/>
                </a:moveTo>
                <a:lnTo>
                  <a:pt x="5313784" y="0"/>
                </a:lnTo>
                <a:lnTo>
                  <a:pt x="5313784" y="3293924"/>
                </a:lnTo>
                <a:lnTo>
                  <a:pt x="0" y="3293924"/>
                </a:lnTo>
                <a:lnTo>
                  <a:pt x="0" y="0"/>
                </a:lnTo>
                <a:close/>
              </a:path>
            </a:pathLst>
          </a:custGeom>
          <a:blipFill>
            <a:blip r:embed="rId8"/>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19FA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alphaModFix amt="9999"/>
            </a:blip>
            <a:stretch>
              <a:fillRect l="0" t="0" r="0" b="-18383"/>
            </a:stretch>
          </a:blipFill>
        </p:spPr>
      </p:sp>
      <p:sp>
        <p:nvSpPr>
          <p:cNvPr name="Freeform 3" id="3"/>
          <p:cNvSpPr/>
          <p:nvPr/>
        </p:nvSpPr>
        <p:spPr>
          <a:xfrm flipH="false" flipV="false" rot="0">
            <a:off x="5790850" y="8525250"/>
            <a:ext cx="2799802" cy="1082600"/>
          </a:xfrm>
          <a:custGeom>
            <a:avLst/>
            <a:gdLst/>
            <a:ahLst/>
            <a:cxnLst/>
            <a:rect r="r" b="b" t="t" l="l"/>
            <a:pathLst>
              <a:path h="1082600" w="2799802">
                <a:moveTo>
                  <a:pt x="0" y="0"/>
                </a:moveTo>
                <a:lnTo>
                  <a:pt x="2799802" y="0"/>
                </a:lnTo>
                <a:lnTo>
                  <a:pt x="2799802" y="1082600"/>
                </a:lnTo>
                <a:lnTo>
                  <a:pt x="0" y="1082600"/>
                </a:lnTo>
                <a:lnTo>
                  <a:pt x="0" y="0"/>
                </a:lnTo>
                <a:close/>
              </a:path>
            </a:pathLst>
          </a:custGeom>
          <a:blipFill>
            <a:blip r:embed="rId4"/>
            <a:stretch>
              <a:fillRect l="0" t="0" r="0" b="-194"/>
            </a:stretch>
          </a:blipFill>
        </p:spPr>
      </p:sp>
      <p:grpSp>
        <p:nvGrpSpPr>
          <p:cNvPr name="Group 4" id="4"/>
          <p:cNvGrpSpPr/>
          <p:nvPr/>
        </p:nvGrpSpPr>
        <p:grpSpPr>
          <a:xfrm rot="0">
            <a:off x="4752000" y="3879700"/>
            <a:ext cx="8784000" cy="1754400"/>
            <a:chOff x="0" y="0"/>
            <a:chExt cx="11712000" cy="2339200"/>
          </a:xfrm>
        </p:grpSpPr>
        <p:sp>
          <p:nvSpPr>
            <p:cNvPr name="Freeform 5" id="5"/>
            <p:cNvSpPr/>
            <p:nvPr/>
          </p:nvSpPr>
          <p:spPr>
            <a:xfrm flipH="false" flipV="false" rot="0">
              <a:off x="0" y="0"/>
              <a:ext cx="11712000" cy="2339200"/>
            </a:xfrm>
            <a:custGeom>
              <a:avLst/>
              <a:gdLst/>
              <a:ahLst/>
              <a:cxnLst/>
              <a:rect r="r" b="b" t="t" l="l"/>
              <a:pathLst>
                <a:path h="2339200" w="11712000">
                  <a:moveTo>
                    <a:pt x="0" y="0"/>
                  </a:moveTo>
                  <a:lnTo>
                    <a:pt x="11712000" y="0"/>
                  </a:lnTo>
                  <a:lnTo>
                    <a:pt x="11712000" y="2339200"/>
                  </a:lnTo>
                  <a:lnTo>
                    <a:pt x="0" y="2339200"/>
                  </a:lnTo>
                  <a:close/>
                </a:path>
              </a:pathLst>
            </a:custGeom>
            <a:solidFill>
              <a:srgbClr val="000000">
                <a:alpha val="0"/>
              </a:srgbClr>
            </a:solidFill>
          </p:spPr>
        </p:sp>
        <p:sp>
          <p:nvSpPr>
            <p:cNvPr name="TextBox 6" id="6"/>
            <p:cNvSpPr txBox="true"/>
            <p:nvPr/>
          </p:nvSpPr>
          <p:spPr>
            <a:xfrm>
              <a:off x="0" y="-9525"/>
              <a:ext cx="11712000" cy="2348725"/>
            </a:xfrm>
            <a:prstGeom prst="rect">
              <a:avLst/>
            </a:prstGeom>
          </p:spPr>
          <p:txBody>
            <a:bodyPr anchor="t" rtlCol="false" tIns="0" lIns="0" bIns="0" rIns="0"/>
            <a:lstStyle/>
            <a:p>
              <a:pPr algn="ctr">
                <a:lnSpc>
                  <a:spcPts val="10800"/>
                </a:lnSpc>
              </a:pPr>
              <a:r>
                <a:rPr lang="en-US" b="true" sz="9000">
                  <a:solidFill>
                    <a:srgbClr val="FFFFFF"/>
                  </a:solidFill>
                  <a:latin typeface="Rubik Bold"/>
                  <a:ea typeface="Rubik Bold"/>
                  <a:cs typeface="Rubik Bold"/>
                  <a:sym typeface="Rubik Bold"/>
                </a:rPr>
                <a:t>Thank You</a:t>
              </a:r>
            </a:p>
          </p:txBody>
        </p:sp>
      </p:grpSp>
      <p:grpSp>
        <p:nvGrpSpPr>
          <p:cNvPr name="Group 7" id="7"/>
          <p:cNvGrpSpPr/>
          <p:nvPr/>
        </p:nvGrpSpPr>
        <p:grpSpPr>
          <a:xfrm rot="0">
            <a:off x="8629500" y="8497150"/>
            <a:ext cx="915600" cy="1293000"/>
            <a:chOff x="0" y="0"/>
            <a:chExt cx="1220800" cy="1724000"/>
          </a:xfrm>
        </p:grpSpPr>
        <p:sp>
          <p:nvSpPr>
            <p:cNvPr name="Freeform 8" id="8"/>
            <p:cNvSpPr/>
            <p:nvPr/>
          </p:nvSpPr>
          <p:spPr>
            <a:xfrm flipH="false" flipV="false" rot="0">
              <a:off x="0" y="0"/>
              <a:ext cx="1220800" cy="1724000"/>
            </a:xfrm>
            <a:custGeom>
              <a:avLst/>
              <a:gdLst/>
              <a:ahLst/>
              <a:cxnLst/>
              <a:rect r="r" b="b" t="t" l="l"/>
              <a:pathLst>
                <a:path h="1724000" w="1220800">
                  <a:moveTo>
                    <a:pt x="0" y="0"/>
                  </a:moveTo>
                  <a:lnTo>
                    <a:pt x="1220800" y="0"/>
                  </a:lnTo>
                  <a:lnTo>
                    <a:pt x="1220800" y="1724000"/>
                  </a:lnTo>
                  <a:lnTo>
                    <a:pt x="0" y="1724000"/>
                  </a:lnTo>
                  <a:close/>
                </a:path>
              </a:pathLst>
            </a:custGeom>
            <a:solidFill>
              <a:srgbClr val="000000">
                <a:alpha val="0"/>
              </a:srgbClr>
            </a:solidFill>
          </p:spPr>
        </p:sp>
        <p:sp>
          <p:nvSpPr>
            <p:cNvPr name="TextBox 9" id="9"/>
            <p:cNvSpPr txBox="true"/>
            <p:nvPr/>
          </p:nvSpPr>
          <p:spPr>
            <a:xfrm>
              <a:off x="0" y="-19050"/>
              <a:ext cx="1220800" cy="1743050"/>
            </a:xfrm>
            <a:prstGeom prst="rect">
              <a:avLst/>
            </a:prstGeom>
          </p:spPr>
          <p:txBody>
            <a:bodyPr anchor="t" rtlCol="false" tIns="0" lIns="0" bIns="0" rIns="0"/>
            <a:lstStyle/>
            <a:p>
              <a:pPr algn="l">
                <a:lnSpc>
                  <a:spcPts val="7200"/>
                </a:lnSpc>
              </a:pPr>
              <a:r>
                <a:rPr lang="en-US" sz="6000">
                  <a:solidFill>
                    <a:srgbClr val="FFFFFF"/>
                  </a:solidFill>
                  <a:latin typeface="Rubik"/>
                  <a:ea typeface="Rubik"/>
                  <a:cs typeface="Rubik"/>
                  <a:sym typeface="Rubik"/>
                </a:rPr>
                <a:t>X</a:t>
              </a:r>
            </a:p>
          </p:txBody>
        </p:sp>
      </p:grpSp>
      <p:sp>
        <p:nvSpPr>
          <p:cNvPr name="Freeform 10" id="10"/>
          <p:cNvSpPr/>
          <p:nvPr/>
        </p:nvSpPr>
        <p:spPr>
          <a:xfrm flipH="false" flipV="false" rot="0">
            <a:off x="9561250" y="8280100"/>
            <a:ext cx="4514850" cy="1676400"/>
          </a:xfrm>
          <a:custGeom>
            <a:avLst/>
            <a:gdLst/>
            <a:ahLst/>
            <a:cxnLst/>
            <a:rect r="r" b="b" t="t" l="l"/>
            <a:pathLst>
              <a:path h="1676400" w="4514850">
                <a:moveTo>
                  <a:pt x="0" y="0"/>
                </a:moveTo>
                <a:lnTo>
                  <a:pt x="4514850" y="0"/>
                </a:lnTo>
                <a:lnTo>
                  <a:pt x="4514850" y="1676400"/>
                </a:lnTo>
                <a:lnTo>
                  <a:pt x="0" y="1676400"/>
                </a:lnTo>
                <a:lnTo>
                  <a:pt x="0" y="0"/>
                </a:lnTo>
                <a:close/>
              </a:path>
            </a:pathLst>
          </a:custGeom>
          <a:blipFill>
            <a:blip r:embed="rId5"/>
            <a:stretch>
              <a:fillRect l="-156" t="0" r="-156"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DAGf_pr1Dow</dc:identifier>
  <dcterms:modified xsi:type="dcterms:W3CDTF">2011-08-01T06:04:30Z</dcterms:modified>
  <cp:revision>1</cp:revision>
  <dc:title>Final Task_ID_X Partners_Data Engineer_&lt;Nama Lengkap&gt;.pptx</dc:title>
</cp:coreProperties>
</file>