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788D8-FB37-482D-A43A-EC3B944F1CC1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7B330-F48B-4541-9936-46507F4D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4B3E9-A96B-C14D-A3CE-2F9D11E352EF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18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1" charset="0"/>
                <a:ea typeface="ＭＳ Ｐゴシック" pitchFamily="1" charset="-128"/>
              </a:rPr>
              <a:t>-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4B3E9-A96B-C14D-A3CE-2F9D11E352EF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20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1" charset="0"/>
                <a:ea typeface="ＭＳ Ｐゴシック" pitchFamily="1" charset="-128"/>
              </a:rPr>
              <a:t>-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E78F4-80B7-104F-BF3B-B9002D1EA3BD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21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So why are we going to spend a valuable two hours talking about what type of market we are in?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What possible relevance can it have to how we set up our company and bring our product to market?</a:t>
            </a:r>
          </a:p>
          <a:p>
            <a:r>
              <a:rPr lang="en-US">
                <a:latin typeface="Arial" pitchFamily="1" charset="0"/>
                <a:ea typeface="ＭＳ Ｐゴシック" pitchFamily="1" charset="-128"/>
              </a:rPr>
              <a:t>- Anyone?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91DDF-3362-4146-A74C-12880B7B8D24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22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Each “type of market” is radically different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Different ways to size the market opportunity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Different sales costs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Different demand creation costs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Different time to liquidity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Very different capital requirements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And as we’ll see market type choices radically effect the Customer Development process.</a:t>
            </a:r>
          </a:p>
          <a:p>
            <a:pPr>
              <a:buFontTx/>
              <a:buChar char="-"/>
            </a:pPr>
            <a:endParaRPr lang="en-US">
              <a:latin typeface="Arial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51477-99DB-BC49-9F88-89C5602CCB3A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23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In looking at how companies succeed and fail, their success tends to be organized around groupings of customers and markets.</a:t>
            </a:r>
          </a:p>
          <a:p>
            <a:pPr>
              <a:buFontTx/>
              <a:buChar char="-"/>
            </a:pPr>
            <a:r>
              <a:rPr lang="en-US">
                <a:latin typeface="Arial" pitchFamily="1" charset="0"/>
                <a:ea typeface="ＭＳ Ｐゴシック" pitchFamily="1" charset="-128"/>
              </a:rPr>
              <a:t> More importantly it is how these groupings of customers view their needs and how your new product satisfies those needs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61582-B0B3-D048-B1EB-3BC49157D2C8}" type="slidenum">
              <a:rPr lang="en-US"/>
              <a:pPr/>
              <a:t>29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B52B7-B118-024D-A35E-509488A0FED2}" type="slidenum">
              <a:rPr lang="en-US"/>
              <a:pPr/>
              <a:t>30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752600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39200" y="6629400"/>
            <a:ext cx="3810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6AD57D-3195-D846-B199-B5433F219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52400" y="6477000"/>
            <a:ext cx="7783513" cy="2286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	        Customer Development in the High-Tech Enterprise            Spring 2009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Customer%20Segments-1x.mo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347597"/>
            <a:ext cx="7772400" cy="1470025"/>
          </a:xfrm>
        </p:spPr>
        <p:txBody>
          <a:bodyPr/>
          <a:lstStyle/>
          <a:p>
            <a:r>
              <a:rPr lang="en-US" dirty="0" smtClean="0"/>
              <a:t>Customer Segments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985526"/>
            <a:ext cx="6400800" cy="1752600"/>
          </a:xfrm>
        </p:spPr>
        <p:txBody>
          <a:bodyPr/>
          <a:lstStyle/>
          <a:p>
            <a:r>
              <a:rPr lang="en-US" dirty="0" smtClean="0"/>
              <a:t>Who Are They?</a:t>
            </a:r>
          </a:p>
          <a:p>
            <a:r>
              <a:rPr lang="en-US" dirty="0" smtClean="0"/>
              <a:t>Why Would They Buy?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6527554" y="0"/>
            <a:ext cx="1637984" cy="1780789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Buyer/Co-Creator/Transferor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they </a:t>
            </a:r>
            <a:r>
              <a:rPr lang="en-US" dirty="0" smtClean="0"/>
              <a:t> </a:t>
            </a:r>
            <a:r>
              <a:rPr lang="en-US" dirty="0" smtClean="0"/>
              <a:t>buyers </a:t>
            </a:r>
          </a:p>
          <a:p>
            <a:pPr lvl="1"/>
            <a:r>
              <a:rPr lang="en-US" dirty="0" smtClean="0"/>
              <a:t>(e.g. comparing offers, deciding, buying, taking delivery of a product or service, ...)</a:t>
            </a:r>
          </a:p>
          <a:p>
            <a:r>
              <a:rPr lang="en-US" dirty="0" smtClean="0"/>
              <a:t>Are they co-creators</a:t>
            </a:r>
          </a:p>
          <a:p>
            <a:pPr lvl="1"/>
            <a:r>
              <a:rPr lang="en-US" dirty="0" smtClean="0"/>
              <a:t>(e.g. co-designing with solution providers, contributing value to the solution, ...) </a:t>
            </a:r>
          </a:p>
          <a:p>
            <a:r>
              <a:rPr lang="en-US" dirty="0" smtClean="0"/>
              <a:t>Are they transferors' </a:t>
            </a:r>
          </a:p>
          <a:p>
            <a:pPr lvl="1"/>
            <a:r>
              <a:rPr lang="en-US" dirty="0" smtClean="0"/>
              <a:t>(how customers dispose of a product, transfer it to others, or resell, ...)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 Jobs - </a:t>
            </a:r>
            <a:r>
              <a:rPr lang="en-US" dirty="0" smtClean="0">
                <a:solidFill>
                  <a:srgbClr val="FF0000"/>
                </a:solidFill>
              </a:rPr>
              <a:t>Rank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Rank each job according to its significance to the customer. </a:t>
            </a:r>
          </a:p>
          <a:p>
            <a:r>
              <a:rPr lang="en-US" dirty="0" smtClean="0"/>
              <a:t>Is it crucial or is it  trivial? </a:t>
            </a:r>
          </a:p>
          <a:p>
            <a:r>
              <a:rPr lang="en-US" dirty="0" smtClean="0"/>
              <a:t>For each job indicate the frequency at which it occurs.</a:t>
            </a:r>
          </a:p>
          <a:p>
            <a:r>
              <a:rPr lang="en-US" dirty="0" smtClean="0"/>
              <a:t>Outline in which specific context a job is done, because that may impose constraints or limitations</a:t>
            </a:r>
          </a:p>
          <a:p>
            <a:pPr lvl="1"/>
            <a:r>
              <a:rPr lang="en-US" dirty="0" smtClean="0"/>
              <a:t>(e.g. while driving, outside, ...)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Customer Pains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010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undesired costs and situations, risks, negative emotions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Pains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do your customers find too costly?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takes a lot of time, costs too much, requires substantial efforts,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How are current solutions underperforming?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lack of features, performance, malfunctioning,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are the customers main difficulties and challenges?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(difficulties getting things done, resistance,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What’s keeping your customer awake at night?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big issues, concerns, worries, ...)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Pains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barriers are keeping customers from adopting?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upfront investment costs, learning curve, resistance to change,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makes your customers feel bad?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frustrations, annoyances, things that give them a headache,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risks do customers fear?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financial, social, technical risks, or what could go awfully wrong, ...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Customer Gains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0104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benefits the customer expects, desires or is surprised by. includes functional utility, social gains, positive emotions, and cost savings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Gains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Which savings would make your customer happy?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in terms of time, money and effort,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outcomes do they expect and what would go beyond their expectations?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quality level, more of something, less of something, ...)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How do current solutions delight your customer?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specific features, performance, quality,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would make your customer’s job or life easier?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flatter learning curve, more services, lower cost of ownership, ...)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Gains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positive social consequences do they desire?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makes them look good, increase in power, status,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are customers looking for?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good design, guarantees, specific or more features,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do customers dream about?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big achievements, big reliefs,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How does your customer measure success and failure?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performance, cost,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would increase the likelihood of adopting a solution?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lower cost, less investments, lower risk, better quality, performance, design, ...)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738" y="2343150"/>
            <a:ext cx="6399212" cy="1524000"/>
          </a:xfrm>
        </p:spPr>
        <p:txBody>
          <a:bodyPr/>
          <a:lstStyle/>
          <a:p>
            <a:r>
              <a:rPr lang="en-US" sz="4000" b="1" dirty="0" smtClean="0">
                <a:ea typeface="ＭＳ Ｐゴシック" pitchFamily="1" charset="-128"/>
              </a:rPr>
              <a:t>Customer Persona/Archetype</a:t>
            </a:r>
            <a:endParaRPr lang="en-US" sz="4000" b="1" dirty="0"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ＭＳ Ｐゴシック" charset="-128"/>
              </a:rPr>
              <a:t>Define Customer </a:t>
            </a:r>
            <a:r>
              <a:rPr lang="en-US" sz="3600" dirty="0" smtClean="0">
                <a:solidFill>
                  <a:srgbClr val="FF0000"/>
                </a:solidFill>
                <a:ea typeface="ＭＳ Ｐゴシック" charset="-128"/>
              </a:rPr>
              <a:t>Archetype/Persona</a:t>
            </a:r>
            <a:endParaRPr lang="en-US" sz="3600" i="1" dirty="0" smtClean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they?</a:t>
            </a:r>
          </a:p>
          <a:p>
            <a:pPr lvl="1"/>
            <a:r>
              <a:rPr lang="en-US" sz="2000" dirty="0" smtClean="0"/>
              <a:t>Position / title / age / </a:t>
            </a:r>
            <a:r>
              <a:rPr lang="en-US" sz="2000" dirty="0" smtClean="0"/>
              <a:t>gender</a:t>
            </a:r>
            <a:r>
              <a:rPr lang="en-US" sz="2000" dirty="0" smtClean="0"/>
              <a:t> </a:t>
            </a:r>
            <a:r>
              <a:rPr lang="en-US" sz="2000" dirty="0" smtClean="0"/>
              <a:t>/ role</a:t>
            </a:r>
          </a:p>
          <a:p>
            <a:r>
              <a:rPr lang="en-US" dirty="0" smtClean="0"/>
              <a:t>How do they buy?</a:t>
            </a:r>
          </a:p>
          <a:p>
            <a:pPr lvl="1"/>
            <a:r>
              <a:rPr lang="en-US" sz="2000" dirty="0" smtClean="0"/>
              <a:t>Discretionary budget (name of budget and amount)</a:t>
            </a:r>
          </a:p>
          <a:p>
            <a:r>
              <a:rPr lang="en-US" dirty="0" smtClean="0"/>
              <a:t>What matters to them?</a:t>
            </a:r>
          </a:p>
          <a:p>
            <a:pPr lvl="1"/>
            <a:r>
              <a:rPr lang="en-US" sz="2000" dirty="0" smtClean="0"/>
              <a:t>What motivates them?</a:t>
            </a:r>
          </a:p>
          <a:p>
            <a:r>
              <a:rPr lang="en-US" dirty="0" smtClean="0"/>
              <a:t>Who influences them?</a:t>
            </a:r>
          </a:p>
          <a:p>
            <a:pPr lvl="1"/>
            <a:r>
              <a:rPr lang="en-US" sz="2000" dirty="0" smtClean="0"/>
              <a:t>What do they read/who do they listen to?</a:t>
            </a:r>
          </a:p>
          <a:p>
            <a:r>
              <a:rPr lang="en-US" dirty="0" smtClean="0"/>
              <a:t>Draw a Day in the Life of the customer</a:t>
            </a:r>
          </a:p>
          <a:p>
            <a:endParaRPr lang="en-US" sz="2400" dirty="0">
              <a:ea typeface="ＭＳ Ｐゴシック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ustomer Segments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2675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2012 Steve Blank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738" y="2343150"/>
            <a:ext cx="6399212" cy="1524000"/>
          </a:xfrm>
        </p:spPr>
        <p:txBody>
          <a:bodyPr/>
          <a:lstStyle/>
          <a:p>
            <a:r>
              <a:rPr lang="en-US" sz="4000" b="1" dirty="0">
                <a:ea typeface="ＭＳ Ｐゴシック" pitchFamily="1" charset="-128"/>
              </a:rPr>
              <a:t>Market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152400"/>
            <a:ext cx="8999537" cy="1143000"/>
          </a:xfrm>
        </p:spPr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Type of Market Changes Everything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232293" y="2419122"/>
          <a:ext cx="7132638" cy="762000"/>
        </p:xfrm>
        <a:graphic>
          <a:graphicData uri="http://schemas.openxmlformats.org/drawingml/2006/table">
            <a:tbl>
              <a:tblPr/>
              <a:tblGrid>
                <a:gridCol w="1897063"/>
                <a:gridCol w="1817687"/>
                <a:gridCol w="1709738"/>
                <a:gridCol w="1708150"/>
              </a:tblGrid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Existing Market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Resegmented 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New 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Clone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15213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>
                <a:ea typeface="ＭＳ Ｐゴシック" pitchFamily="1" charset="-128"/>
              </a:rPr>
              <a:t>Type of Market</a:t>
            </a:r>
            <a:br>
              <a:rPr lang="en-US">
                <a:ea typeface="ＭＳ Ｐゴシック" pitchFamily="1" charset="-128"/>
              </a:rPr>
            </a:br>
            <a:r>
              <a:rPr lang="en-US">
                <a:ea typeface="ＭＳ Ｐゴシック" pitchFamily="1" charset="-128"/>
              </a:rPr>
              <a:t>Changes Everything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7538" y="2727325"/>
            <a:ext cx="2990850" cy="2786063"/>
          </a:xfrm>
          <a:noFill/>
        </p:spPr>
        <p:txBody>
          <a:bodyPr>
            <a:normAutofit lnSpcReduction="10000"/>
          </a:bodyPr>
          <a:lstStyle/>
          <a:p>
            <a:r>
              <a:rPr lang="en-US" sz="2400" b="1" i="1">
                <a:ea typeface="ＭＳ Ｐゴシック" pitchFamily="1" charset="-128"/>
              </a:rPr>
              <a:t>Market</a:t>
            </a:r>
            <a:endParaRPr lang="en-US" sz="2400" b="1">
              <a:ea typeface="ＭＳ Ｐゴシック" pitchFamily="1" charset="-128"/>
            </a:endParaRPr>
          </a:p>
          <a:p>
            <a:pPr lvl="1"/>
            <a:r>
              <a:rPr lang="en-US" sz="2200"/>
              <a:t>Market Size</a:t>
            </a:r>
          </a:p>
          <a:p>
            <a:pPr lvl="1"/>
            <a:r>
              <a:rPr lang="en-US" sz="2200"/>
              <a:t>Cost of Entry</a:t>
            </a:r>
          </a:p>
          <a:p>
            <a:pPr lvl="1"/>
            <a:r>
              <a:rPr lang="en-US" sz="2200"/>
              <a:t>Launch Type</a:t>
            </a:r>
          </a:p>
          <a:p>
            <a:pPr lvl="1"/>
            <a:r>
              <a:rPr lang="en-US" sz="2200"/>
              <a:t>Competitive Barriers</a:t>
            </a:r>
          </a:p>
          <a:p>
            <a:pPr lvl="1"/>
            <a:r>
              <a:rPr lang="en-US" sz="2200"/>
              <a:t>Positioning</a:t>
            </a:r>
          </a:p>
        </p:txBody>
      </p:sp>
      <p:sp>
        <p:nvSpPr>
          <p:cNvPr id="8939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08338" y="2792413"/>
            <a:ext cx="2670175" cy="2063750"/>
          </a:xfrm>
        </p:spPr>
        <p:txBody>
          <a:bodyPr/>
          <a:lstStyle/>
          <a:p>
            <a:r>
              <a:rPr lang="en-US" sz="2400" b="1" i="1">
                <a:ea typeface="ＭＳ Ｐゴシック" pitchFamily="1" charset="-128"/>
              </a:rPr>
              <a:t>Sales</a:t>
            </a:r>
          </a:p>
          <a:p>
            <a:pPr lvl="1"/>
            <a:r>
              <a:rPr lang="en-US" sz="2000"/>
              <a:t>Sales Model</a:t>
            </a:r>
          </a:p>
          <a:p>
            <a:pPr lvl="1"/>
            <a:r>
              <a:rPr lang="en-US" sz="2000"/>
              <a:t>Margins</a:t>
            </a:r>
          </a:p>
          <a:p>
            <a:pPr lvl="1"/>
            <a:r>
              <a:rPr lang="en-US" sz="2000"/>
              <a:t>Sales Cycle</a:t>
            </a:r>
          </a:p>
          <a:p>
            <a:pPr lvl="1"/>
            <a:r>
              <a:rPr lang="en-US" sz="2000"/>
              <a:t>Chasm Width</a:t>
            </a:r>
          </a:p>
          <a:p>
            <a:pPr lvl="1"/>
            <a:endParaRPr lang="en-US" sz="2200" b="1"/>
          </a:p>
        </p:txBody>
      </p:sp>
      <p:sp>
        <p:nvSpPr>
          <p:cNvPr id="37904" name="Text Box 19"/>
          <p:cNvSpPr txBox="1">
            <a:spLocks noChangeArrowheads="1"/>
          </p:cNvSpPr>
          <p:nvPr/>
        </p:nvSpPr>
        <p:spPr bwMode="auto">
          <a:xfrm>
            <a:off x="5894388" y="4416425"/>
            <a:ext cx="3048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i="1">
                <a:solidFill>
                  <a:srgbClr val="FFFF00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Finance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chemeClr val="bg1"/>
                </a:solidFill>
              </a:rPr>
              <a:t> Ongoing Capital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chemeClr val="bg1"/>
                </a:solidFill>
              </a:rPr>
              <a:t> Time to Profitability</a:t>
            </a:r>
          </a:p>
        </p:txBody>
      </p:sp>
      <p:sp>
        <p:nvSpPr>
          <p:cNvPr id="37905" name="Text Box 20"/>
          <p:cNvSpPr txBox="1">
            <a:spLocks noChangeArrowheads="1"/>
          </p:cNvSpPr>
          <p:nvPr/>
        </p:nvSpPr>
        <p:spPr bwMode="auto">
          <a:xfrm>
            <a:off x="5743575" y="2887663"/>
            <a:ext cx="220662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i="1">
                <a:solidFill>
                  <a:srgbClr val="FFFF00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Customers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chemeClr val="bg1"/>
                </a:solidFill>
              </a:rPr>
              <a:t> Needs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chemeClr val="bg1"/>
                </a:solidFill>
              </a:rPr>
              <a:t> Adoption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046788" y="4568825"/>
            <a:ext cx="3048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i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Finance</a:t>
            </a:r>
            <a:endParaRPr lang="en-US" b="1">
              <a:solidFill>
                <a:srgbClr val="000000"/>
              </a:solidFill>
            </a:endParaRP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 Ongoing Capital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 Time to Profitability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895975" y="3040063"/>
            <a:ext cx="22066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i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Customers</a:t>
            </a:r>
            <a:endParaRPr lang="en-US" b="1">
              <a:solidFill>
                <a:srgbClr val="000000"/>
              </a:solidFill>
            </a:endParaRP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 Needs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 Adoption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1219200" y="1371600"/>
          <a:ext cx="7132638" cy="762000"/>
        </p:xfrm>
        <a:graphic>
          <a:graphicData uri="http://schemas.openxmlformats.org/drawingml/2006/table">
            <a:tbl>
              <a:tblPr/>
              <a:tblGrid>
                <a:gridCol w="1897063"/>
                <a:gridCol w="1817687"/>
                <a:gridCol w="1709738"/>
                <a:gridCol w="1708150"/>
              </a:tblGrid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Existing Market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Resegmented 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New 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Clone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 build="p" autoUpdateAnimBg="0"/>
      <p:bldP spid="893956" grpId="0" build="p" autoUpdateAnimBg="0"/>
      <p:bldP spid="10" grpId="0" autoUpdateAnimBg="0"/>
      <p:bldP spid="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3" y="152400"/>
            <a:ext cx="8980487" cy="835025"/>
          </a:xfrm>
        </p:spPr>
        <p:txBody>
          <a:bodyPr/>
          <a:lstStyle/>
          <a:p>
            <a:r>
              <a:rPr lang="en-US">
                <a:ea typeface="ＭＳ Ｐゴシック" pitchFamily="1" charset="-128"/>
              </a:rPr>
              <a:t>Definitions: Four Types of Markets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0"/>
            <a:ext cx="78867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  <a:ea typeface="ＭＳ Ｐゴシック" pitchFamily="1" charset="-128"/>
              </a:rPr>
              <a:t>Existing </a:t>
            </a:r>
            <a:r>
              <a:rPr lang="en-US" sz="2400" dirty="0">
                <a:ea typeface="ＭＳ Ｐゴシック" pitchFamily="1" charset="-128"/>
              </a:rPr>
              <a:t>Market</a:t>
            </a:r>
          </a:p>
          <a:p>
            <a:pPr lvl="1"/>
            <a:r>
              <a:rPr lang="en-US" sz="2200" dirty="0"/>
              <a:t>Faster/Better = High end</a:t>
            </a:r>
          </a:p>
          <a:p>
            <a:r>
              <a:rPr lang="en-US" sz="2400" dirty="0">
                <a:solidFill>
                  <a:srgbClr val="FF0000"/>
                </a:solidFill>
                <a:ea typeface="ＭＳ Ｐゴシック" pitchFamily="1" charset="-128"/>
              </a:rPr>
              <a:t>Resegmented </a:t>
            </a:r>
            <a:r>
              <a:rPr lang="en-US" sz="2400" dirty="0">
                <a:ea typeface="ＭＳ Ｐゴシック" pitchFamily="1" charset="-128"/>
              </a:rPr>
              <a:t>Market</a:t>
            </a:r>
          </a:p>
          <a:p>
            <a:pPr lvl="1"/>
            <a:r>
              <a:rPr lang="en-US" sz="2200" dirty="0"/>
              <a:t>Niche = marketing/branding driven</a:t>
            </a:r>
          </a:p>
          <a:p>
            <a:pPr lvl="1"/>
            <a:r>
              <a:rPr lang="en-US" sz="2200" dirty="0"/>
              <a:t>Cheaper = low end</a:t>
            </a:r>
          </a:p>
          <a:p>
            <a:r>
              <a:rPr lang="en-US" sz="2400" dirty="0">
                <a:solidFill>
                  <a:srgbClr val="FF0000"/>
                </a:solidFill>
                <a:ea typeface="ＭＳ Ｐゴシック" pitchFamily="1" charset="-128"/>
              </a:rPr>
              <a:t>New </a:t>
            </a:r>
            <a:r>
              <a:rPr lang="en-US" sz="2400" dirty="0">
                <a:ea typeface="ＭＳ Ｐゴシック" pitchFamily="1" charset="-128"/>
              </a:rPr>
              <a:t>Market</a:t>
            </a:r>
          </a:p>
          <a:p>
            <a:pPr lvl="1"/>
            <a:r>
              <a:rPr lang="en-US" sz="2200" dirty="0"/>
              <a:t>Cheaper/good enough can create a new class of product/customer</a:t>
            </a:r>
          </a:p>
          <a:p>
            <a:pPr lvl="1"/>
            <a:r>
              <a:rPr lang="en-US" sz="2200" dirty="0"/>
              <a:t>Innovative/never existed before</a:t>
            </a:r>
          </a:p>
          <a:p>
            <a:r>
              <a:rPr lang="en-US" sz="2400" dirty="0">
                <a:solidFill>
                  <a:srgbClr val="FF0000"/>
                </a:solidFill>
                <a:ea typeface="ＭＳ Ｐゴシック" pitchFamily="1" charset="-128"/>
              </a:rPr>
              <a:t>Clone </a:t>
            </a:r>
            <a:r>
              <a:rPr lang="en-US" sz="2400" dirty="0">
                <a:ea typeface="ＭＳ Ｐゴシック" pitchFamily="1" charset="-128"/>
              </a:rPr>
              <a:t>Market</a:t>
            </a:r>
          </a:p>
          <a:p>
            <a:pPr lvl="2"/>
            <a:r>
              <a:rPr lang="en-US" sz="2000" dirty="0"/>
              <a:t>Local</a:t>
            </a:r>
            <a:r>
              <a:rPr lang="en-US" sz="2000" dirty="0" smtClean="0"/>
              <a:t> adaptation</a:t>
            </a:r>
            <a:endParaRPr lang="en-US" sz="2000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219200" y="1371600"/>
          <a:ext cx="7132638" cy="762000"/>
        </p:xfrm>
        <a:graphic>
          <a:graphicData uri="http://schemas.openxmlformats.org/drawingml/2006/table">
            <a:tbl>
              <a:tblPr/>
              <a:tblGrid>
                <a:gridCol w="1897063"/>
                <a:gridCol w="1817687"/>
                <a:gridCol w="1709738"/>
                <a:gridCol w="1708150"/>
              </a:tblGrid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Existing Market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Resegmented 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New 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Clone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1" charset="0"/>
                          <a:ea typeface="Arial" pitchFamily="1" charset="0"/>
                          <a:cs typeface="Arial" pitchFamily="1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01863" y="5400675"/>
            <a:ext cx="4873625" cy="13208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charset="2"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Market Type determines:</a:t>
            </a:r>
          </a:p>
          <a:p>
            <a:pPr algn="ctr">
              <a:defRPr/>
            </a:pPr>
            <a:r>
              <a:rPr lang="en-US" sz="1800" dirty="0" smtClean="0"/>
              <a:t>Rate of customer adoption</a:t>
            </a:r>
          </a:p>
          <a:p>
            <a:pPr algn="ctr">
              <a:defRPr/>
            </a:pPr>
            <a:r>
              <a:rPr lang="en-US" sz="1800" dirty="0" smtClean="0"/>
              <a:t>Sales and Marketing strategies</a:t>
            </a:r>
          </a:p>
          <a:p>
            <a:pPr algn="ctr">
              <a:defRPr/>
            </a:pPr>
            <a:r>
              <a:rPr lang="en-US" sz="1800" dirty="0" smtClean="0"/>
              <a:t>Cash requirements</a:t>
            </a:r>
          </a:p>
        </p:txBody>
      </p:sp>
      <p:sp>
        <p:nvSpPr>
          <p:cNvPr id="2867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Market Type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1295400"/>
          <a:ext cx="8206576" cy="439928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676400"/>
                <a:gridCol w="1606231"/>
                <a:gridCol w="1898969"/>
                <a:gridCol w="1600200"/>
                <a:gridCol w="14247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Existing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Resegmented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Clone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Possibly</a:t>
                      </a:r>
                      <a:r>
                        <a:rPr lang="en-US" baseline="0" dirty="0" smtClean="0"/>
                        <a:t> Known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</a:p>
                    <a:p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Possibly</a:t>
                      </a:r>
                      <a:r>
                        <a:rPr lang="en-US" baseline="0" dirty="0" smtClean="0"/>
                        <a:t> Known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 Needs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r>
                        <a:rPr lang="en-US" baseline="0" dirty="0" smtClean="0"/>
                        <a:t> fit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Transform-</a:t>
                      </a:r>
                      <a:r>
                        <a:rPr lang="en-US" dirty="0" err="1" smtClean="0"/>
                        <a:t>ational</a:t>
                      </a:r>
                      <a:r>
                        <a:rPr lang="en-US" dirty="0" smtClean="0"/>
                        <a:t> improvement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version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Competitors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if wrong, few if right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</a:t>
                      </a:r>
                    </a:p>
                    <a:p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</a:t>
                      </a:r>
                      <a:r>
                        <a:rPr lang="en-US" baseline="0" dirty="0" smtClean="0"/>
                        <a:t> of branding</a:t>
                      </a:r>
                      <a:r>
                        <a:rPr lang="en-US" dirty="0" smtClean="0"/>
                        <a:t>, sales and distribution ecosystem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and product re-definition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Evangelism and education cycle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Misjudge</a:t>
                      </a:r>
                      <a:r>
                        <a:rPr lang="en-US" baseline="0" dirty="0" smtClean="0"/>
                        <a:t> local needs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Southwest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Baidu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Market Type - 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Existing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>
                <a:ea typeface="ＭＳ Ｐゴシック" pitchFamily="1" charset="-128"/>
              </a:rPr>
              <a:t>Incumbents exist, customers can name the mkt</a:t>
            </a:r>
          </a:p>
          <a:p>
            <a:r>
              <a:rPr lang="en-US" sz="2400" smtClean="0">
                <a:ea typeface="ＭＳ Ｐゴシック" pitchFamily="1" charset="-128"/>
              </a:rPr>
              <a:t>Customers want/need better performance</a:t>
            </a:r>
          </a:p>
          <a:p>
            <a:r>
              <a:rPr lang="en-US" sz="2400" smtClean="0">
                <a:ea typeface="ＭＳ Ｐゴシック" pitchFamily="1" charset="-128"/>
              </a:rPr>
              <a:t>Usually technology driven</a:t>
            </a:r>
          </a:p>
          <a:p>
            <a:pPr>
              <a:buFontTx/>
              <a:buNone/>
            </a:pPr>
            <a:endParaRPr lang="en-US" sz="2400" smtClean="0">
              <a:ea typeface="ＭＳ Ｐゴシック" pitchFamily="1" charset="-128"/>
            </a:endParaRPr>
          </a:p>
          <a:p>
            <a:r>
              <a:rPr lang="en-US" sz="2400" smtClean="0">
                <a:ea typeface="ＭＳ Ｐゴシック" pitchFamily="1" charset="-128"/>
              </a:rPr>
              <a:t>Positioning driven by product and how much value customers place on its features</a:t>
            </a:r>
          </a:p>
          <a:p>
            <a:endParaRPr lang="en-US" sz="2400" smtClean="0">
              <a:ea typeface="ＭＳ Ｐゴシック" pitchFamily="1" charset="-128"/>
            </a:endParaRPr>
          </a:p>
          <a:p>
            <a:r>
              <a:rPr lang="en-US" sz="2400" smtClean="0">
                <a:ea typeface="ＭＳ Ｐゴシック" pitchFamily="1" charset="-128"/>
              </a:rPr>
              <a:t>Risks:</a:t>
            </a:r>
          </a:p>
          <a:p>
            <a:pPr lvl="1"/>
            <a:r>
              <a:rPr lang="en-US" sz="2000" smtClean="0"/>
              <a:t>Incumbents will defend their turf</a:t>
            </a:r>
          </a:p>
          <a:p>
            <a:pPr lvl="1"/>
            <a:r>
              <a:rPr lang="en-US" sz="2000" smtClean="0"/>
              <a:t>Network effects of incumbent</a:t>
            </a:r>
          </a:p>
          <a:p>
            <a:pPr lvl="1"/>
            <a:r>
              <a:rPr lang="en-US" sz="2000" smtClean="0"/>
              <a:t>Continuing innovation</a:t>
            </a:r>
          </a:p>
          <a:p>
            <a:endParaRPr lang="en-US" sz="2400" smtClean="0">
              <a:ea typeface="ＭＳ Ｐゴシック" pitchFamily="1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1" charset="-128"/>
              </a:rPr>
              <a:t>Market Type –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1" charset="-128"/>
              </a:rPr>
              <a:t>Resegmenting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</a:rPr>
              <a:t>Existing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Low cost provider (Southwest)</a:t>
            </a:r>
          </a:p>
          <a:p>
            <a:pPr>
              <a:defRPr/>
            </a:pPr>
            <a:r>
              <a:rPr lang="en-US" sz="2400" dirty="0" smtClean="0"/>
              <a:t>Unique niche via positioning (Whole Foods)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What factors can:</a:t>
            </a:r>
          </a:p>
          <a:p>
            <a:pPr lvl="1">
              <a:defRPr/>
            </a:pPr>
            <a:r>
              <a:rPr lang="en-US" sz="2000" dirty="0" smtClean="0"/>
              <a:t>you eliminate that your industry has long competed on?</a:t>
            </a:r>
          </a:p>
          <a:p>
            <a:pPr lvl="1">
              <a:defRPr/>
            </a:pPr>
            <a:r>
              <a:rPr lang="en-US" sz="2000" dirty="0" smtClean="0"/>
              <a:t>Be reduced well below the industry’s  standard?</a:t>
            </a:r>
          </a:p>
          <a:p>
            <a:pPr lvl="1">
              <a:defRPr/>
            </a:pPr>
            <a:r>
              <a:rPr lang="en-US" sz="2000" dirty="0" smtClean="0"/>
              <a:t>should be raised well above the industry’s standard?</a:t>
            </a:r>
          </a:p>
          <a:p>
            <a:pPr lvl="1">
              <a:defRPr/>
            </a:pPr>
            <a:r>
              <a:rPr lang="en-US" sz="2000" dirty="0" smtClean="0"/>
              <a:t>be created that the industry has never offered? (blue ocean)</a:t>
            </a:r>
          </a:p>
          <a:p>
            <a:pPr marL="45720" indent="0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Market Type – 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New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ea typeface="ＭＳ Ｐゴシック" pitchFamily="1" charset="-128"/>
              </a:rPr>
              <a:t>Customers don’t exist today</a:t>
            </a:r>
          </a:p>
          <a:p>
            <a:r>
              <a:rPr lang="en-US" sz="2400" smtClean="0">
                <a:ea typeface="ＭＳ Ｐゴシック" pitchFamily="1" charset="-128"/>
              </a:rPr>
              <a:t>How will they find out about you?</a:t>
            </a:r>
          </a:p>
          <a:p>
            <a:r>
              <a:rPr lang="en-US" sz="2400" smtClean="0">
                <a:ea typeface="ＭＳ Ｐゴシック" pitchFamily="1" charset="-128"/>
              </a:rPr>
              <a:t>How will they become aware of their need?</a:t>
            </a:r>
          </a:p>
          <a:p>
            <a:r>
              <a:rPr lang="en-US" sz="2400" smtClean="0">
                <a:ea typeface="ＭＳ Ｐゴシック" pitchFamily="1" charset="-128"/>
              </a:rPr>
              <a:t>How do you know the market size is compelling?</a:t>
            </a:r>
          </a:p>
          <a:p>
            <a:endParaRPr lang="en-US" sz="2400" smtClean="0">
              <a:ea typeface="ＭＳ Ｐゴシック" pitchFamily="1" charset="-128"/>
            </a:endParaRPr>
          </a:p>
          <a:p>
            <a:r>
              <a:rPr lang="en-US" sz="2400" smtClean="0">
                <a:ea typeface="ＭＳ Ｐゴシック" pitchFamily="1" charset="-128"/>
              </a:rPr>
              <a:t>Which factors should be created that the industry has never offered? (blue ocean)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Market Type – 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Clone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ea typeface="ＭＳ Ｐゴシック" pitchFamily="1" charset="-128"/>
              </a:rPr>
              <a:t>Takes foreign business model and adapts it to local conditions</a:t>
            </a:r>
          </a:p>
          <a:p>
            <a:pPr lvl="1"/>
            <a:r>
              <a:rPr lang="en-US" sz="2000" smtClean="0">
                <a:ea typeface="ＭＳ Ｐゴシック" pitchFamily="1" charset="-128"/>
                <a:cs typeface="ＭＳ Ｐゴシック" pitchFamily="1" charset="-128"/>
              </a:rPr>
              <a:t>Language</a:t>
            </a:r>
          </a:p>
          <a:p>
            <a:pPr lvl="1"/>
            <a:r>
              <a:rPr lang="en-US" sz="2000" smtClean="0">
                <a:ea typeface="ＭＳ Ｐゴシック" pitchFamily="1" charset="-128"/>
                <a:cs typeface="ＭＳ Ｐゴシック" pitchFamily="1" charset="-128"/>
              </a:rPr>
              <a:t>Culture</a:t>
            </a:r>
          </a:p>
          <a:p>
            <a:pPr lvl="1"/>
            <a:r>
              <a:rPr lang="en-US" sz="2000" smtClean="0">
                <a:ea typeface="ＭＳ Ｐゴシック" pitchFamily="1" charset="-128"/>
                <a:cs typeface="ＭＳ Ｐゴシック" pitchFamily="1" charset="-128"/>
              </a:rPr>
              <a:t>Import restrictions</a:t>
            </a:r>
          </a:p>
          <a:p>
            <a:pPr lvl="1"/>
            <a:r>
              <a:rPr lang="en-US" sz="2000" smtClean="0">
                <a:ea typeface="ＭＳ Ｐゴシック" pitchFamily="1" charset="-128"/>
                <a:cs typeface="ＭＳ Ｐゴシック" pitchFamily="1" charset="-128"/>
              </a:rPr>
              <a:t>Local control/ownership</a:t>
            </a:r>
          </a:p>
          <a:p>
            <a:r>
              <a:rPr lang="en-US" sz="2400" smtClean="0">
                <a:ea typeface="ＭＳ Ｐゴシック" pitchFamily="1" charset="-128"/>
              </a:rPr>
              <a:t>Need market large enough &gt;100 million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</p:spPr>
        <p:txBody>
          <a:bodyPr lIns="90488" tIns="44450" rIns="90488" bIns="4445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r>
              <a:rPr lang="en-US" dirty="0" smtClean="0">
                <a:solidFill>
                  <a:schemeClr val="tx1"/>
                </a:solidFill>
                <a:ea typeface="ＭＳ Ｐゴシック" charset="-128"/>
              </a:rPr>
              <a:t>Other Thoughts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</a:rPr>
            </a:b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-128"/>
            </a:endParaRPr>
          </a:p>
        </p:txBody>
      </p:sp>
      <p:sp>
        <p:nvSpPr>
          <p:cNvPr id="10854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-471356" y="926645"/>
            <a:ext cx="9615356" cy="5738217"/>
            <a:chOff x="-377859" y="376696"/>
            <a:chExt cx="9281270" cy="57382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-36065" y="376696"/>
              <a:ext cx="8939476" cy="57382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377859" y="1891183"/>
              <a:ext cx="465734" cy="422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nut 8"/>
          <p:cNvSpPr/>
          <p:nvPr/>
        </p:nvSpPr>
        <p:spPr>
          <a:xfrm>
            <a:off x="3636724" y="667794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7306417" y="610690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5436" y="0"/>
            <a:ext cx="2684116" cy="69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Product/Market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Fit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4501" y="952501"/>
            <a:ext cx="1555750" cy="21272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6"/>
            <a:endCxn id="14" idx="2"/>
          </p:cNvCxnSpPr>
          <p:nvPr/>
        </p:nvCxnSpPr>
        <p:spPr>
          <a:xfrm flipV="1">
            <a:off x="5474307" y="1975198"/>
            <a:ext cx="1832110" cy="57104"/>
          </a:xfrm>
          <a:prstGeom prst="straightConnector1">
            <a:avLst/>
          </a:prstGeom>
          <a:ln w="152400">
            <a:solidFill>
              <a:srgbClr val="FF0000"/>
            </a:solidFill>
            <a:headEnd type="arrow"/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Who’s the Customer?</a:t>
            </a:r>
            <a:endParaRPr lang="en-US" sz="3200" b="0" dirty="0" smtClean="0">
              <a:ea typeface="ＭＳ Ｐゴシック" charset="-128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User?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Influencer?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Recommender?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Decision Maker?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Economic Buyer?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Saboteur?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Archetypes for each?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/>
          <p:nvPr/>
        </p:nvGrpSpPr>
        <p:grpSpPr>
          <a:xfrm>
            <a:off x="2270125" y="1809750"/>
            <a:ext cx="4873625" cy="3413125"/>
            <a:chOff x="1968500" y="1825625"/>
            <a:chExt cx="4873625" cy="3413125"/>
          </a:xfrm>
        </p:grpSpPr>
        <p:sp>
          <p:nvSpPr>
            <p:cNvPr id="4" name="Rectangle 3"/>
            <p:cNvSpPr/>
            <p:nvPr/>
          </p:nvSpPr>
          <p:spPr>
            <a:xfrm>
              <a:off x="2032000" y="1825625"/>
              <a:ext cx="4810125" cy="34131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698875" y="2794000"/>
              <a:ext cx="1809750" cy="152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MVP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079625" y="1857375"/>
              <a:ext cx="1603375" cy="1254125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63750" y="3921125"/>
              <a:ext cx="1698625" cy="1301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68500" y="3048000"/>
              <a:ext cx="1844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Products </a:t>
              </a:r>
              <a:r>
                <a:rPr lang="en-US" sz="2400" dirty="0" smtClean="0">
                  <a:solidFill>
                    <a:schemeClr val="bg1"/>
                  </a:solidFill>
                </a:rPr>
                <a:t>&amp; </a:t>
              </a:r>
              <a:r>
                <a:rPr lang="en-US" sz="2800" dirty="0" smtClean="0">
                  <a:solidFill>
                    <a:schemeClr val="bg1"/>
                  </a:solidFill>
                </a:rPr>
                <a:t>Services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73" y="2041525"/>
              <a:ext cx="2501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Gain Creators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  <a:endCxn id="4" idx="3"/>
            </p:cNvCxnSpPr>
            <p:nvPr/>
          </p:nvCxnSpPr>
          <p:spPr>
            <a:xfrm flipV="1">
              <a:off x="5508625" y="3532188"/>
              <a:ext cx="1333500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25924" y="4448175"/>
              <a:ext cx="2178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Pain Killers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Value Proposition 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Pain </a:t>
            </a:r>
            <a:r>
              <a:rPr lang="en-US" b="1" dirty="0" smtClean="0"/>
              <a:t>= Customer </a:t>
            </a:r>
            <a:r>
              <a:rPr lang="en-US" b="1" dirty="0" smtClean="0">
                <a:solidFill>
                  <a:srgbClr val="FF0000"/>
                </a:solidFill>
              </a:rPr>
              <a:t>Problem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Gain </a:t>
            </a:r>
            <a:r>
              <a:rPr lang="en-US" b="1" dirty="0" smtClean="0"/>
              <a:t>= Customer </a:t>
            </a:r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2238375" y="1524001"/>
            <a:ext cx="5191125" cy="4254500"/>
            <a:chOff x="2238375" y="1524001"/>
            <a:chExt cx="5191125" cy="4254500"/>
          </a:xfrm>
        </p:grpSpPr>
        <p:sp>
          <p:nvSpPr>
            <p:cNvPr id="12" name="Oval 11"/>
            <p:cNvSpPr/>
            <p:nvPr/>
          </p:nvSpPr>
          <p:spPr>
            <a:xfrm>
              <a:off x="2238375" y="1524001"/>
              <a:ext cx="5191125" cy="4254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30625" y="2682875"/>
              <a:ext cx="2381250" cy="16351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Persona /Archetype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/>
            <p:cNvCxnSpPr>
              <a:endCxn id="5" idx="1"/>
            </p:cNvCxnSpPr>
            <p:nvPr/>
          </p:nvCxnSpPr>
          <p:spPr>
            <a:xfrm>
              <a:off x="3143251" y="2016124"/>
              <a:ext cx="936100" cy="90621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254376" y="4191001"/>
              <a:ext cx="1111249" cy="1047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54249" y="3111500"/>
              <a:ext cx="182562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 Jobs</a:t>
              </a:r>
            </a:p>
            <a:p>
              <a:pPr marL="174625" indent="-174625">
                <a:buFont typeface="Arial"/>
                <a:buChar char="•"/>
                <a:tabLst>
                  <a:tab pos="206375" algn="l"/>
                </a:tabLst>
              </a:pPr>
              <a:r>
                <a:rPr lang="en-US" sz="2400" dirty="0" smtClean="0">
                  <a:solidFill>
                    <a:schemeClr val="bg1"/>
                  </a:solidFill>
                </a:rPr>
                <a:t>Problem or Need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74" y="2041525"/>
              <a:ext cx="1879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Gains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6111875" y="3500438"/>
              <a:ext cx="1285875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91049" y="4448175"/>
              <a:ext cx="1539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Pains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Customer Segment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048125" y="6396335"/>
            <a:ext cx="174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Market Type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549380" y="6136085"/>
            <a:ext cx="554830" cy="1588"/>
          </a:xfrm>
          <a:prstGeom prst="straightConnector1">
            <a:avLst/>
          </a:prstGeom>
          <a:ln w="3175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-471356" y="926645"/>
            <a:ext cx="9615356" cy="5738217"/>
            <a:chOff x="-377859" y="376696"/>
            <a:chExt cx="9281270" cy="57382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-36065" y="376696"/>
              <a:ext cx="8939476" cy="57382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377859" y="1891183"/>
              <a:ext cx="465734" cy="422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524501" y="920750"/>
            <a:ext cx="1555750" cy="387349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331432" y="3165823"/>
            <a:ext cx="1832110" cy="57104"/>
          </a:xfrm>
          <a:prstGeom prst="straightConnector1">
            <a:avLst/>
          </a:prstGeom>
          <a:ln w="152400">
            <a:solidFill>
              <a:srgbClr val="FF0000"/>
            </a:solidFill>
            <a:headEnd type="arrow"/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9"/>
          <p:cNvGrpSpPr/>
          <p:nvPr/>
        </p:nvGrpSpPr>
        <p:grpSpPr>
          <a:xfrm>
            <a:off x="3540125" y="2159000"/>
            <a:ext cx="1830513" cy="1612900"/>
            <a:chOff x="1968500" y="1825625"/>
            <a:chExt cx="4873625" cy="3413125"/>
          </a:xfrm>
        </p:grpSpPr>
        <p:sp>
          <p:nvSpPr>
            <p:cNvPr id="11" name="Rectangle 10"/>
            <p:cNvSpPr/>
            <p:nvPr/>
          </p:nvSpPr>
          <p:spPr>
            <a:xfrm>
              <a:off x="2032000" y="1825625"/>
              <a:ext cx="4810125" cy="34131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98875" y="2794000"/>
              <a:ext cx="1809750" cy="152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MVP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079625" y="1857375"/>
              <a:ext cx="1603375" cy="1254125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63750" y="3921125"/>
              <a:ext cx="1698625" cy="1301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68500" y="3048001"/>
              <a:ext cx="1682748" cy="104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Products </a:t>
              </a:r>
              <a:r>
                <a:rPr lang="en-US" sz="800" dirty="0" smtClean="0">
                  <a:solidFill>
                    <a:schemeClr val="bg1"/>
                  </a:solidFill>
                </a:rPr>
                <a:t>&amp; </a:t>
              </a:r>
              <a:r>
                <a:rPr lang="en-US" sz="900" dirty="0" smtClean="0">
                  <a:solidFill>
                    <a:schemeClr val="bg1"/>
                  </a:solidFill>
                </a:rPr>
                <a:t>Services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8275" y="2041524"/>
              <a:ext cx="2212975" cy="48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Gain Creators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" idx="6"/>
              <a:endCxn id="11" idx="3"/>
            </p:cNvCxnSpPr>
            <p:nvPr/>
          </p:nvCxnSpPr>
          <p:spPr>
            <a:xfrm flipV="1">
              <a:off x="5508625" y="3532188"/>
              <a:ext cx="1333500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25924" y="4448174"/>
              <a:ext cx="1790702" cy="781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Pain Killers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7239000" y="2301875"/>
            <a:ext cx="1905000" cy="1651000"/>
            <a:chOff x="2238375" y="1524001"/>
            <a:chExt cx="5191125" cy="4254500"/>
          </a:xfrm>
        </p:grpSpPr>
        <p:sp>
          <p:nvSpPr>
            <p:cNvPr id="24" name="Oval 23"/>
            <p:cNvSpPr/>
            <p:nvPr/>
          </p:nvSpPr>
          <p:spPr>
            <a:xfrm>
              <a:off x="2238375" y="1524001"/>
              <a:ext cx="5191125" cy="4254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5" name="Oval 24"/>
            <p:cNvSpPr/>
            <p:nvPr/>
          </p:nvSpPr>
          <p:spPr>
            <a:xfrm>
              <a:off x="3730625" y="2682875"/>
              <a:ext cx="2381250" cy="16351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Persona /Archetype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>
              <a:endCxn id="25" idx="1"/>
            </p:cNvCxnSpPr>
            <p:nvPr/>
          </p:nvCxnSpPr>
          <p:spPr>
            <a:xfrm>
              <a:off x="3143251" y="2016124"/>
              <a:ext cx="936100" cy="90621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3254376" y="4191001"/>
              <a:ext cx="1111249" cy="1047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54248" y="3111502"/>
              <a:ext cx="1825625" cy="107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700" dirty="0" smtClean="0">
                  <a:solidFill>
                    <a:schemeClr val="bg1"/>
                  </a:solidFill>
                </a:rPr>
                <a:t> Jobs</a:t>
              </a:r>
            </a:p>
            <a:p>
              <a:pPr marL="174625" indent="-174625">
                <a:buFont typeface="Arial"/>
                <a:buChar char="•"/>
                <a:tabLst>
                  <a:tab pos="206375" algn="l"/>
                </a:tabLst>
              </a:pPr>
              <a:r>
                <a:rPr lang="en-US" sz="700" dirty="0" smtClean="0">
                  <a:solidFill>
                    <a:schemeClr val="bg1"/>
                  </a:solidFill>
                </a:rPr>
                <a:t>Problem or Need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78271" y="2041524"/>
              <a:ext cx="1879599" cy="55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Gains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6"/>
            </p:cNvCxnSpPr>
            <p:nvPr/>
          </p:nvCxnSpPr>
          <p:spPr>
            <a:xfrm>
              <a:off x="6111875" y="3500438"/>
              <a:ext cx="1285875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91050" y="4448175"/>
              <a:ext cx="1539876" cy="55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Pains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" y="962025"/>
            <a:ext cx="3444875" cy="54991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44423" y="4017259"/>
            <a:ext cx="5599577" cy="2840741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64311" y="3952875"/>
            <a:ext cx="2684116" cy="69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Product/Market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Fit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Jobs to Be Done</a:t>
            </a:r>
            <a:br>
              <a:rPr lang="en-US" b="1" dirty="0" smtClean="0"/>
            </a:br>
            <a:r>
              <a:rPr lang="en-US" b="1" dirty="0" smtClean="0"/>
              <a:t>Problems/Needs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010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customer segment trying to get done?</a:t>
            </a:r>
          </a:p>
          <a:p>
            <a:r>
              <a:rPr lang="en-US" dirty="0" smtClean="0"/>
              <a:t>Is it a problem or a need?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Segments – </a:t>
            </a:r>
            <a:r>
              <a:rPr lang="en-US" dirty="0" smtClean="0">
                <a:solidFill>
                  <a:srgbClr val="FF0000"/>
                </a:solidFill>
              </a:rPr>
              <a:t>Jobs/Needs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functional or social jobs are getting done?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perform or complete a specific task, solve a specific problem or trying to look good, gain power or status,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emotional jobs?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esthetics, feel good, security,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basic needs are you helping your customer satisfy?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entertainment</a:t>
            </a:r>
            <a:r>
              <a:rPr lang="en-US" smtClean="0"/>
              <a:t>, communication, </a:t>
            </a:r>
            <a:r>
              <a:rPr lang="en-US" dirty="0" smtClean="0"/>
              <a:t>...)</a:t>
            </a:r>
          </a:p>
          <a:p>
            <a:pPr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1298</Words>
  <Application>Microsoft Office PowerPoint</Application>
  <PresentationFormat>On-screen Show (4:3)</PresentationFormat>
  <Paragraphs>254</Paragraphs>
  <Slides>30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Customer Segments</vt:lpstr>
      <vt:lpstr>PowerPoint Presentation</vt:lpstr>
      <vt:lpstr>PowerPoint Presentation</vt:lpstr>
      <vt:lpstr>The Value Proposition </vt:lpstr>
      <vt:lpstr>Pain = Customer Problem Gain = Customer Solution</vt:lpstr>
      <vt:lpstr>The Customer Segment</vt:lpstr>
      <vt:lpstr>PowerPoint Presentation</vt:lpstr>
      <vt:lpstr>Jobs to Be Done Problems/Needs</vt:lpstr>
      <vt:lpstr>Customer Segments – Jobs/Needs</vt:lpstr>
      <vt:lpstr>Buyer/Co-Creator/Transferor</vt:lpstr>
      <vt:lpstr>Customer Segment Jobs - Rank</vt:lpstr>
      <vt:lpstr>Customer Pains</vt:lpstr>
      <vt:lpstr>Customer Segments – Pains</vt:lpstr>
      <vt:lpstr>Customer Segments – Pains</vt:lpstr>
      <vt:lpstr>Customer Gains</vt:lpstr>
      <vt:lpstr>Customer Segments – Gains</vt:lpstr>
      <vt:lpstr>Customer Segments – Gains</vt:lpstr>
      <vt:lpstr>Customer Persona/Archetype</vt:lpstr>
      <vt:lpstr>Define Customer Archetype/Persona</vt:lpstr>
      <vt:lpstr>Market Type</vt:lpstr>
      <vt:lpstr>Type of Market Changes Everything</vt:lpstr>
      <vt:lpstr>Type of Market Changes Everything</vt:lpstr>
      <vt:lpstr>Definitions: Four Types of Markets</vt:lpstr>
      <vt:lpstr>Market Type</vt:lpstr>
      <vt:lpstr>Market Type - Existing</vt:lpstr>
      <vt:lpstr>Market Type – Resegmenting Existing</vt:lpstr>
      <vt:lpstr>Market Type – New</vt:lpstr>
      <vt:lpstr>Market Type – Clone</vt:lpstr>
      <vt:lpstr>  Other Thoughts </vt:lpstr>
      <vt:lpstr>Who’s the Customer?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Segments</dc:title>
  <dc:creator/>
  <cp:lastModifiedBy>supratik</cp:lastModifiedBy>
  <cp:revision>5</cp:revision>
  <dcterms:created xsi:type="dcterms:W3CDTF">2006-08-16T00:00:00Z</dcterms:created>
  <dcterms:modified xsi:type="dcterms:W3CDTF">2018-08-23T21:25:11Z</dcterms:modified>
</cp:coreProperties>
</file>