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5" r:id="rId5"/>
    <p:sldId id="263" r:id="rId6"/>
    <p:sldId id="264"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8/23/2018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F0E15-F8E2-40A8-BEC6-DB7199BD58FA}"/>
              </a:ext>
            </a:extLst>
          </p:cNvPr>
          <p:cNvSpPr>
            <a:spLocks noGrp="1"/>
          </p:cNvSpPr>
          <p:nvPr>
            <p:ph type="ctrTitle"/>
          </p:nvPr>
        </p:nvSpPr>
        <p:spPr>
          <a:xfrm>
            <a:off x="2692398" y="1871131"/>
            <a:ext cx="6815669" cy="1515533"/>
          </a:xfrm>
        </p:spPr>
        <p:txBody>
          <a:bodyPr/>
          <a:lstStyle/>
          <a:p>
            <a:r>
              <a:rPr lang="en-US" sz="3200" b="1" dirty="0">
                <a:solidFill>
                  <a:schemeClr val="accent2">
                    <a:lumMod val="75000"/>
                  </a:schemeClr>
                </a:solidFill>
              </a:rPr>
              <a:t>Stock Portfolio Screener and Analyzer</a:t>
            </a:r>
            <a:br>
              <a:rPr lang="en-US" sz="3200" b="1" dirty="0">
                <a:solidFill>
                  <a:schemeClr val="accent2">
                    <a:lumMod val="75000"/>
                  </a:schemeClr>
                </a:solidFill>
              </a:rPr>
            </a:br>
            <a:endParaRPr lang="en-US" sz="3200" b="1" dirty="0">
              <a:solidFill>
                <a:schemeClr val="accent2">
                  <a:lumMod val="75000"/>
                </a:schemeClr>
              </a:solidFill>
            </a:endParaRPr>
          </a:p>
        </p:txBody>
      </p:sp>
      <p:sp>
        <p:nvSpPr>
          <p:cNvPr id="3" name="Subtitle 2">
            <a:extLst>
              <a:ext uri="{FF2B5EF4-FFF2-40B4-BE49-F238E27FC236}">
                <a16:creationId xmlns:a16="http://schemas.microsoft.com/office/drawing/2014/main" id="{9518475B-7BCC-40F9-9515-6A7E5DCEDC20}"/>
              </a:ext>
            </a:extLst>
          </p:cNvPr>
          <p:cNvSpPr>
            <a:spLocks noGrp="1"/>
          </p:cNvSpPr>
          <p:nvPr>
            <p:ph type="subTitle" idx="1"/>
          </p:nvPr>
        </p:nvSpPr>
        <p:spPr/>
        <p:txBody>
          <a:bodyPr/>
          <a:lstStyle/>
          <a:p>
            <a:r>
              <a:rPr lang="en-US" dirty="0">
                <a:solidFill>
                  <a:srgbClr val="92D050"/>
                </a:solidFill>
              </a:rPr>
              <a:t>Anton Reese</a:t>
            </a:r>
          </a:p>
          <a:p>
            <a:r>
              <a:rPr lang="en-US" dirty="0">
                <a:solidFill>
                  <a:srgbClr val="92D050"/>
                </a:solidFill>
              </a:rPr>
              <a:t>Kendra Hunt</a:t>
            </a:r>
          </a:p>
        </p:txBody>
      </p:sp>
    </p:spTree>
    <p:extLst>
      <p:ext uri="{BB962C8B-B14F-4D97-AF65-F5344CB8AC3E}">
        <p14:creationId xmlns:p14="http://schemas.microsoft.com/office/powerpoint/2010/main" val="408343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58E22-1425-49B5-8EEF-BBFE24DD7091}"/>
              </a:ext>
            </a:extLst>
          </p:cNvPr>
          <p:cNvSpPr>
            <a:spLocks noGrp="1"/>
          </p:cNvSpPr>
          <p:nvPr>
            <p:ph type="title"/>
          </p:nvPr>
        </p:nvSpPr>
        <p:spPr/>
        <p:txBody>
          <a:bodyPr/>
          <a:lstStyle/>
          <a:p>
            <a:r>
              <a:rPr lang="en-US" b="1" dirty="0">
                <a:solidFill>
                  <a:srgbClr val="00B050"/>
                </a:solidFill>
                <a:latin typeface="Arial" panose="020B0604020202020204" pitchFamily="34" charset="0"/>
                <a:ea typeface="Roboto" pitchFamily="2" charset="0"/>
                <a:cs typeface="Arial" panose="020B0604020202020204" pitchFamily="34" charset="0"/>
              </a:rPr>
              <a:t>Application’s Concept</a:t>
            </a:r>
            <a:br>
              <a:rPr lang="en-US" b="1" dirty="0">
                <a:latin typeface="Arial" panose="020B0604020202020204" pitchFamily="34" charset="0"/>
                <a:ea typeface="Roboto" pitchFamily="2" charset="0"/>
                <a:cs typeface="Arial" panose="020B0604020202020204" pitchFamily="34" charset="0"/>
              </a:rPr>
            </a:br>
            <a:endParaRPr lang="en-US" dirty="0">
              <a:solidFill>
                <a:srgbClr val="00B050"/>
              </a:solidFill>
            </a:endParaRPr>
          </a:p>
        </p:txBody>
      </p:sp>
      <p:sp>
        <p:nvSpPr>
          <p:cNvPr id="4" name="Text Placeholder 3">
            <a:extLst>
              <a:ext uri="{FF2B5EF4-FFF2-40B4-BE49-F238E27FC236}">
                <a16:creationId xmlns:a16="http://schemas.microsoft.com/office/drawing/2014/main" id="{AA237FA2-D59E-4FE9-B405-A9E74A55C696}"/>
              </a:ext>
            </a:extLst>
          </p:cNvPr>
          <p:cNvSpPr>
            <a:spLocks noGrp="1"/>
          </p:cNvSpPr>
          <p:nvPr>
            <p:ph type="body" sz="half" idx="2"/>
          </p:nvPr>
        </p:nvSpPr>
        <p:spPr/>
        <p:txBody>
          <a:bodyPr/>
          <a:lstStyle/>
          <a:p>
            <a:pPr marL="285750" indent="-285750" algn="l">
              <a:buFont typeface="Wingdings" panose="05000000000000000000" pitchFamily="2" charset="2"/>
              <a:buChar char="v"/>
            </a:pPr>
            <a:r>
              <a:rPr lang="en-US" dirty="0">
                <a:solidFill>
                  <a:schemeClr val="accent2"/>
                </a:solidFill>
              </a:rPr>
              <a:t>This application is designed to be a financial modeling tool for investors in order to give the average investor a snapshot of the expected cost and return of a singular holding or a portfolio at the time where they are planning their investment decisions.</a:t>
            </a:r>
          </a:p>
        </p:txBody>
      </p:sp>
      <p:pic>
        <p:nvPicPr>
          <p:cNvPr id="14" name="Picture Placeholder 13">
            <a:extLst>
              <a:ext uri="{FF2B5EF4-FFF2-40B4-BE49-F238E27FC236}">
                <a16:creationId xmlns:a16="http://schemas.microsoft.com/office/drawing/2014/main" id="{61CE670B-BFD5-459B-A46F-BAABDBCE718F}"/>
              </a:ext>
            </a:extLst>
          </p:cNvPr>
          <p:cNvPicPr>
            <a:picLocks noGrp="1" noChangeAspect="1"/>
          </p:cNvPicPr>
          <p:nvPr>
            <p:ph type="pic" idx="1"/>
          </p:nvPr>
        </p:nvPicPr>
        <p:blipFill>
          <a:blip r:embed="rId2"/>
          <a:srcRect l="21929" r="21929"/>
          <a:stretch>
            <a:fillRect/>
          </a:stretch>
        </p:blipFill>
        <p:spPr/>
      </p:pic>
    </p:spTree>
    <p:extLst>
      <p:ext uri="{BB962C8B-B14F-4D97-AF65-F5344CB8AC3E}">
        <p14:creationId xmlns:p14="http://schemas.microsoft.com/office/powerpoint/2010/main" val="1858467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72639-D9D1-4F5E-A0CD-0FA409242015}"/>
              </a:ext>
            </a:extLst>
          </p:cNvPr>
          <p:cNvSpPr>
            <a:spLocks noGrp="1"/>
          </p:cNvSpPr>
          <p:nvPr>
            <p:ph type="title"/>
          </p:nvPr>
        </p:nvSpPr>
        <p:spPr/>
        <p:txBody>
          <a:bodyPr>
            <a:normAutofit/>
          </a:bodyPr>
          <a:lstStyle/>
          <a:p>
            <a:pPr marL="457200" algn="l"/>
            <a:r>
              <a:rPr lang="en-US" b="1" dirty="0">
                <a:solidFill>
                  <a:srgbClr val="00B050"/>
                </a:solidFill>
                <a:latin typeface="Arial" panose="020B0604020202020204" pitchFamily="34" charset="0"/>
                <a:ea typeface="Roboto" pitchFamily="2" charset="0"/>
                <a:cs typeface="Arial" panose="020B0604020202020204" pitchFamily="34" charset="0"/>
              </a:rPr>
              <a:t>Motivation for its Development</a:t>
            </a:r>
            <a:br>
              <a:rPr lang="en-US" b="1" dirty="0">
                <a:latin typeface="Arial" panose="020B0604020202020204" pitchFamily="34" charset="0"/>
                <a:ea typeface="Roboto" pitchFamily="2" charset="0"/>
                <a:cs typeface="Arial" panose="020B0604020202020204" pitchFamily="34" charset="0"/>
              </a:rPr>
            </a:br>
            <a:endParaRPr lang="en-US" b="1" dirty="0">
              <a:latin typeface="Arial" panose="020B0604020202020204" pitchFamily="34" charset="0"/>
              <a:ea typeface="Roboto" pitchFamily="2" charset="0"/>
              <a:cs typeface="Arial" panose="020B0604020202020204" pitchFamily="34" charset="0"/>
            </a:endParaRPr>
          </a:p>
        </p:txBody>
      </p:sp>
      <p:pic>
        <p:nvPicPr>
          <p:cNvPr id="6" name="Picture Placeholder 5">
            <a:extLst>
              <a:ext uri="{FF2B5EF4-FFF2-40B4-BE49-F238E27FC236}">
                <a16:creationId xmlns:a16="http://schemas.microsoft.com/office/drawing/2014/main" id="{650BE119-4061-42C9-B0C0-71A312828D89}"/>
              </a:ext>
            </a:extLst>
          </p:cNvPr>
          <p:cNvPicPr>
            <a:picLocks noGrp="1" noChangeAspect="1"/>
          </p:cNvPicPr>
          <p:nvPr>
            <p:ph type="pic" idx="1"/>
          </p:nvPr>
        </p:nvPicPr>
        <p:blipFill>
          <a:blip r:embed="rId2"/>
          <a:srcRect l="32035" r="32035"/>
          <a:stretch>
            <a:fillRect/>
          </a:stretch>
        </p:blipFill>
        <p:spPr/>
      </p:pic>
      <p:sp>
        <p:nvSpPr>
          <p:cNvPr id="4" name="Text Placeholder 3">
            <a:extLst>
              <a:ext uri="{FF2B5EF4-FFF2-40B4-BE49-F238E27FC236}">
                <a16:creationId xmlns:a16="http://schemas.microsoft.com/office/drawing/2014/main" id="{440D8383-F488-43D3-A36B-D758AE6B6796}"/>
              </a:ext>
            </a:extLst>
          </p:cNvPr>
          <p:cNvSpPr>
            <a:spLocks noGrp="1"/>
          </p:cNvSpPr>
          <p:nvPr>
            <p:ph type="body" sz="half" idx="2"/>
          </p:nvPr>
        </p:nvSpPr>
        <p:spPr/>
        <p:txBody>
          <a:bodyPr>
            <a:normAutofit lnSpcReduction="10000"/>
          </a:bodyPr>
          <a:lstStyle/>
          <a:p>
            <a:pPr marL="285750" indent="-285750">
              <a:buFont typeface="Wingdings" panose="05000000000000000000" pitchFamily="2" charset="2"/>
              <a:buChar char="v"/>
            </a:pPr>
            <a:r>
              <a:rPr lang="en-US" dirty="0">
                <a:solidFill>
                  <a:schemeClr val="accent2"/>
                </a:solidFill>
              </a:rPr>
              <a:t>The idea from this project comes from real life situations where people are trying to maximize their present and future returns through investing in the equity markets. With the current markets being at all time highs, there is a need for investors to make more informed decisions around their investment decisions and a need for clients to have on demand information regarding their investment decisions.</a:t>
            </a:r>
          </a:p>
        </p:txBody>
      </p:sp>
    </p:spTree>
    <p:extLst>
      <p:ext uri="{BB962C8B-B14F-4D97-AF65-F5344CB8AC3E}">
        <p14:creationId xmlns:p14="http://schemas.microsoft.com/office/powerpoint/2010/main" val="1268581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67BC-A163-4F7F-94A1-B8E35F6A2B5F}"/>
              </a:ext>
            </a:extLst>
          </p:cNvPr>
          <p:cNvSpPr>
            <a:spLocks noGrp="1"/>
          </p:cNvSpPr>
          <p:nvPr>
            <p:ph type="title"/>
          </p:nvPr>
        </p:nvSpPr>
        <p:spPr/>
        <p:txBody>
          <a:bodyPr/>
          <a:lstStyle/>
          <a:p>
            <a:r>
              <a:rPr lang="en-US" b="1" dirty="0">
                <a:solidFill>
                  <a:srgbClr val="00B050"/>
                </a:solidFill>
                <a:latin typeface="Arial" panose="020B0604020202020204" pitchFamily="34" charset="0"/>
                <a:ea typeface="Roboto" pitchFamily="2" charset="0"/>
                <a:cs typeface="Arial" panose="020B0604020202020204" pitchFamily="34" charset="0"/>
              </a:rPr>
              <a:t>Design Process</a:t>
            </a:r>
            <a:br>
              <a:rPr lang="en-US" b="1" dirty="0">
                <a:latin typeface="Arial" panose="020B0604020202020204" pitchFamily="34" charset="0"/>
                <a:ea typeface="Roboto" pitchFamily="2" charset="0"/>
                <a:cs typeface="Arial" panose="020B0604020202020204" pitchFamily="34" charset="0"/>
              </a:rPr>
            </a:br>
            <a:endParaRPr lang="en-US" dirty="0"/>
          </a:p>
        </p:txBody>
      </p:sp>
      <p:pic>
        <p:nvPicPr>
          <p:cNvPr id="6" name="Picture Placeholder 5">
            <a:extLst>
              <a:ext uri="{FF2B5EF4-FFF2-40B4-BE49-F238E27FC236}">
                <a16:creationId xmlns:a16="http://schemas.microsoft.com/office/drawing/2014/main" id="{C29B1903-71B6-446F-B5D9-83209D32A764}"/>
              </a:ext>
            </a:extLst>
          </p:cNvPr>
          <p:cNvPicPr>
            <a:picLocks noGrp="1" noChangeAspect="1"/>
          </p:cNvPicPr>
          <p:nvPr>
            <p:ph type="pic" idx="1"/>
          </p:nvPr>
        </p:nvPicPr>
        <p:blipFill>
          <a:blip r:embed="rId2"/>
          <a:srcRect l="31867" r="31867"/>
          <a:stretch>
            <a:fillRect/>
          </a:stretch>
        </p:blipFill>
        <p:spPr/>
      </p:pic>
      <p:sp>
        <p:nvSpPr>
          <p:cNvPr id="4" name="Text Placeholder 3">
            <a:extLst>
              <a:ext uri="{FF2B5EF4-FFF2-40B4-BE49-F238E27FC236}">
                <a16:creationId xmlns:a16="http://schemas.microsoft.com/office/drawing/2014/main" id="{160AB7B0-28AB-465A-BBFB-138EBF0A96D4}"/>
              </a:ext>
            </a:extLst>
          </p:cNvPr>
          <p:cNvSpPr>
            <a:spLocks noGrp="1"/>
          </p:cNvSpPr>
          <p:nvPr>
            <p:ph type="body" sz="half" idx="2"/>
          </p:nvPr>
        </p:nvSpPr>
        <p:spPr>
          <a:xfrm>
            <a:off x="1295399" y="3255431"/>
            <a:ext cx="6241816" cy="2360177"/>
          </a:xfrm>
        </p:spPr>
        <p:txBody>
          <a:bodyPr>
            <a:noAutofit/>
          </a:bodyPr>
          <a:lstStyle/>
          <a:p>
            <a:pPr marL="285750" indent="-285750" algn="l">
              <a:buFont typeface="Wingdings" panose="05000000000000000000" pitchFamily="2" charset="2"/>
              <a:buChar char="v"/>
            </a:pPr>
            <a:r>
              <a:rPr lang="en-US" dirty="0">
                <a:solidFill>
                  <a:schemeClr val="accent2"/>
                </a:solidFill>
              </a:rPr>
              <a:t>Starting backward, we focused on getting the correct data for a singular equity, returning that equity’s information as an object. </a:t>
            </a:r>
            <a:r>
              <a:rPr lang="en-US" sz="1800" dirty="0">
                <a:solidFill>
                  <a:schemeClr val="accent2"/>
                </a:solidFill>
              </a:rPr>
              <a:t>Then we parsed the data for the relevant information that would be most accessible/understandable for the client. </a:t>
            </a:r>
            <a:r>
              <a:rPr lang="en-US" dirty="0">
                <a:solidFill>
                  <a:schemeClr val="accent2"/>
                </a:solidFill>
              </a:rPr>
              <a:t>Then we provide a high level research module and a visual and tabular data set for the client to access rudimentary investment information in order to make an investment decision.  The UI is designed to flow from input to information for confirmation to visualization and confirmation of choice.</a:t>
            </a:r>
          </a:p>
        </p:txBody>
      </p:sp>
    </p:spTree>
    <p:extLst>
      <p:ext uri="{BB962C8B-B14F-4D97-AF65-F5344CB8AC3E}">
        <p14:creationId xmlns:p14="http://schemas.microsoft.com/office/powerpoint/2010/main" val="80123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61C4-C0F7-45B1-A134-C73574010F64}"/>
              </a:ext>
            </a:extLst>
          </p:cNvPr>
          <p:cNvSpPr>
            <a:spLocks noGrp="1"/>
          </p:cNvSpPr>
          <p:nvPr>
            <p:ph type="title"/>
          </p:nvPr>
        </p:nvSpPr>
        <p:spPr/>
        <p:txBody>
          <a:bodyPr/>
          <a:lstStyle/>
          <a:p>
            <a:r>
              <a:rPr lang="en-US" b="1" dirty="0">
                <a:solidFill>
                  <a:srgbClr val="00B050"/>
                </a:solidFill>
                <a:latin typeface="Arial" panose="020B0604020202020204" pitchFamily="34" charset="0"/>
                <a:ea typeface="Roboto" pitchFamily="2" charset="0"/>
                <a:cs typeface="Arial" panose="020B0604020202020204" pitchFamily="34" charset="0"/>
              </a:rPr>
              <a:t>Technologies</a:t>
            </a:r>
            <a:endParaRPr lang="en-US" dirty="0">
              <a:solidFill>
                <a:srgbClr val="00B050"/>
              </a:solidFill>
            </a:endParaRPr>
          </a:p>
        </p:txBody>
      </p:sp>
      <p:pic>
        <p:nvPicPr>
          <p:cNvPr id="6" name="Picture Placeholder 5">
            <a:extLst>
              <a:ext uri="{FF2B5EF4-FFF2-40B4-BE49-F238E27FC236}">
                <a16:creationId xmlns:a16="http://schemas.microsoft.com/office/drawing/2014/main" id="{150348E3-9AD0-45C4-84F2-414A72D671BE}"/>
              </a:ext>
            </a:extLst>
          </p:cNvPr>
          <p:cNvPicPr>
            <a:picLocks noGrp="1" noChangeAspect="1"/>
          </p:cNvPicPr>
          <p:nvPr>
            <p:ph type="pic" idx="1"/>
          </p:nvPr>
        </p:nvPicPr>
        <p:blipFill>
          <a:blip r:embed="rId2"/>
          <a:srcRect l="37168" r="37168"/>
          <a:stretch>
            <a:fillRect/>
          </a:stretch>
        </p:blipFill>
        <p:spPr/>
      </p:pic>
      <p:sp>
        <p:nvSpPr>
          <p:cNvPr id="4" name="Text Placeholder 3">
            <a:extLst>
              <a:ext uri="{FF2B5EF4-FFF2-40B4-BE49-F238E27FC236}">
                <a16:creationId xmlns:a16="http://schemas.microsoft.com/office/drawing/2014/main" id="{F47AB940-B60F-48D9-A46B-2DFA064D6362}"/>
              </a:ext>
            </a:extLst>
          </p:cNvPr>
          <p:cNvSpPr>
            <a:spLocks noGrp="1"/>
          </p:cNvSpPr>
          <p:nvPr>
            <p:ph type="body" sz="half" idx="2"/>
          </p:nvPr>
        </p:nvSpPr>
        <p:spPr/>
        <p:txBody>
          <a:bodyPr>
            <a:normAutofit/>
          </a:bodyPr>
          <a:lstStyle/>
          <a:p>
            <a:pPr marL="285750" indent="-285750">
              <a:buFont typeface="Wingdings" panose="05000000000000000000" pitchFamily="2" charset="2"/>
              <a:buChar char="v"/>
            </a:pPr>
            <a:r>
              <a:rPr lang="en-US" dirty="0">
                <a:solidFill>
                  <a:schemeClr val="accent2"/>
                </a:solidFill>
              </a:rPr>
              <a:t>We used the following technologies in the development of this project: HTML/</a:t>
            </a:r>
            <a:r>
              <a:rPr lang="en-US" dirty="0" err="1">
                <a:solidFill>
                  <a:schemeClr val="accent2"/>
                </a:solidFill>
              </a:rPr>
              <a:t>Javascript</a:t>
            </a:r>
            <a:br>
              <a:rPr lang="en-US" dirty="0">
                <a:solidFill>
                  <a:schemeClr val="accent2"/>
                </a:solidFill>
              </a:rPr>
            </a:br>
            <a:r>
              <a:rPr lang="en-US" dirty="0">
                <a:solidFill>
                  <a:schemeClr val="accent2"/>
                </a:solidFill>
              </a:rPr>
              <a:t>Node.js and the following NPM packages:</a:t>
            </a:r>
            <a:br>
              <a:rPr lang="en-US" dirty="0">
                <a:solidFill>
                  <a:schemeClr val="accent2"/>
                </a:solidFill>
              </a:rPr>
            </a:br>
            <a:r>
              <a:rPr lang="en-US" dirty="0">
                <a:solidFill>
                  <a:schemeClr val="accent2"/>
                </a:solidFill>
              </a:rPr>
              <a:t>Handlebars, Stock Info, Chart.js, Moment, </a:t>
            </a:r>
            <a:r>
              <a:rPr lang="en-US" dirty="0" err="1">
                <a:solidFill>
                  <a:schemeClr val="accent2"/>
                </a:solidFill>
              </a:rPr>
              <a:t>Sequelize</a:t>
            </a:r>
            <a:r>
              <a:rPr lang="en-US" dirty="0">
                <a:solidFill>
                  <a:schemeClr val="accent2"/>
                </a:solidFill>
              </a:rPr>
              <a:t>, Express, Math.js, File System</a:t>
            </a:r>
          </a:p>
        </p:txBody>
      </p:sp>
    </p:spTree>
    <p:extLst>
      <p:ext uri="{BB962C8B-B14F-4D97-AF65-F5344CB8AC3E}">
        <p14:creationId xmlns:p14="http://schemas.microsoft.com/office/powerpoint/2010/main" val="272317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1B1F-C901-47BD-B3F0-B51D36E490D3}"/>
              </a:ext>
            </a:extLst>
          </p:cNvPr>
          <p:cNvSpPr>
            <a:spLocks noGrp="1"/>
          </p:cNvSpPr>
          <p:nvPr>
            <p:ph type="title"/>
          </p:nvPr>
        </p:nvSpPr>
        <p:spPr/>
        <p:txBody>
          <a:bodyPr/>
          <a:lstStyle/>
          <a:p>
            <a:r>
              <a:rPr lang="en-US" b="1" dirty="0">
                <a:solidFill>
                  <a:srgbClr val="00B050"/>
                </a:solidFill>
                <a:latin typeface="Arial" panose="020B0604020202020204" pitchFamily="34" charset="0"/>
                <a:ea typeface="Roboto" pitchFamily="2" charset="0"/>
                <a:cs typeface="Arial" panose="020B0604020202020204" pitchFamily="34" charset="0"/>
              </a:rPr>
              <a:t>Functionality</a:t>
            </a:r>
            <a:endParaRPr lang="en-US" b="1" dirty="0">
              <a:solidFill>
                <a:srgbClr val="00B050"/>
              </a:solidFill>
            </a:endParaRPr>
          </a:p>
        </p:txBody>
      </p:sp>
      <p:pic>
        <p:nvPicPr>
          <p:cNvPr id="6" name="Picture Placeholder 5">
            <a:extLst>
              <a:ext uri="{FF2B5EF4-FFF2-40B4-BE49-F238E27FC236}">
                <a16:creationId xmlns:a16="http://schemas.microsoft.com/office/drawing/2014/main" id="{7A1C8BF2-49DF-4F42-A1C3-71B2D569A02A}"/>
              </a:ext>
            </a:extLst>
          </p:cNvPr>
          <p:cNvPicPr>
            <a:picLocks noGrp="1" noChangeAspect="1"/>
          </p:cNvPicPr>
          <p:nvPr>
            <p:ph type="pic" idx="1"/>
          </p:nvPr>
        </p:nvPicPr>
        <p:blipFill>
          <a:blip r:embed="rId2"/>
          <a:srcRect l="27543" r="27543"/>
          <a:stretch>
            <a:fillRect/>
          </a:stretch>
        </p:blipFill>
        <p:spPr/>
      </p:pic>
      <p:sp>
        <p:nvSpPr>
          <p:cNvPr id="4" name="Text Placeholder 3">
            <a:extLst>
              <a:ext uri="{FF2B5EF4-FFF2-40B4-BE49-F238E27FC236}">
                <a16:creationId xmlns:a16="http://schemas.microsoft.com/office/drawing/2014/main" id="{30204755-6C5E-4B0B-8FB7-7083604EEBDC}"/>
              </a:ext>
            </a:extLst>
          </p:cNvPr>
          <p:cNvSpPr>
            <a:spLocks noGrp="1"/>
          </p:cNvSpPr>
          <p:nvPr>
            <p:ph type="body" sz="half" idx="2"/>
          </p:nvPr>
        </p:nvSpPr>
        <p:spPr/>
        <p:txBody>
          <a:bodyPr/>
          <a:lstStyle/>
          <a:p>
            <a:pPr marL="285750" indent="-285750" algn="l">
              <a:buFont typeface="Wingdings" panose="05000000000000000000" pitchFamily="2" charset="2"/>
              <a:buChar char="v"/>
            </a:pPr>
            <a:endParaRPr lang="en-US" dirty="0">
              <a:solidFill>
                <a:schemeClr val="tx1"/>
              </a:solidFill>
            </a:endParaRPr>
          </a:p>
        </p:txBody>
      </p:sp>
    </p:spTree>
    <p:extLst>
      <p:ext uri="{BB962C8B-B14F-4D97-AF65-F5344CB8AC3E}">
        <p14:creationId xmlns:p14="http://schemas.microsoft.com/office/powerpoint/2010/main" val="385227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4DA9B-DF5C-4607-81A1-BA7DCD086D96}"/>
              </a:ext>
            </a:extLst>
          </p:cNvPr>
          <p:cNvSpPr>
            <a:spLocks noGrp="1"/>
          </p:cNvSpPr>
          <p:nvPr>
            <p:ph type="title"/>
          </p:nvPr>
        </p:nvSpPr>
        <p:spPr/>
        <p:txBody>
          <a:bodyPr/>
          <a:lstStyle/>
          <a:p>
            <a:r>
              <a:rPr lang="en-US" b="1" dirty="0">
                <a:solidFill>
                  <a:srgbClr val="00B050"/>
                </a:solidFill>
                <a:latin typeface="Arial" panose="020B0604020202020204" pitchFamily="34" charset="0"/>
                <a:ea typeface="Roboto" pitchFamily="2" charset="0"/>
                <a:cs typeface="Arial" panose="020B0604020202020204" pitchFamily="34" charset="0"/>
              </a:rPr>
              <a:t>Future Development</a:t>
            </a:r>
            <a:br>
              <a:rPr lang="en-US" b="1" dirty="0">
                <a:latin typeface="Arial" panose="020B0604020202020204" pitchFamily="34" charset="0"/>
                <a:ea typeface="Roboto" pitchFamily="2" charset="0"/>
                <a:cs typeface="Arial" panose="020B0604020202020204" pitchFamily="34" charset="0"/>
              </a:rPr>
            </a:br>
            <a:endParaRPr lang="en-US" dirty="0"/>
          </a:p>
        </p:txBody>
      </p:sp>
      <p:pic>
        <p:nvPicPr>
          <p:cNvPr id="6" name="Picture Placeholder 5">
            <a:extLst>
              <a:ext uri="{FF2B5EF4-FFF2-40B4-BE49-F238E27FC236}">
                <a16:creationId xmlns:a16="http://schemas.microsoft.com/office/drawing/2014/main" id="{21D56FBA-66E1-4C81-A870-37C632B46F19}"/>
              </a:ext>
            </a:extLst>
          </p:cNvPr>
          <p:cNvPicPr>
            <a:picLocks noGrp="1" noChangeAspect="1"/>
          </p:cNvPicPr>
          <p:nvPr>
            <p:ph type="pic" idx="1"/>
          </p:nvPr>
        </p:nvPicPr>
        <p:blipFill>
          <a:blip r:embed="rId2"/>
          <a:srcRect l="28651" r="28651"/>
          <a:stretch>
            <a:fillRect/>
          </a:stretch>
        </p:blipFill>
        <p:spPr/>
      </p:pic>
      <p:sp>
        <p:nvSpPr>
          <p:cNvPr id="4" name="Text Placeholder 3">
            <a:extLst>
              <a:ext uri="{FF2B5EF4-FFF2-40B4-BE49-F238E27FC236}">
                <a16:creationId xmlns:a16="http://schemas.microsoft.com/office/drawing/2014/main" id="{3D91997B-886C-44E6-B751-164871AFB082}"/>
              </a:ext>
            </a:extLst>
          </p:cNvPr>
          <p:cNvSpPr>
            <a:spLocks noGrp="1"/>
          </p:cNvSpPr>
          <p:nvPr>
            <p:ph type="body" sz="half" idx="2"/>
          </p:nvPr>
        </p:nvSpPr>
        <p:spPr/>
        <p:txBody>
          <a:bodyPr>
            <a:normAutofit lnSpcReduction="10000"/>
          </a:bodyPr>
          <a:lstStyle/>
          <a:p>
            <a:pPr marL="285750" indent="-285750">
              <a:buFont typeface="Wingdings" panose="05000000000000000000" pitchFamily="2" charset="2"/>
              <a:buChar char="v"/>
            </a:pPr>
            <a:r>
              <a:rPr lang="en-US" dirty="0">
                <a:solidFill>
                  <a:schemeClr val="accent2"/>
                </a:solidFill>
              </a:rPr>
              <a:t>For the future, would like to expand the capabilities to not only model the portfolio, but to also provide in-depth analysis of certain positions and how those positions interact within a portfolio.  Would like to ultimately create a mechanism where a client can build their portfolio and integrate with brokerages to search inventory to fulfill the order for the portfolio in a singular batch order.</a:t>
            </a:r>
          </a:p>
        </p:txBody>
      </p:sp>
    </p:spTree>
    <p:extLst>
      <p:ext uri="{BB962C8B-B14F-4D97-AF65-F5344CB8AC3E}">
        <p14:creationId xmlns:p14="http://schemas.microsoft.com/office/powerpoint/2010/main" val="28897253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3226</TotalTime>
  <Words>311</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Garamond</vt:lpstr>
      <vt:lpstr>Roboto</vt:lpstr>
      <vt:lpstr>Wingdings</vt:lpstr>
      <vt:lpstr>Organic</vt:lpstr>
      <vt:lpstr>Stock Portfolio Screener and Analyzer </vt:lpstr>
      <vt:lpstr>Application’s Concept </vt:lpstr>
      <vt:lpstr>Motivation for its Development </vt:lpstr>
      <vt:lpstr>Design Process </vt:lpstr>
      <vt:lpstr>Technologies</vt:lpstr>
      <vt:lpstr>Functionality</vt:lpstr>
      <vt:lpstr>Future Development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Portfolio Screener and Analyzer</dc:title>
  <dc:creator>Kendra Hunt</dc:creator>
  <cp:lastModifiedBy>Kendra Hunt</cp:lastModifiedBy>
  <cp:revision>15</cp:revision>
  <dcterms:created xsi:type="dcterms:W3CDTF">2018-08-21T23:04:09Z</dcterms:created>
  <dcterms:modified xsi:type="dcterms:W3CDTF">2018-08-25T15:11:10Z</dcterms:modified>
</cp:coreProperties>
</file>