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13"/>
  </p:notesMasterIdLst>
  <p:sldIdLst>
    <p:sldId id="256" r:id="rId2"/>
    <p:sldId id="257" r:id="rId3"/>
    <p:sldId id="264" r:id="rId4"/>
    <p:sldId id="258" r:id="rId5"/>
    <p:sldId id="262" r:id="rId6"/>
    <p:sldId id="265" r:id="rId7"/>
    <p:sldId id="259" r:id="rId8"/>
    <p:sldId id="260" r:id="rId9"/>
    <p:sldId id="266" r:id="rId10"/>
    <p:sldId id="267" r:id="rId11"/>
    <p:sldId id="263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1A51DC-E141-464C-95FF-D1DB597C13AF}">
          <p14:sldIdLst>
            <p14:sldId id="256"/>
            <p14:sldId id="257"/>
            <p14:sldId id="264"/>
            <p14:sldId id="258"/>
            <p14:sldId id="262"/>
            <p14:sldId id="265"/>
            <p14:sldId id="259"/>
            <p14:sldId id="260"/>
            <p14:sldId id="266"/>
            <p14:sldId id="267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366" autoAdjust="0"/>
  </p:normalViewPr>
  <p:slideViewPr>
    <p:cSldViewPr snapToGrid="0" snapToObjects="1">
      <p:cViewPr varScale="1">
        <p:scale>
          <a:sx n="98" d="100"/>
          <a:sy n="98" d="100"/>
        </p:scale>
        <p:origin x="136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E5F33-8712-40A8-BC95-63D5FAC3BCB0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317BB-477E-4DAB-B052-3D14C750D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0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RBC mature ones are non-</a:t>
            </a:r>
            <a:r>
              <a:rPr lang="en-US" dirty="0" err="1" smtClean="0"/>
              <a:t>nucleid</a:t>
            </a:r>
            <a:r>
              <a:rPr lang="en-US" baseline="0" dirty="0" smtClean="0"/>
              <a:t>, biconcave shape small cells that carries oxygen through hemoglobin. </a:t>
            </a:r>
            <a:endParaRPr lang="en-US" dirty="0" smtClean="0"/>
          </a:p>
          <a:p>
            <a:r>
              <a:rPr lang="en-US" dirty="0" smtClean="0"/>
              <a:t>WBC could be further separated</a:t>
            </a:r>
            <a:r>
              <a:rPr lang="en-US" baseline="0" dirty="0" smtClean="0"/>
              <a:t> into Neutrophils, Monocytes, Lymphocytes</a:t>
            </a:r>
          </a:p>
          <a:p>
            <a:r>
              <a:rPr lang="en-US" baseline="0" dirty="0" smtClean="0"/>
              <a:t>Plasma contains mostly water, some protein or </a:t>
            </a:r>
            <a:r>
              <a:rPr lang="en-US" baseline="0" dirty="0" err="1" smtClean="0"/>
              <a:t>backteria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317BB-477E-4DAB-B052-3D14C750D9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85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Blood smear: manual</a:t>
            </a:r>
            <a:r>
              <a:rPr lang="en-US" baseline="0" dirty="0" smtClean="0"/>
              <a:t>, medium speed, relative good resolution, 2D image, 500 cells/sec for automated form</a:t>
            </a:r>
          </a:p>
          <a:p>
            <a:r>
              <a:rPr lang="en-US" baseline="0" dirty="0" smtClean="0"/>
              <a:t>Confocal Microscopy: Time consuming, high resolution, 3D reconstruction </a:t>
            </a:r>
          </a:p>
          <a:p>
            <a:r>
              <a:rPr lang="en-US" baseline="0" dirty="0" smtClean="0"/>
              <a:t>Flow Cytometry: high speed, typical 5000cells/sec, low resolution, hard to get </a:t>
            </a:r>
            <a:r>
              <a:rPr lang="en-US" baseline="0" dirty="0" err="1" smtClean="0"/>
              <a:t>fluorscence</a:t>
            </a:r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317BB-477E-4DAB-B052-3D14C750D9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42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317BB-477E-4DAB-B052-3D14C750D9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46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12/14/2016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12/14/2016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www.ncbi.nlm.nih.gov/core/lw/2.0/html/tileshop_pmc/tileshop_pmc_inline.html?title=Click%20on%20image%20to%20zoom&amp;p=PMC3&amp;id=4556816_gr5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https://www.ncbi.nlm.nih.gov/pmc/articles/PMC4556816/bin/gr5.jp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16/j.dib.2015.08.00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file:///C:\Users\scai\AppData\Local\Temp\SNAGHTML5402ffab.PNG" TargetMode="Externa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Sirui Cai </a:t>
            </a:r>
          </a:p>
          <a:p>
            <a:r>
              <a:rPr lang="en-US" dirty="0" smtClean="0"/>
              <a:t>FALL 2016 EEE6512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Blood Cell Image Segmentation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430" y="321499"/>
            <a:ext cx="3404763" cy="246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98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66575" y="212020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1" name="Picture 1" descr="An external file that holds a picture, illustration, etc.&#10;Object name is gr5.jpg">
            <a:hlinkClick r:id="rId2"/>
          </p:cNvPr>
          <p:cNvPicPr>
            <a:picLocks noChangeAspect="1" noChangeArrowheads="1"/>
          </p:cNvPicPr>
          <p:nvPr/>
        </p:nvPicPr>
        <p:blipFill>
          <a:blip r:embed="rId3" r:link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46" y="1867203"/>
            <a:ext cx="4672484" cy="24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476352" y="1964154"/>
            <a:ext cx="27432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8588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Figure 9. Original cropped Image vs. Binary cropped image [9].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124" name="Picture 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7" y="4398913"/>
            <a:ext cx="5512355" cy="224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938575" y="4437062"/>
            <a:ext cx="22307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Figure 10. Original cropped Image vs. Binary cropped image, another set.</a:t>
            </a:r>
          </a:p>
        </p:txBody>
      </p:sp>
    </p:spTree>
    <p:extLst>
      <p:ext uri="{BB962C8B-B14F-4D97-AF65-F5344CB8AC3E}">
        <p14:creationId xmlns:p14="http://schemas.microsoft.com/office/powerpoint/2010/main" val="3619513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</a:t>
            </a:r>
            <a:r>
              <a:rPr lang="en-US" dirty="0" err="1" smtClean="0"/>
              <a:t>s</a:t>
            </a:r>
            <a:r>
              <a:rPr lang="en-US" dirty="0" smtClean="0"/>
              <a:t> &amp; </a:t>
            </a:r>
            <a:r>
              <a:rPr lang="en-US" dirty="0" smtClean="0"/>
              <a:t>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30356"/>
            <a:ext cx="8229600" cy="189580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Image preprocessing</a:t>
            </a:r>
          </a:p>
          <a:p>
            <a:pPr lvl="1"/>
            <a:r>
              <a:rPr lang="en-US" dirty="0"/>
              <a:t>Remove noise: Pepper n Salt, Gaussian Filter </a:t>
            </a:r>
            <a:endParaRPr lang="en-US" dirty="0" smtClean="0"/>
          </a:p>
          <a:p>
            <a:r>
              <a:rPr lang="en-US" dirty="0" smtClean="0"/>
              <a:t>De cluster </a:t>
            </a:r>
          </a:p>
          <a:p>
            <a:r>
              <a:rPr lang="en-US" dirty="0" smtClean="0"/>
              <a:t>Watershed</a:t>
            </a:r>
          </a:p>
          <a:p>
            <a:r>
              <a:rPr lang="en-US" dirty="0" smtClean="0"/>
              <a:t>Hole filling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498202"/>
              </p:ext>
            </p:extLst>
          </p:nvPr>
        </p:nvGraphicFramePr>
        <p:xfrm>
          <a:off x="2554794" y="1982213"/>
          <a:ext cx="3916344" cy="19969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8172"/>
                <a:gridCol w="1958172"/>
              </a:tblGrid>
              <a:tr h="58469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Manual Count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Automatic Count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8244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8244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168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8244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168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8244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8244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167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76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Blood 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185" y="1749809"/>
            <a:ext cx="8229600" cy="4373563"/>
          </a:xfrm>
        </p:spPr>
        <p:txBody>
          <a:bodyPr/>
          <a:lstStyle/>
          <a:p>
            <a:r>
              <a:rPr lang="en-US" dirty="0" smtClean="0"/>
              <a:t>Human blood cells: </a:t>
            </a:r>
          </a:p>
          <a:p>
            <a:pPr lvl="1"/>
            <a:r>
              <a:rPr lang="en-US" dirty="0" smtClean="0"/>
              <a:t>Basic unit of life </a:t>
            </a:r>
          </a:p>
          <a:p>
            <a:pPr lvl="1"/>
            <a:r>
              <a:rPr lang="en-US" dirty="0" smtClean="0"/>
              <a:t>Circulatory system</a:t>
            </a:r>
          </a:p>
          <a:p>
            <a:pPr lvl="1"/>
            <a:r>
              <a:rPr lang="en-US" dirty="0" smtClean="0"/>
              <a:t>Disease indicator: Leukemia, anemia, infection, malignancy, arthritis, etc. </a:t>
            </a:r>
          </a:p>
          <a:p>
            <a:pPr lvl="1"/>
            <a:r>
              <a:rPr lang="en-US" dirty="0" smtClean="0"/>
              <a:t>Composition: </a:t>
            </a:r>
          </a:p>
          <a:p>
            <a:pPr lvl="4"/>
            <a:r>
              <a:rPr lang="en-US" dirty="0" smtClean="0"/>
              <a:t>RBC</a:t>
            </a:r>
          </a:p>
          <a:p>
            <a:pPr lvl="4"/>
            <a:endParaRPr lang="en-US" dirty="0" smtClean="0"/>
          </a:p>
          <a:p>
            <a:pPr lvl="4"/>
            <a:r>
              <a:rPr lang="en-US" dirty="0" smtClean="0"/>
              <a:t>WBC</a:t>
            </a:r>
          </a:p>
          <a:p>
            <a:pPr lvl="4"/>
            <a:endParaRPr lang="en-US" dirty="0"/>
          </a:p>
          <a:p>
            <a:pPr lvl="4"/>
            <a:r>
              <a:rPr lang="en-US" dirty="0" smtClean="0"/>
              <a:t>platelet </a:t>
            </a:r>
          </a:p>
          <a:p>
            <a:pPr lvl="4"/>
            <a:endParaRPr lang="en-US" dirty="0" smtClean="0"/>
          </a:p>
          <a:p>
            <a:pPr lvl="4"/>
            <a:r>
              <a:rPr lang="en-US" dirty="0" smtClean="0"/>
              <a:t>plasma</a:t>
            </a:r>
          </a:p>
          <a:p>
            <a:pPr lvl="1"/>
            <a:endParaRPr lang="en-US" dirty="0"/>
          </a:p>
          <a:p>
            <a:pPr marL="41148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964" y="4050016"/>
            <a:ext cx="495300" cy="495300"/>
          </a:xfrm>
          <a:prstGeom prst="rect">
            <a:avLst/>
          </a:prstGeom>
        </p:spPr>
      </p:pic>
      <p:pic>
        <p:nvPicPr>
          <p:cNvPr id="1026" name="Picture 2" descr="Image iconneu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64" y="4638788"/>
            <a:ext cx="495300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iconmacr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283" y="4635066"/>
            <a:ext cx="495300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iconlym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602" y="4635066"/>
            <a:ext cx="495300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iconpla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64" y="5219761"/>
            <a:ext cx="495300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34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Blood Cell Images</a:t>
            </a:r>
            <a:endParaRPr lang="en-US" dirty="0"/>
          </a:p>
        </p:txBody>
      </p:sp>
      <p:pic>
        <p:nvPicPr>
          <p:cNvPr id="2052" name="Picture 4" descr="An external file that holds a picture, illustration, etc.&#10;Object name is nihms239645f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603" y="2984205"/>
            <a:ext cx="2578572" cy="21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64603" y="5156424"/>
            <a:ext cx="2578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Figure 1. </a:t>
            </a:r>
            <a:r>
              <a:rPr lang="en-US" sz="800" dirty="0" err="1"/>
              <a:t>Khairy</a:t>
            </a:r>
            <a:r>
              <a:rPr lang="en-US" sz="800" dirty="0"/>
              <a:t>, Khaled, </a:t>
            </a:r>
            <a:r>
              <a:rPr lang="en-US" sz="800" dirty="0" err="1"/>
              <a:t>JiJinn</a:t>
            </a:r>
            <a:r>
              <a:rPr lang="en-US" sz="800" dirty="0"/>
              <a:t> Foo, and Jonathon Howard. "Shapes of red blood cells: Comparison of 3D confocal images with the bilayer-couple model." </a:t>
            </a:r>
            <a:r>
              <a:rPr lang="en-US" sz="800" i="1" dirty="0"/>
              <a:t>Cellular and molecular bioengineering</a:t>
            </a:r>
            <a:r>
              <a:rPr lang="en-US" sz="800" dirty="0"/>
              <a:t> 1, no. 2-3 (2008): 173-181.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90828" y="5156424"/>
            <a:ext cx="2331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Figure 5. </a:t>
            </a:r>
            <a:r>
              <a:rPr lang="en-US" sz="800" dirty="0" err="1" smtClean="0"/>
              <a:t>Basiji</a:t>
            </a:r>
            <a:r>
              <a:rPr lang="en-US" sz="800" dirty="0"/>
              <a:t>, David A. et al. “Cellular Image Analysis and Imaging by Flow Cytometry.” </a:t>
            </a:r>
            <a:r>
              <a:rPr lang="en-US" sz="800" i="1" dirty="0"/>
              <a:t>Clinics in laboratory medicine</a:t>
            </a:r>
            <a:r>
              <a:rPr lang="en-US" sz="800" dirty="0"/>
              <a:t> 27.3 (2007): 653–viii. </a:t>
            </a:r>
            <a:r>
              <a:rPr lang="en-US" sz="800" i="1" dirty="0"/>
              <a:t>PMC</a:t>
            </a:r>
            <a:r>
              <a:rPr lang="en-US" sz="800" dirty="0"/>
              <a:t>. Web. 14 Dec. 2016.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863" y="3012099"/>
            <a:ext cx="2597199" cy="2116430"/>
          </a:xfrm>
          <a:prstGeom prst="rect">
            <a:avLst/>
          </a:prstGeom>
        </p:spPr>
      </p:pic>
      <p:pic>
        <p:nvPicPr>
          <p:cNvPr id="2056" name="Picture 8" descr="http://library.med.utah.edu/WebPath/jpeg5/HEME001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28" y="3012099"/>
            <a:ext cx="2981131" cy="214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5297" y="5156424"/>
            <a:ext cx="237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http://library.med.utah.edu/WebPath/HEMEHTML/HEME001.html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48869" y="2518432"/>
            <a:ext cx="793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Blood Smear                 Confocal Microscopy 	      Flow Cytometry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298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segmentation of blood cells (WBC, RBC, platelets) and counting of blood cells includes image acquisition, pre-processing to enhance image quality and minimization of noise, and counting of different blood cells in a given image. Among those processes, the most challenging one is blood cell segmentation. 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0615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Methods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Morphological Operations </a:t>
            </a:r>
          </a:p>
          <a:p>
            <a:pPr lvl="1"/>
            <a:r>
              <a:rPr lang="en-US" dirty="0" smtClean="0"/>
              <a:t>Dilation, Erosion, Hole filing, closing, etc. </a:t>
            </a:r>
          </a:p>
          <a:p>
            <a:r>
              <a:rPr lang="en-US" dirty="0" err="1" smtClean="0"/>
              <a:t>Granulometric</a:t>
            </a:r>
            <a:r>
              <a:rPr lang="en-US" dirty="0" smtClean="0"/>
              <a:t> method </a:t>
            </a:r>
          </a:p>
          <a:p>
            <a:pPr lvl="1"/>
            <a:r>
              <a:rPr lang="en-US" dirty="0" smtClean="0"/>
              <a:t>Size, area, eccentricity, convex part area, etc. </a:t>
            </a:r>
          </a:p>
          <a:p>
            <a:pPr lvl="1"/>
            <a:r>
              <a:rPr lang="en-US" dirty="0" smtClean="0"/>
              <a:t>Level threshold and </a:t>
            </a:r>
            <a:r>
              <a:rPr lang="en-US" dirty="0" err="1" smtClean="0"/>
              <a:t>wasteshed</a:t>
            </a:r>
            <a:r>
              <a:rPr lang="en-US" dirty="0" smtClean="0"/>
              <a:t> </a:t>
            </a:r>
          </a:p>
          <a:p>
            <a:r>
              <a:rPr lang="en-US" dirty="0"/>
              <a:t>Supervised methods </a:t>
            </a:r>
            <a:endParaRPr lang="en-US" dirty="0" smtClean="0"/>
          </a:p>
          <a:p>
            <a:pPr lvl="1"/>
            <a:r>
              <a:rPr lang="en-US" dirty="0"/>
              <a:t>multilayer neural </a:t>
            </a:r>
            <a:r>
              <a:rPr lang="en-US" dirty="0" smtClean="0"/>
              <a:t>network, </a:t>
            </a:r>
            <a:r>
              <a:rPr lang="en-US" dirty="0" err="1"/>
              <a:t>M</a:t>
            </a:r>
            <a:r>
              <a:rPr lang="en-US" dirty="0" err="1" smtClean="0"/>
              <a:t>arhov</a:t>
            </a:r>
            <a:r>
              <a:rPr lang="en-US" dirty="0" smtClean="0"/>
              <a:t> hidden tree</a:t>
            </a:r>
          </a:p>
          <a:p>
            <a:r>
              <a:rPr lang="en-US" dirty="0"/>
              <a:t>Supplementary </a:t>
            </a:r>
            <a:r>
              <a:rPr lang="en-US" dirty="0" smtClean="0"/>
              <a:t>methods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istogram </a:t>
            </a:r>
            <a:r>
              <a:rPr lang="en-US" dirty="0"/>
              <a:t>equalization and </a:t>
            </a:r>
            <a:r>
              <a:rPr lang="en-US" dirty="0" err="1"/>
              <a:t>thresholding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0373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103140" cy="1039238"/>
          </a:xfrm>
        </p:spPr>
        <p:txBody>
          <a:bodyPr/>
          <a:lstStyle/>
          <a:p>
            <a:pPr lvl="0"/>
            <a:r>
              <a:rPr lang="en-US" dirty="0" smtClean="0"/>
              <a:t>38 Sets of Blood Smear Images </a:t>
            </a:r>
          </a:p>
          <a:p>
            <a:pPr lvl="0"/>
            <a:r>
              <a:rPr lang="en-US" sz="1200" dirty="0" err="1" smtClean="0"/>
              <a:t>Sherif</a:t>
            </a:r>
            <a:r>
              <a:rPr lang="en-US" sz="1200" dirty="0" smtClean="0"/>
              <a:t> </a:t>
            </a:r>
            <a:r>
              <a:rPr lang="en-US" sz="1200" dirty="0"/>
              <a:t>Abbas, Microscopic images dataset for automation of RBCs counting, Data in Brief, Volume 5, December 2015, Pages 35-40, ISSN 2352-3409, </a:t>
            </a:r>
            <a:r>
              <a:rPr lang="en-US" sz="1200" u="sng" dirty="0">
                <a:hlinkClick r:id="rId3"/>
              </a:rPr>
              <a:t>http://dx.doi.org/10.1016/j.dib.2015.08.006</a:t>
            </a:r>
            <a:r>
              <a:rPr lang="en-US" sz="1200" dirty="0"/>
              <a:t>.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56427" y="34727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 descr="C:\Users\scai\AppData\Local\Temp\SNAGHTML5402ffab.PNG"/>
          <p:cNvPicPr>
            <a:picLocks noChangeAspect="1" noChangeArrowheads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72" y="2924834"/>
            <a:ext cx="3470633" cy="263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51172" y="5558497"/>
            <a:ext cx="359923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8588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Figure 4. The 4 original images are selected randomly from the image sets. The exposure in those images is different where C and D look unevenly exposed.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052" name="Picture 4" descr="An external file that holds a picture, illustration, etc.&#10;Object name is gr1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461" y="2924834"/>
            <a:ext cx="3098800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86461" y="5590353"/>
            <a:ext cx="32555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Figure 5. Color components of the original image. The Green has the best contrast [9].</a:t>
            </a:r>
          </a:p>
        </p:txBody>
      </p:sp>
    </p:spTree>
    <p:extLst>
      <p:ext uri="{BB962C8B-B14F-4D97-AF65-F5344CB8AC3E}">
        <p14:creationId xmlns:p14="http://schemas.microsoft.com/office/powerpoint/2010/main" val="109895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1026" name="Picture 2" descr="An external file that holds a picture, illustration, etc.&#10;Object name is gr6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73" y="1535348"/>
            <a:ext cx="3101159" cy="521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42817" y="2023353"/>
            <a:ext cx="3706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 2016a</a:t>
            </a:r>
          </a:p>
          <a:p>
            <a:r>
              <a:rPr lang="en-US" dirty="0" smtClean="0"/>
              <a:t>Code modified </a:t>
            </a:r>
          </a:p>
          <a:p>
            <a:r>
              <a:rPr lang="en-US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73103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00200" y="251946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683" y="2102174"/>
            <a:ext cx="6123562" cy="227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17307" y="4438171"/>
            <a:ext cx="400782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Figure 6. Green image after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mediam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filter and original green image.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138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889" y="1658466"/>
            <a:ext cx="5645149" cy="423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07250" y="5892328"/>
            <a:ext cx="38984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Figure 7. Green </a:t>
            </a:r>
            <a:r>
              <a:rPr lang="en-US" sz="1100" dirty="0" err="1"/>
              <a:t>Historgram</a:t>
            </a:r>
            <a:r>
              <a:rPr lang="en-US" sz="1100" dirty="0"/>
              <a:t> from 4 selected images.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377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682</TotalTime>
  <Words>479</Words>
  <Application>Microsoft Office PowerPoint</Application>
  <PresentationFormat>On-screen Show (4:3)</PresentationFormat>
  <Paragraphs>76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SimSun</vt:lpstr>
      <vt:lpstr>SimSun</vt:lpstr>
      <vt:lpstr>Arial</vt:lpstr>
      <vt:lpstr>Book Antiqua</vt:lpstr>
      <vt:lpstr>Calibri</vt:lpstr>
      <vt:lpstr>Century Gothic</vt:lpstr>
      <vt:lpstr>Times New Roman</vt:lpstr>
      <vt:lpstr>幼圆</vt:lpstr>
      <vt:lpstr>Apothecary</vt:lpstr>
      <vt:lpstr>Blood Cell Image Segmentation</vt:lpstr>
      <vt:lpstr>Human Blood Cell</vt:lpstr>
      <vt:lpstr>Blood Cell Images</vt:lpstr>
      <vt:lpstr>Problem Statement</vt:lpstr>
      <vt:lpstr>Segmentation Methods</vt:lpstr>
      <vt:lpstr>Dataset</vt:lpstr>
      <vt:lpstr>Implementation</vt:lpstr>
      <vt:lpstr>Filtering</vt:lpstr>
      <vt:lpstr>Histogram</vt:lpstr>
      <vt:lpstr>Result</vt:lpstr>
      <vt:lpstr>ReSults &amp; Improvement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Cell Image Segmentation</dc:title>
  <dc:creator>sirui cai</dc:creator>
  <cp:lastModifiedBy>Cai, Sirui</cp:lastModifiedBy>
  <cp:revision>14</cp:revision>
  <dcterms:created xsi:type="dcterms:W3CDTF">2016-12-14T09:06:36Z</dcterms:created>
  <dcterms:modified xsi:type="dcterms:W3CDTF">2016-12-14T23:29:23Z</dcterms:modified>
</cp:coreProperties>
</file>