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3" r:id="rId5"/>
    <p:sldId id="269" r:id="rId6"/>
    <p:sldId id="270" r:id="rId7"/>
    <p:sldId id="265" r:id="rId8"/>
    <p:sldId id="268" r:id="rId9"/>
    <p:sldId id="264" r:id="rId10"/>
    <p:sldId id="263" r:id="rId11"/>
    <p:sldId id="261" r:id="rId12"/>
    <p:sldId id="266" r:id="rId13"/>
    <p:sldId id="267" r:id="rId14"/>
    <p:sldId id="272" r:id="rId15"/>
    <p:sldId id="271" r:id="rId16"/>
    <p:sldId id="258" r:id="rId17"/>
    <p:sldId id="25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62A"/>
    <a:srgbClr val="CD562F"/>
    <a:srgbClr val="432A0F"/>
    <a:srgbClr val="CD552F"/>
    <a:srgbClr val="FFF6E8"/>
    <a:srgbClr val="F5DFC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720" y="176"/>
      </p:cViewPr>
      <p:guideLst>
        <p:guide orient="horz" pos="231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FA89-A198-7440-BC8A-A385D857AA20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CEC8-BD9C-9E41-9C9A-A9FBEF16AD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347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1CEC8-BD9C-9E41-9C9A-A9FBEF16ADF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3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835B-9B7E-BDC2-88EA-4AA0788C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35C44-6C92-15F9-58DC-2EF3CDE5F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0B66F-634B-328F-5001-3DFED6D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660CC-B820-42D9-50E4-0A69BA9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851A1-B51F-6C1A-B4A0-2F47959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52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DE49A-C379-9D30-9942-28FDA24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F48511-275F-3055-47CD-F456F801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4544B-CD07-EE97-7C18-56102FBC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7AFC6-54D8-9C60-51E9-8F2C2C9D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89825-18A5-80C0-4314-DEA5E9FB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B8570A-B9BD-4F5A-4F20-04DBF3B2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148B53-4B45-C502-F65B-BC5A1A06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0D143-E852-78AC-1CDB-B3B5A30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E633E-41B1-04EA-2DE8-A846FA32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000CC-970E-8427-0D37-0B3669AA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27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A21CC-0C2F-AA5E-3BE0-6DE9E60C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912A4-AC8F-4EFF-D6CA-946EB6F2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F44CE-241E-623F-C1E4-883D4D21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F67BC-C99A-BCBA-E28B-643C5552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3000C-DD56-B78E-7E1E-7B6593F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6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776E7-A765-1176-CAD9-4E784A8D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F6171-9E9A-8BC8-8914-5312864E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23B7C-9B95-522A-86D6-145898EB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0F9D0-F7B1-4625-97B2-16F5E90E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7E35B-76B0-7F07-757B-5FA62084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6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E7B17-4946-5B53-D6CF-05CD2DE6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692D2-4316-1981-6C1C-5FB4880A9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922DA7-A33B-7A33-CBF5-F05244B8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FD4232-5967-1D09-1905-6F7FF72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62CC8-75A2-79E1-36C1-B39871C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3564F-CEA7-6E9C-B08E-3C709B5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8E1AA-CB15-B12E-7616-5DBC894C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DB49F-718D-79CB-CD38-DDE5472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348AE-A3D7-C585-D755-02D778F1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F63FF5-7CD1-689F-E804-3C2EBBC2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969ECE-4822-EC56-932E-EF2BE89C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BDAB39-F061-3350-2E16-1785552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C2F74-2916-99B9-D8A8-FCF170C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36D9B8-EB19-932A-741A-19AE818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3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554F6-985D-E119-A0AC-37B370B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262BF-8065-A224-1151-3067EF36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51D8D-B6E5-19FD-9E53-419BF313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2E1AE2-6347-D921-6823-C1C79B5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0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B1424D-9EF6-D769-2EAC-E1458564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1F6DFB-3B64-5D9B-CAD5-5FE0C205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42052-4234-B6A3-EC48-013E1F6A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0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473B-43BA-635D-AA99-29E0C29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4AEFC-34CC-AB9A-DBD5-32660A16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FB843-1E9A-D550-2C2C-2D2D63F4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2A647-8C8E-63E0-3090-450B83C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FDEC4-8549-BD63-146B-EE41FCE2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59463-45B4-A336-C4F0-D6DC084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55A66-AB11-A4FB-5771-0C24550B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04078E-3E24-9D8F-4637-26837B94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AA4562-B41B-30D1-5418-A6AB9B80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174F0-393A-B221-53EC-7AAC977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0B92D8-E6B6-FC46-CC6E-A34D929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D58B5-E03C-78F4-9A7D-D78477E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11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E1B2BB-6CD3-88D2-1509-E04DF22C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200B9-7EA0-3DE8-A513-9C74F701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3D695-95C0-C1F2-4EC6-AB80A0AC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2332-2A2E-6A47-9CEB-204D3BE31A24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8E786-0F3A-C19A-5013-5FBC0733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825C-380B-AB43-39B3-8CFDE752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5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708529"/>
            <a:ext cx="6738881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工作穩定，職場與交友圈皆以男性居多，想拓展交友圈但不想參加尷尬的聯誼活動，比起交友軟體更喜歡實際與人接觸。喜歡旅遊但因工作忙碌，沒有時間規劃行程。平常興趣為運動賽事、唱歌、電影和看展。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17600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432A0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32787" y="2092379"/>
            <a:ext cx="2286203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35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電腦工程師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100,000/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351972" y="143108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TW" sz="3600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David</a:t>
            </a:r>
            <a:endParaRPr kumimoji="1" lang="zh-TW" altLang="en-US" sz="360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B75E2F9-1209-C643-328B-6B2ABB422515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內向害羞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心思細膩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憨厚老實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476916-8438-A254-0702-0B41E30B727A}"/>
              </a:ext>
            </a:extLst>
          </p:cNvPr>
          <p:cNvSpPr txBox="1"/>
          <p:nvPr/>
        </p:nvSpPr>
        <p:spPr>
          <a:xfrm>
            <a:off x="-149900" y="590242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bg1"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bg1"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圓角矩形 46">
            <a:extLst>
              <a:ext uri="{FF2B5EF4-FFF2-40B4-BE49-F238E27FC236}">
                <a16:creationId xmlns:a16="http://schemas.microsoft.com/office/drawing/2014/main" id="{DEFD24CC-CF7D-B1D8-67B9-4397B267080D}"/>
              </a:ext>
            </a:extLst>
          </p:cNvPr>
          <p:cNvSpPr/>
          <p:nvPr/>
        </p:nvSpPr>
        <p:spPr>
          <a:xfrm>
            <a:off x="769252" y="3694113"/>
            <a:ext cx="2874973" cy="1802382"/>
          </a:xfrm>
          <a:prstGeom prst="roundRect">
            <a:avLst/>
          </a:prstGeom>
          <a:solidFill>
            <a:srgbClr val="FFF6E8"/>
          </a:solidFill>
          <a:ln w="28575">
            <a:solidFill>
              <a:srgbClr val="CD552F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不知道怎麼開始找對象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家人一直逼我去相親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生活圈很難交到新朋友</a:t>
            </a:r>
            <a:endParaRPr kumimoji="1" lang="zh-TW" altLang="en-US" sz="1400" spc="3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074BE631-F08A-FF0D-23B6-CAEF65B030FF}"/>
              </a:ext>
            </a:extLst>
          </p:cNvPr>
          <p:cNvSpPr/>
          <p:nvPr/>
        </p:nvSpPr>
        <p:spPr>
          <a:xfrm>
            <a:off x="1636103" y="3339051"/>
            <a:ext cx="1141271" cy="639901"/>
          </a:xfrm>
          <a:prstGeom prst="roundRect">
            <a:avLst/>
          </a:prstGeom>
          <a:solidFill>
            <a:srgbClr val="CD552F"/>
          </a:solidFill>
          <a:ln>
            <a:solidFill>
              <a:srgbClr val="CD562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痛點</a:t>
            </a:r>
          </a:p>
        </p:txBody>
      </p:sp>
      <p:sp>
        <p:nvSpPr>
          <p:cNvPr id="48" name="圓角矩形 47">
            <a:extLst>
              <a:ext uri="{FF2B5EF4-FFF2-40B4-BE49-F238E27FC236}">
                <a16:creationId xmlns:a16="http://schemas.microsoft.com/office/drawing/2014/main" id="{E1239CC7-42B4-97D1-0E7B-0A1746E1E273}"/>
              </a:ext>
            </a:extLst>
          </p:cNvPr>
          <p:cNvSpPr/>
          <p:nvPr/>
        </p:nvSpPr>
        <p:spPr>
          <a:xfrm>
            <a:off x="4381410" y="3699833"/>
            <a:ext cx="2874973" cy="1802382"/>
          </a:xfrm>
          <a:prstGeom prst="roundRect">
            <a:avLst/>
          </a:prstGeom>
          <a:solidFill>
            <a:srgbClr val="FFF6E8"/>
          </a:solidFill>
          <a:ln w="28575">
            <a:solidFill>
              <a:srgbClr val="CD552F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認識相同價值觀</a:t>
            </a:r>
            <a:r>
              <a:rPr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的對象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一起吃飯、旅遊的伴侶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可以以結婚為前提的交往對象</a:t>
            </a:r>
            <a:endParaRPr kumimoji="1" lang="zh-TW" altLang="en-US" sz="1400" spc="3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A69154FF-2EA9-8192-602A-C33D33286CAF}"/>
              </a:ext>
            </a:extLst>
          </p:cNvPr>
          <p:cNvSpPr/>
          <p:nvPr/>
        </p:nvSpPr>
        <p:spPr>
          <a:xfrm>
            <a:off x="5248261" y="3343351"/>
            <a:ext cx="1141271" cy="639901"/>
          </a:xfrm>
          <a:prstGeom prst="roundRect">
            <a:avLst/>
          </a:prstGeom>
          <a:solidFill>
            <a:srgbClr val="CD552F"/>
          </a:solidFill>
          <a:ln>
            <a:solidFill>
              <a:srgbClr val="CD562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想獲得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B7D3A9-557B-A848-36A2-E661ED4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64" y="2940971"/>
            <a:ext cx="3093712" cy="40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3323278" y="2766219"/>
            <a:ext cx="554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03/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網站設計與架構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83292B-0FED-B2B3-C97A-6B9C6BFF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22" y="1249066"/>
            <a:ext cx="554738" cy="17241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B6FED5-44DE-F03F-733D-9DD2E5B2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40" y="2026026"/>
            <a:ext cx="574547" cy="189445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4FD7EB-4B3A-64FA-B14D-A56278F1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95" y="886243"/>
            <a:ext cx="656218" cy="187997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6BD9C0B-C305-FF22-85B9-7111A5B4E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560" y="2026026"/>
            <a:ext cx="656218" cy="22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LOGO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09232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EA5606-AEA4-F45B-A2F8-D7D2600A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3" b="89882" l="5071" r="95322">
                        <a14:foregroundMark x1="10731" y1="10806" x2="10731" y2="10806"/>
                        <a14:foregroundMark x1="5110" y1="23183" x2="5110" y2="23183"/>
                        <a14:foregroundMark x1="69575" y1="17583" x2="69575" y2="17583"/>
                        <a14:foregroundMark x1="95322" y1="44499" x2="95322" y2="44499"/>
                        <a14:foregroundMark x1="77909" y1="32908" x2="77909" y2="32908"/>
                        <a14:foregroundMark x1="16038" y1="44499" x2="16038" y2="44499"/>
                        <a14:foregroundMark x1="83766" y1="51866" x2="83766" y2="51866"/>
                        <a14:foregroundMark x1="88836" y1="51866" x2="88836" y2="51866"/>
                        <a14:foregroundMark x1="88836" y1="66994" x2="88836" y2="66994"/>
                        <a14:foregroundMark x1="83569" y1="66012" x2="83569" y2="66012"/>
                        <a14:foregroundMark x1="71973" y1="45481" x2="71973" y2="45481"/>
                        <a14:foregroundMark x1="50039" y1="30747" x2="50039" y2="30747"/>
                        <a14:foregroundMark x1="45322" y1="10216" x2="45322" y2="10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9301" y="2030003"/>
            <a:ext cx="3313398" cy="13258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0A269CA-8240-7492-236D-0B1CDADC9035}"/>
              </a:ext>
            </a:extLst>
          </p:cNvPr>
          <p:cNvSpPr txBox="1"/>
          <p:nvPr/>
        </p:nvSpPr>
        <p:spPr>
          <a:xfrm>
            <a:off x="3119284" y="4079500"/>
            <a:ext cx="5953433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月老喵希望將台灣月老廟宇文化傳承推廣，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以昭和風作設計出發，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帶有「懷舊」與「溫暖」情調，純樸而充滿生命力。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字體風格圓潤，並使用陰影加深效果，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想要傳遞給使用者舊時光的氛圍、新時代的經典</a:t>
            </a: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。</a:t>
            </a:r>
            <a:endParaRPr kumimoji="1"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8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3441C5C-D897-F4B3-E0DE-438D7727A49B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5DFC2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色彩計畫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6C37D6-E061-C11C-53CA-C1C7E56D960E}"/>
              </a:ext>
            </a:extLst>
          </p:cNvPr>
          <p:cNvSpPr txBox="1"/>
          <p:nvPr/>
        </p:nvSpPr>
        <p:spPr>
          <a:xfrm>
            <a:off x="508416" y="2954085"/>
            <a:ext cx="5055791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主色調使用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復古橘紅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，溫暖的色調讓人感到強烈能量與活力；搭配輔色暖色調的米白色，代表著廟宇的靜謐，為心靈帶來平和。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8DA778-8FB2-A1CD-3DBE-D9A18DE7BAA9}"/>
              </a:ext>
            </a:extLst>
          </p:cNvPr>
          <p:cNvSpPr/>
          <p:nvPr/>
        </p:nvSpPr>
        <p:spPr>
          <a:xfrm>
            <a:off x="7208520" y="1740935"/>
            <a:ext cx="1213150" cy="1213150"/>
          </a:xfrm>
          <a:prstGeom prst="ellipse">
            <a:avLst/>
          </a:prstGeom>
          <a:solidFill>
            <a:srgbClr val="CD5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300" dirty="0"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3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0A4C994-858F-BA79-4621-595CB3FAB9C5}"/>
              </a:ext>
            </a:extLst>
          </p:cNvPr>
          <p:cNvSpPr/>
          <p:nvPr/>
        </p:nvSpPr>
        <p:spPr>
          <a:xfrm>
            <a:off x="8709494" y="1740935"/>
            <a:ext cx="1213150" cy="1213150"/>
          </a:xfrm>
          <a:prstGeom prst="ellipse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4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0D5B3F-2469-AE94-FBB6-E0B0CEB5BC4E}"/>
              </a:ext>
            </a:extLst>
          </p:cNvPr>
          <p:cNvSpPr/>
          <p:nvPr/>
        </p:nvSpPr>
        <p:spPr>
          <a:xfrm>
            <a:off x="10190259" y="1740935"/>
            <a:ext cx="1213150" cy="1213150"/>
          </a:xfrm>
          <a:prstGeom prst="ellipse">
            <a:avLst/>
          </a:prstGeom>
          <a:solidFill>
            <a:srgbClr val="F5D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F5DFC2</a:t>
            </a:r>
            <a:endParaRPr kumimoji="1" lang="zh-TW" altLang="en-US" sz="16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F319B2B-5F4C-C5CF-8E49-84CA0E899A64}"/>
              </a:ext>
            </a:extLst>
          </p:cNvPr>
          <p:cNvSpPr/>
          <p:nvPr/>
        </p:nvSpPr>
        <p:spPr>
          <a:xfrm>
            <a:off x="7208520" y="3547839"/>
            <a:ext cx="1213150" cy="121315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E5A62A</a:t>
            </a:r>
            <a:endParaRPr kumimoji="1" lang="zh-TW" altLang="en-US" sz="1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7CF436B-E2F0-254B-5FF6-5FBA64B59C4A}"/>
              </a:ext>
            </a:extLst>
          </p:cNvPr>
          <p:cNvSpPr/>
          <p:nvPr/>
        </p:nvSpPr>
        <p:spPr>
          <a:xfrm>
            <a:off x="8709494" y="3547839"/>
            <a:ext cx="1213150" cy="1213150"/>
          </a:xfrm>
          <a:prstGeom prst="ellipse">
            <a:avLst/>
          </a:prstGeom>
          <a:solidFill>
            <a:srgbClr val="432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3C4555-D6C3-22CB-85D9-DA7BEF882FF5}"/>
              </a:ext>
            </a:extLst>
          </p:cNvPr>
          <p:cNvSpPr/>
          <p:nvPr/>
        </p:nvSpPr>
        <p:spPr>
          <a:xfrm>
            <a:off x="10230679" y="3547839"/>
            <a:ext cx="1213150" cy="1213150"/>
          </a:xfrm>
          <a:prstGeom prst="ellipse">
            <a:avLst/>
          </a:prstGeom>
          <a:solidFill>
            <a:srgbClr val="432A0F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009D50-2933-0098-32F4-FCD455797B0B}"/>
              </a:ext>
            </a:extLst>
          </p:cNvPr>
          <p:cNvSpPr txBox="1"/>
          <p:nvPr/>
        </p:nvSpPr>
        <p:spPr>
          <a:xfrm>
            <a:off x="7543226" y="30023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B0DAC-ECB1-B768-A8F2-BC7277105691}"/>
              </a:ext>
            </a:extLst>
          </p:cNvPr>
          <p:cNvSpPr txBox="1"/>
          <p:nvPr/>
        </p:nvSpPr>
        <p:spPr>
          <a:xfrm>
            <a:off x="9044200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2E307F-2FB8-D59B-0665-63D3B3331865}"/>
              </a:ext>
            </a:extLst>
          </p:cNvPr>
          <p:cNvSpPr txBox="1"/>
          <p:nvPr/>
        </p:nvSpPr>
        <p:spPr>
          <a:xfrm>
            <a:off x="10524965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0401E2-E331-4360-8396-1C7897D88AE3}"/>
              </a:ext>
            </a:extLst>
          </p:cNvPr>
          <p:cNvSpPr txBox="1"/>
          <p:nvPr/>
        </p:nvSpPr>
        <p:spPr>
          <a:xfrm>
            <a:off x="7453458" y="48083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注目色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ECBEB1-DCB7-6F08-2B8B-EE66FEBC0DF4}"/>
              </a:ext>
            </a:extLst>
          </p:cNvPr>
          <p:cNvSpPr txBox="1"/>
          <p:nvPr/>
        </p:nvSpPr>
        <p:spPr>
          <a:xfrm>
            <a:off x="8864664" y="48083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標題文字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62F473-8313-2767-B95A-C3E33A01111C}"/>
              </a:ext>
            </a:extLst>
          </p:cNvPr>
          <p:cNvSpPr txBox="1"/>
          <p:nvPr/>
        </p:nvSpPr>
        <p:spPr>
          <a:xfrm>
            <a:off x="10565385" y="4808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內文</a:t>
            </a:r>
          </a:p>
        </p:txBody>
      </p:sp>
    </p:spTree>
    <p:extLst>
      <p:ext uri="{BB962C8B-B14F-4D97-AF65-F5344CB8AC3E}">
        <p14:creationId xmlns:p14="http://schemas.microsoft.com/office/powerpoint/2010/main" val="363138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5537B3C-4BAD-87F0-AA27-59814E07B02F}"/>
              </a:ext>
            </a:extLst>
          </p:cNvPr>
          <p:cNvCxnSpPr>
            <a:cxnSpLocks/>
          </p:cNvCxnSpPr>
          <p:nvPr/>
        </p:nvCxnSpPr>
        <p:spPr>
          <a:xfrm>
            <a:off x="11297265" y="1982001"/>
            <a:ext cx="0" cy="204430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3D043FB-63F7-FC65-E96A-65549B9A24EA}"/>
              </a:ext>
            </a:extLst>
          </p:cNvPr>
          <p:cNvCxnSpPr>
            <a:cxnSpLocks/>
          </p:cNvCxnSpPr>
          <p:nvPr/>
        </p:nvCxnSpPr>
        <p:spPr>
          <a:xfrm flipH="1">
            <a:off x="2634354" y="1982001"/>
            <a:ext cx="5295" cy="3578141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9478E14-E2A3-8211-889F-179B63DCBE1F}"/>
              </a:ext>
            </a:extLst>
          </p:cNvPr>
          <p:cNvCxnSpPr>
            <a:cxnSpLocks/>
          </p:cNvCxnSpPr>
          <p:nvPr/>
        </p:nvCxnSpPr>
        <p:spPr>
          <a:xfrm>
            <a:off x="9562250" y="1982001"/>
            <a:ext cx="24202" cy="4153328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C02A9D6-3797-0FF8-9DA0-2F30D55F123C}"/>
              </a:ext>
            </a:extLst>
          </p:cNvPr>
          <p:cNvCxnSpPr>
            <a:cxnSpLocks/>
          </p:cNvCxnSpPr>
          <p:nvPr/>
        </p:nvCxnSpPr>
        <p:spPr>
          <a:xfrm>
            <a:off x="7821940" y="1996750"/>
            <a:ext cx="24202" cy="3489650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D8648D3-2E04-A280-C59E-3C92971D46D4}"/>
              </a:ext>
            </a:extLst>
          </p:cNvPr>
          <p:cNvCxnSpPr>
            <a:cxnSpLocks/>
          </p:cNvCxnSpPr>
          <p:nvPr/>
        </p:nvCxnSpPr>
        <p:spPr>
          <a:xfrm>
            <a:off x="6081631" y="2011498"/>
            <a:ext cx="9453" cy="2988205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2739FB9-1A74-FCAC-99DD-48FB6887A9F0}"/>
              </a:ext>
            </a:extLst>
          </p:cNvPr>
          <p:cNvCxnSpPr>
            <a:cxnSpLocks/>
          </p:cNvCxnSpPr>
          <p:nvPr/>
        </p:nvCxnSpPr>
        <p:spPr>
          <a:xfrm>
            <a:off x="4385566" y="1996750"/>
            <a:ext cx="0" cy="357738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0222429-E73C-85E5-057A-9E9D7E2406AC}"/>
              </a:ext>
            </a:extLst>
          </p:cNvPr>
          <p:cNvCxnSpPr/>
          <p:nvPr/>
        </p:nvCxnSpPr>
        <p:spPr>
          <a:xfrm>
            <a:off x="949192" y="1996751"/>
            <a:ext cx="0" cy="348964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SITEMAP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741678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E8BE4242-25D1-FF04-6EDD-8953DCEC42FD}"/>
              </a:ext>
            </a:extLst>
          </p:cNvPr>
          <p:cNvSpPr/>
          <p:nvPr/>
        </p:nvSpPr>
        <p:spPr>
          <a:xfrm>
            <a:off x="5010539" y="1131318"/>
            <a:ext cx="2133600" cy="670560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月老喵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AABBE7-C374-EF18-34E0-18FD6C475B72}"/>
              </a:ext>
            </a:extLst>
          </p:cNvPr>
          <p:cNvCxnSpPr>
            <a:cxnSpLocks/>
          </p:cNvCxnSpPr>
          <p:nvPr/>
        </p:nvCxnSpPr>
        <p:spPr>
          <a:xfrm>
            <a:off x="949192" y="1996751"/>
            <a:ext cx="10348073" cy="0"/>
          </a:xfrm>
          <a:prstGeom prst="line">
            <a:avLst/>
          </a:prstGeom>
          <a:ln w="28575">
            <a:solidFill>
              <a:srgbClr val="432A0F">
                <a:alpha val="80263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995E4AF-D1BE-E971-DF5C-2500A644A7B7}"/>
              </a:ext>
            </a:extLst>
          </p:cNvPr>
          <p:cNvGrpSpPr/>
          <p:nvPr/>
        </p:nvGrpSpPr>
        <p:grpSpPr>
          <a:xfrm>
            <a:off x="1904548" y="2274584"/>
            <a:ext cx="1464906" cy="3528334"/>
            <a:chOff x="2850748" y="2275093"/>
            <a:chExt cx="1464906" cy="352833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9F6EE82C-91C5-8578-3E62-A7A773721D10}"/>
                </a:ext>
              </a:extLst>
            </p:cNvPr>
            <p:cNvSpPr/>
            <p:nvPr/>
          </p:nvSpPr>
          <p:spPr>
            <a:xfrm>
              <a:off x="2850748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月老文化</a:t>
              </a: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37FF3657-EEF9-CC39-CE9A-653C9CD18852}"/>
                </a:ext>
              </a:extLst>
            </p:cNvPr>
            <p:cNvSpPr/>
            <p:nvPr/>
          </p:nvSpPr>
          <p:spPr>
            <a:xfrm>
              <a:off x="2944650" y="31062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關於月老</a:t>
              </a: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606B5E0C-7276-7B7D-38BD-17BAA970CDC7}"/>
                </a:ext>
              </a:extLst>
            </p:cNvPr>
            <p:cNvSpPr/>
            <p:nvPr/>
          </p:nvSpPr>
          <p:spPr>
            <a:xfrm>
              <a:off x="2944650" y="383777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參拜流程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B8EB8D19-FD89-94F7-147B-8AC6174AA743}"/>
                </a:ext>
              </a:extLst>
            </p:cNvPr>
            <p:cNvSpPr/>
            <p:nvPr/>
          </p:nvSpPr>
          <p:spPr>
            <a:xfrm>
              <a:off x="2944650" y="456929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參拜禁忌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271BD051-1AD4-2B81-D807-F78D787BF998}"/>
                </a:ext>
              </a:extLst>
            </p:cNvPr>
            <p:cNvSpPr/>
            <p:nvPr/>
          </p:nvSpPr>
          <p:spPr>
            <a:xfrm>
              <a:off x="2944650" y="530081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精選地圖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C285806-DA40-89E0-F18D-811FA820F783}"/>
              </a:ext>
            </a:extLst>
          </p:cNvPr>
          <p:cNvGrpSpPr/>
          <p:nvPr/>
        </p:nvGrpSpPr>
        <p:grpSpPr>
          <a:xfrm>
            <a:off x="3636601" y="2299337"/>
            <a:ext cx="1464906" cy="3526106"/>
            <a:chOff x="4762086" y="2275093"/>
            <a:chExt cx="1464906" cy="3526106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E116EF6-6623-2344-E48A-E803E0F6254B}"/>
                </a:ext>
              </a:extLst>
            </p:cNvPr>
            <p:cNvSpPr/>
            <p:nvPr/>
          </p:nvSpPr>
          <p:spPr>
            <a:xfrm>
              <a:off x="4762086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線上求籤</a:t>
              </a: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912787B3-6E97-096B-7592-950A5F606C36}"/>
                </a:ext>
              </a:extLst>
            </p:cNvPr>
            <p:cNvSpPr/>
            <p:nvPr/>
          </p:nvSpPr>
          <p:spPr>
            <a:xfrm>
              <a:off x="4855988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自我介紹</a:t>
              </a:r>
            </a:p>
          </p:txBody>
        </p:sp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091837C7-8610-7887-D732-2FF16151775B}"/>
                </a:ext>
              </a:extLst>
            </p:cNvPr>
            <p:cNvSpPr/>
            <p:nvPr/>
          </p:nvSpPr>
          <p:spPr>
            <a:xfrm>
              <a:off x="4855988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祈求項目</a:t>
              </a: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958BB2AE-4C07-D54E-1B3D-AC2534C8F534}"/>
                </a:ext>
              </a:extLst>
            </p:cNvPr>
            <p:cNvSpPr/>
            <p:nvPr/>
          </p:nvSpPr>
          <p:spPr>
            <a:xfrm>
              <a:off x="4855988" y="457627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抽籤</a:t>
              </a: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F847C0AC-2342-94A8-FD43-904CA61A248E}"/>
                </a:ext>
              </a:extLst>
            </p:cNvPr>
            <p:cNvSpPr/>
            <p:nvPr/>
          </p:nvSpPr>
          <p:spPr>
            <a:xfrm>
              <a:off x="4867204" y="529859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擲筊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67AB040-7855-3067-60E9-6F54BBA4739D}"/>
              </a:ext>
            </a:extLst>
          </p:cNvPr>
          <p:cNvGrpSpPr/>
          <p:nvPr/>
        </p:nvGrpSpPr>
        <p:grpSpPr>
          <a:xfrm>
            <a:off x="5368654" y="2299337"/>
            <a:ext cx="1464906" cy="2803791"/>
            <a:chOff x="6702923" y="2260345"/>
            <a:chExt cx="1464906" cy="2803791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CF38F613-9B8A-6CCA-EE24-04BC1ED2AEB2}"/>
                </a:ext>
              </a:extLst>
            </p:cNvPr>
            <p:cNvSpPr/>
            <p:nvPr/>
          </p:nvSpPr>
          <p:spPr>
            <a:xfrm>
              <a:off x="6702923" y="2260345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商品</a:t>
              </a:r>
              <a:r>
                <a:rPr kumimoji="1" lang="en-US" altLang="zh-TW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/</a:t>
              </a:r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行程</a:t>
              </a: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78C6D69D-E835-41CC-05B6-0896E0FB139B}"/>
                </a:ext>
              </a:extLst>
            </p:cNvPr>
            <p:cNvSpPr/>
            <p:nvPr/>
          </p:nvSpPr>
          <p:spPr>
            <a:xfrm>
              <a:off x="6796825" y="311255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首頁</a:t>
              </a: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8B687FD2-8DC8-FB24-AE26-28EB9BC070D2}"/>
                </a:ext>
              </a:extLst>
            </p:cNvPr>
            <p:cNvSpPr/>
            <p:nvPr/>
          </p:nvSpPr>
          <p:spPr>
            <a:xfrm>
              <a:off x="6796825" y="38297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列表</a:t>
              </a: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BA40DC11-CF56-4C61-D992-14EB636D5EFF}"/>
                </a:ext>
              </a:extLst>
            </p:cNvPr>
            <p:cNvSpPr/>
            <p:nvPr/>
          </p:nvSpPr>
          <p:spPr>
            <a:xfrm>
              <a:off x="6796825" y="4561528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詳細資訊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8562F3C-BFB6-9059-9666-E8328B2EE2DA}"/>
              </a:ext>
            </a:extLst>
          </p:cNvPr>
          <p:cNvGrpSpPr/>
          <p:nvPr/>
        </p:nvGrpSpPr>
        <p:grpSpPr>
          <a:xfrm>
            <a:off x="8832760" y="2274584"/>
            <a:ext cx="1464906" cy="4053467"/>
            <a:chOff x="8793180" y="2252568"/>
            <a:chExt cx="1464906" cy="4053467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5DDB78FB-5833-4449-04F1-D62F41E9E081}"/>
                </a:ext>
              </a:extLst>
            </p:cNvPr>
            <p:cNvSpPr/>
            <p:nvPr/>
          </p:nvSpPr>
          <p:spPr>
            <a:xfrm>
              <a:off x="8793180" y="2252568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會員中心</a:t>
              </a: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97340581-900B-A436-53AC-53BA92174124}"/>
                </a:ext>
              </a:extLst>
            </p:cNvPr>
            <p:cNvSpPr/>
            <p:nvPr/>
          </p:nvSpPr>
          <p:spPr>
            <a:xfrm>
              <a:off x="8887082" y="312223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會員資料</a:t>
              </a: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6F4B8AE6-0A08-19EA-BDEB-F5FBC53B2393}"/>
                </a:ext>
              </a:extLst>
            </p:cNvPr>
            <p:cNvSpPr/>
            <p:nvPr/>
          </p:nvSpPr>
          <p:spPr>
            <a:xfrm>
              <a:off x="8887082" y="379253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修改頭像</a:t>
              </a: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CBDBA6C-23AF-C533-0216-DE631898C6BB}"/>
                </a:ext>
              </a:extLst>
            </p:cNvPr>
            <p:cNvSpPr/>
            <p:nvPr/>
          </p:nvSpPr>
          <p:spPr>
            <a:xfrm>
              <a:off x="8887082" y="446283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修改密碼</a:t>
              </a: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618FC6B1-7F4B-DA2B-A7F6-750C201CAC90}"/>
                </a:ext>
              </a:extLst>
            </p:cNvPr>
            <p:cNvSpPr/>
            <p:nvPr/>
          </p:nvSpPr>
          <p:spPr>
            <a:xfrm>
              <a:off x="8887082" y="513312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我的最愛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2D3ABE05-7551-E3EA-FE80-E2B59ED1E23A}"/>
                </a:ext>
              </a:extLst>
            </p:cNvPr>
            <p:cNvSpPr/>
            <p:nvPr/>
          </p:nvSpPr>
          <p:spPr>
            <a:xfrm>
              <a:off x="8887081" y="5803427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查詢訂單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64D2BD-55F2-5F93-68E1-0DD98B10E4ED}"/>
              </a:ext>
            </a:extLst>
          </p:cNvPr>
          <p:cNvGrpSpPr/>
          <p:nvPr/>
        </p:nvGrpSpPr>
        <p:grpSpPr>
          <a:xfrm>
            <a:off x="7100707" y="2299337"/>
            <a:ext cx="1464906" cy="3441273"/>
            <a:chOff x="7769623" y="2286539"/>
            <a:chExt cx="1464906" cy="3441273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7D5B2985-9BFE-5551-0742-70A08D3E5444}"/>
                </a:ext>
              </a:extLst>
            </p:cNvPr>
            <p:cNvSpPr/>
            <p:nvPr/>
          </p:nvSpPr>
          <p:spPr>
            <a:xfrm>
              <a:off x="7769623" y="2286539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購物車</a:t>
              </a: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33F59CE8-1A57-56D2-F39F-5812AF4E9687}"/>
                </a:ext>
              </a:extLst>
            </p:cNvPr>
            <p:cNvSpPr/>
            <p:nvPr/>
          </p:nvSpPr>
          <p:spPr>
            <a:xfrm>
              <a:off x="7863525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購物訂單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A3DBE117-0E7E-3B2A-FBD9-7FFEBDE2AEC9}"/>
                </a:ext>
              </a:extLst>
            </p:cNvPr>
            <p:cNvSpPr/>
            <p:nvPr/>
          </p:nvSpPr>
          <p:spPr>
            <a:xfrm>
              <a:off x="7863525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填寫資料</a:t>
              </a: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21C5F69B-8393-CE58-A3C3-E8B699066A69}"/>
                </a:ext>
              </a:extLst>
            </p:cNvPr>
            <p:cNvSpPr/>
            <p:nvPr/>
          </p:nvSpPr>
          <p:spPr>
            <a:xfrm>
              <a:off x="7863525" y="453485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結帳</a:t>
              </a: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B53E7938-D15F-5C24-1600-FB1DB820AFBD}"/>
                </a:ext>
              </a:extLst>
            </p:cNvPr>
            <p:cNvSpPr/>
            <p:nvPr/>
          </p:nvSpPr>
          <p:spPr>
            <a:xfrm>
              <a:off x="7863525" y="5225204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訂單明細</a:t>
              </a: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DFC35087-07D7-E9DC-F01E-FBF1B0625A9E}"/>
              </a:ext>
            </a:extLst>
          </p:cNvPr>
          <p:cNvSpPr/>
          <p:nvPr/>
        </p:nvSpPr>
        <p:spPr>
          <a:xfrm>
            <a:off x="10564812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登入</a:t>
            </a:r>
            <a:r>
              <a:rPr kumimoji="1" lang="en-US" altLang="zh-TW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/</a:t>
            </a:r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註冊</a:t>
            </a: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D4341271-C90B-D3F2-5D0E-A3FCC801CC24}"/>
              </a:ext>
            </a:extLst>
          </p:cNvPr>
          <p:cNvSpPr/>
          <p:nvPr/>
        </p:nvSpPr>
        <p:spPr>
          <a:xfrm>
            <a:off x="10658714" y="307745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登入</a:t>
            </a:r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EF36A865-D18E-EDD6-FFEB-57BC274D9D34}"/>
              </a:ext>
            </a:extLst>
          </p:cNvPr>
          <p:cNvSpPr/>
          <p:nvPr/>
        </p:nvSpPr>
        <p:spPr>
          <a:xfrm>
            <a:off x="10658714" y="380897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註冊</a:t>
            </a: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785B39-CAB8-49B4-0718-EFF9B7C833F7}"/>
              </a:ext>
            </a:extLst>
          </p:cNvPr>
          <p:cNvSpPr/>
          <p:nvPr/>
        </p:nvSpPr>
        <p:spPr>
          <a:xfrm>
            <a:off x="172495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首頁</a:t>
            </a:r>
          </a:p>
        </p:txBody>
      </p:sp>
      <p:sp>
        <p:nvSpPr>
          <p:cNvPr id="68" name="圓角矩形 67">
            <a:extLst>
              <a:ext uri="{FF2B5EF4-FFF2-40B4-BE49-F238E27FC236}">
                <a16:creationId xmlns:a16="http://schemas.microsoft.com/office/drawing/2014/main" id="{DBEC9714-74F2-131F-E3B0-80BEAFB950AE}"/>
              </a:ext>
            </a:extLst>
          </p:cNvPr>
          <p:cNvSpPr/>
          <p:nvPr/>
        </p:nvSpPr>
        <p:spPr>
          <a:xfrm>
            <a:off x="266397" y="309674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月老文化</a:t>
            </a:r>
          </a:p>
        </p:txBody>
      </p:sp>
      <p:sp>
        <p:nvSpPr>
          <p:cNvPr id="69" name="圓角矩形 68">
            <a:extLst>
              <a:ext uri="{FF2B5EF4-FFF2-40B4-BE49-F238E27FC236}">
                <a16:creationId xmlns:a16="http://schemas.microsoft.com/office/drawing/2014/main" id="{5F13D67E-CF50-4CBC-E5B9-852A1461F504}"/>
              </a:ext>
            </a:extLst>
          </p:cNvPr>
          <p:cNvSpPr/>
          <p:nvPr/>
        </p:nvSpPr>
        <p:spPr>
          <a:xfrm>
            <a:off x="266397" y="382826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線上求籤</a:t>
            </a:r>
          </a:p>
        </p:txBody>
      </p:sp>
      <p:sp>
        <p:nvSpPr>
          <p:cNvPr id="70" name="圓角矩形 69">
            <a:extLst>
              <a:ext uri="{FF2B5EF4-FFF2-40B4-BE49-F238E27FC236}">
                <a16:creationId xmlns:a16="http://schemas.microsoft.com/office/drawing/2014/main" id="{ED06E7F5-379F-AA25-2095-90340C2AF963}"/>
              </a:ext>
            </a:extLst>
          </p:cNvPr>
          <p:cNvSpPr/>
          <p:nvPr/>
        </p:nvSpPr>
        <p:spPr>
          <a:xfrm>
            <a:off x="266397" y="455978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商品</a:t>
            </a:r>
            <a:r>
              <a:rPr kumimoji="1" lang="en-US" altLang="zh-TW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/</a:t>
            </a:r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行程</a:t>
            </a:r>
          </a:p>
        </p:txBody>
      </p:sp>
      <p:sp>
        <p:nvSpPr>
          <p:cNvPr id="71" name="圓角矩形 70">
            <a:extLst>
              <a:ext uri="{FF2B5EF4-FFF2-40B4-BE49-F238E27FC236}">
                <a16:creationId xmlns:a16="http://schemas.microsoft.com/office/drawing/2014/main" id="{8C61E5DC-95B0-307B-6726-EF44B5857FF5}"/>
              </a:ext>
            </a:extLst>
          </p:cNvPr>
          <p:cNvSpPr/>
          <p:nvPr/>
        </p:nvSpPr>
        <p:spPr>
          <a:xfrm>
            <a:off x="266397" y="529130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會員中心</a:t>
            </a:r>
          </a:p>
        </p:txBody>
      </p:sp>
    </p:spTree>
    <p:extLst>
      <p:ext uri="{BB962C8B-B14F-4D97-AF65-F5344CB8AC3E}">
        <p14:creationId xmlns:p14="http://schemas.microsoft.com/office/powerpoint/2010/main" val="39385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4734754" y="2766219"/>
            <a:ext cx="2722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團隊介紹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BF1A28-2461-22DB-06FB-F46420A5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4"/>
            <a:ext cx="2870200" cy="2120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4F9B10-1EC6-8381-1C83-CD7E4DA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033" y="4091782"/>
            <a:ext cx="2620147" cy="2766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37CC23-3F20-5417-4854-C5B5D9B2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613" y="0"/>
            <a:ext cx="3413559" cy="2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8B2BB3F9-15E6-4A08-7BF0-FFD4988D9CBB}"/>
              </a:ext>
            </a:extLst>
          </p:cNvPr>
          <p:cNvGrpSpPr/>
          <p:nvPr/>
        </p:nvGrpSpPr>
        <p:grpSpPr>
          <a:xfrm>
            <a:off x="593161" y="517982"/>
            <a:ext cx="11005678" cy="5970320"/>
            <a:chOff x="524335" y="584167"/>
            <a:chExt cx="11005678" cy="597032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55E9003E-AE24-ECDC-7090-AC6E497A8110}"/>
                </a:ext>
              </a:extLst>
            </p:cNvPr>
            <p:cNvGrpSpPr/>
            <p:nvPr/>
          </p:nvGrpSpPr>
          <p:grpSpPr>
            <a:xfrm>
              <a:off x="524335" y="598104"/>
              <a:ext cx="3447584" cy="5245943"/>
              <a:chOff x="910097" y="640966"/>
              <a:chExt cx="3447584" cy="5245943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772650F2-8921-3356-4DA1-4730D3BA2E3B}"/>
                  </a:ext>
                </a:extLst>
              </p:cNvPr>
              <p:cNvGrpSpPr/>
              <p:nvPr/>
            </p:nvGrpSpPr>
            <p:grpSpPr>
              <a:xfrm>
                <a:off x="1551359" y="640966"/>
                <a:ext cx="2165060" cy="2734723"/>
                <a:chOff x="926827" y="640966"/>
                <a:chExt cx="2165060" cy="2734723"/>
              </a:xfrm>
            </p:grpSpPr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8215F501-A14D-927F-D773-82F17AA04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827" y="640966"/>
                  <a:ext cx="2165060" cy="2156400"/>
                </a:xfrm>
                <a:prstGeom prst="rect">
                  <a:avLst/>
                </a:prstGeom>
              </p:spPr>
            </p:pic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61F4FFE-2910-6028-8C7E-52FAFC8703B5}"/>
                    </a:ext>
                  </a:extLst>
                </p:cNvPr>
                <p:cNvSpPr txBox="1"/>
                <p:nvPr/>
              </p:nvSpPr>
              <p:spPr>
                <a:xfrm>
                  <a:off x="1437055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黃昱潔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3349408-AB35-0ED3-D13B-FDE34F62F2FC}"/>
                    </a:ext>
                  </a:extLst>
                </p:cNvPr>
                <p:cNvSpPr txBox="1"/>
                <p:nvPr/>
              </p:nvSpPr>
              <p:spPr>
                <a:xfrm>
                  <a:off x="926827" y="3006357"/>
                  <a:ext cx="6481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組長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4138BF5C-C6D5-5A2C-32B5-FF7B62ACAA6B}"/>
                  </a:ext>
                </a:extLst>
              </p:cNvPr>
              <p:cNvGrpSpPr/>
              <p:nvPr/>
            </p:nvGrpSpPr>
            <p:grpSpPr>
              <a:xfrm>
                <a:off x="910097" y="3618991"/>
                <a:ext cx="3447584" cy="1287532"/>
                <a:chOff x="910097" y="3618991"/>
                <a:chExt cx="3447584" cy="1213977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8D172692-F34F-6717-0883-65F0DE858D22}"/>
                    </a:ext>
                  </a:extLst>
                </p:cNvPr>
                <p:cNvSpPr txBox="1"/>
                <p:nvPr/>
              </p:nvSpPr>
              <p:spPr>
                <a:xfrm>
                  <a:off x="910097" y="3618991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E48A3E2-A490-7379-D746-E22526827D1D}"/>
                    </a:ext>
                  </a:extLst>
                </p:cNvPr>
                <p:cNvSpPr txBox="1"/>
                <p:nvPr/>
              </p:nvSpPr>
              <p:spPr>
                <a:xfrm>
                  <a:off x="926827" y="4001971"/>
                  <a:ext cx="343085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首頁、線上求籤頁面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網頁切版及動態效果製作、隨機抽取詩籤、光箱提醒視窗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97D7D8FA-7088-1A3D-3483-121AB6F99F6B}"/>
                  </a:ext>
                </a:extLst>
              </p:cNvPr>
              <p:cNvGrpSpPr/>
              <p:nvPr/>
            </p:nvGrpSpPr>
            <p:grpSpPr>
              <a:xfrm>
                <a:off x="910097" y="4906523"/>
                <a:ext cx="3447584" cy="980386"/>
                <a:chOff x="910097" y="4906523"/>
                <a:chExt cx="3447584" cy="980386"/>
              </a:xfrm>
            </p:grpSpPr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FE6C7C9-2B89-4AD0-30A4-538E52CCC4A7}"/>
                    </a:ext>
                  </a:extLst>
                </p:cNvPr>
                <p:cNvSpPr txBox="1"/>
                <p:nvPr/>
              </p:nvSpPr>
              <p:spPr>
                <a:xfrm>
                  <a:off x="910097" y="490652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97886D0-AC0F-E9AA-A77E-76B1E885328B}"/>
                    </a:ext>
                  </a:extLst>
                </p:cNvPr>
                <p:cNvSpPr txBox="1"/>
                <p:nvPr/>
              </p:nvSpPr>
              <p:spPr>
                <a:xfrm>
                  <a:off x="941115" y="5302134"/>
                  <a:ext cx="34165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資料串接、收藏詩籤</a:t>
                  </a:r>
                  <a:endParaRPr lang="en-US" altLang="zh-TW" sz="1600" dirty="0">
                    <a:solidFill>
                      <a:srgbClr val="432A0F"/>
                    </a:solidFill>
                    <a:effectLst/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031B5BA-094E-CC57-CFD3-AA1480E680B5}"/>
                </a:ext>
              </a:extLst>
            </p:cNvPr>
            <p:cNvGrpSpPr/>
            <p:nvPr/>
          </p:nvGrpSpPr>
          <p:grpSpPr>
            <a:xfrm>
              <a:off x="4431582" y="584167"/>
              <a:ext cx="3569418" cy="5970320"/>
              <a:chOff x="4667281" y="627029"/>
              <a:chExt cx="3569418" cy="5970320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1EACA3ED-96DE-0194-8FD5-5446C47D9552}"/>
                  </a:ext>
                </a:extLst>
              </p:cNvPr>
              <p:cNvGrpSpPr/>
              <p:nvPr/>
            </p:nvGrpSpPr>
            <p:grpSpPr>
              <a:xfrm>
                <a:off x="5367653" y="627029"/>
                <a:ext cx="2168675" cy="2734723"/>
                <a:chOff x="4980730" y="640966"/>
                <a:chExt cx="2168675" cy="2734723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75905B4A-B871-786C-EF00-34F0BE29A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0730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FA01544-FB8A-4F67-E553-AD27571C2672}"/>
                    </a:ext>
                  </a:extLst>
                </p:cNvPr>
                <p:cNvSpPr txBox="1"/>
                <p:nvPr/>
              </p:nvSpPr>
              <p:spPr>
                <a:xfrm>
                  <a:off x="5490958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郭冠廷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97EC3BEC-375C-D8C4-7881-3B3F272E5208}"/>
                  </a:ext>
                </a:extLst>
              </p:cNvPr>
              <p:cNvGrpSpPr/>
              <p:nvPr/>
            </p:nvGrpSpPr>
            <p:grpSpPr>
              <a:xfrm>
                <a:off x="4667281" y="3605054"/>
                <a:ext cx="3569418" cy="2992295"/>
                <a:chOff x="4910215" y="3618991"/>
                <a:chExt cx="3569418" cy="2992295"/>
              </a:xfrm>
            </p:grpSpPr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64BE1143-EF55-6BCB-EC7F-3074D71B995E}"/>
                    </a:ext>
                  </a:extLst>
                </p:cNvPr>
                <p:cNvGrpSpPr/>
                <p:nvPr/>
              </p:nvGrpSpPr>
              <p:grpSpPr>
                <a:xfrm>
                  <a:off x="4924503" y="3618991"/>
                  <a:ext cx="3040781" cy="967755"/>
                  <a:chOff x="4924503" y="3618991"/>
                  <a:chExt cx="3040781" cy="967755"/>
                </a:xfrm>
              </p:grpSpPr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15DBCC1D-BF8F-A659-8CD8-E3F835AC2456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970AFFE5-CBB6-C6A6-E418-85D85CC4DDC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4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會員系統頁面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1833D59A-3EFF-898C-D958-492A80558A90}"/>
                    </a:ext>
                  </a:extLst>
                </p:cNvPr>
                <p:cNvGrpSpPr/>
                <p:nvPr/>
              </p:nvGrpSpPr>
              <p:grpSpPr>
                <a:xfrm>
                  <a:off x="4910215" y="4860357"/>
                  <a:ext cx="3569418" cy="1750929"/>
                  <a:chOff x="4910215" y="4860357"/>
                  <a:chExt cx="3569418" cy="1750929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F546C385-CB5D-F444-C0AB-5A8CAB470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4860357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6A0286C-5624-9AEC-8192-B30B8A2E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215" y="5287847"/>
                    <a:ext cx="356941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MySQL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資料庫建置、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資料串接、會員登入 註冊及修改資料、上傳頭像、會員收藏刪除功能、查詢歷史訂單、商品評價功能、購物車結帳系統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8D250742-D2D9-CDFC-438F-05D5F063BA37}"/>
                </a:ext>
              </a:extLst>
            </p:cNvPr>
            <p:cNvGrpSpPr/>
            <p:nvPr/>
          </p:nvGrpSpPr>
          <p:grpSpPr>
            <a:xfrm>
              <a:off x="8460662" y="598104"/>
              <a:ext cx="3069351" cy="5463589"/>
              <a:chOff x="8846424" y="640966"/>
              <a:chExt cx="3069351" cy="5463589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CEAF4E74-2FC1-8FC3-671D-5DD457DD8538}"/>
                  </a:ext>
                </a:extLst>
              </p:cNvPr>
              <p:cNvGrpSpPr/>
              <p:nvPr/>
            </p:nvGrpSpPr>
            <p:grpSpPr>
              <a:xfrm>
                <a:off x="9296762" y="640966"/>
                <a:ext cx="2168675" cy="2734723"/>
                <a:chOff x="8945533" y="640966"/>
                <a:chExt cx="2168675" cy="2734723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AA7407E8-BE35-0591-116F-0D753C31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45533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4E801BE9-6982-EB1D-E8BD-FB3EE51CCA49}"/>
                    </a:ext>
                  </a:extLst>
                </p:cNvPr>
                <p:cNvSpPr txBox="1"/>
                <p:nvPr/>
              </p:nvSpPr>
              <p:spPr>
                <a:xfrm>
                  <a:off x="9455761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王宣蘋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D791516C-818A-FA8E-C427-40297C42140B}"/>
                  </a:ext>
                </a:extLst>
              </p:cNvPr>
              <p:cNvGrpSpPr/>
              <p:nvPr/>
            </p:nvGrpSpPr>
            <p:grpSpPr>
              <a:xfrm>
                <a:off x="8846424" y="3618991"/>
                <a:ext cx="3069351" cy="2485564"/>
                <a:chOff x="8846424" y="3618991"/>
                <a:chExt cx="3069351" cy="2485564"/>
              </a:xfrm>
            </p:grpSpPr>
            <p:grpSp>
              <p:nvGrpSpPr>
                <p:cNvPr id="51" name="群組 50">
                  <a:extLst>
                    <a:ext uri="{FF2B5EF4-FFF2-40B4-BE49-F238E27FC236}">
                      <a16:creationId xmlns:a16="http://schemas.microsoft.com/office/drawing/2014/main" id="{9D3FD5A2-F1C4-81CD-E2E2-BB75E1AD5F9D}"/>
                    </a:ext>
                  </a:extLst>
                </p:cNvPr>
                <p:cNvGrpSpPr/>
                <p:nvPr/>
              </p:nvGrpSpPr>
              <p:grpSpPr>
                <a:xfrm>
                  <a:off x="8846424" y="3618991"/>
                  <a:ext cx="3055064" cy="967755"/>
                  <a:chOff x="8846424" y="3618991"/>
                  <a:chExt cx="3055064" cy="967755"/>
                </a:xfrm>
              </p:grpSpPr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C2BCE810-846A-7617-2E64-85AFCE81B54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7E60C4EF-6782-7111-03FA-7A3CD18F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708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TW" altLang="en-US" sz="1600" dirty="0">
                        <a:solidFill>
                          <a:srgbClr val="432A0F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月老文化頁面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91938480-AE44-D5D9-2958-2E9B75411836}"/>
                    </a:ext>
                  </a:extLst>
                </p:cNvPr>
                <p:cNvGrpSpPr/>
                <p:nvPr/>
              </p:nvGrpSpPr>
              <p:grpSpPr>
                <a:xfrm>
                  <a:off x="8846424" y="4846070"/>
                  <a:ext cx="3069351" cy="1258485"/>
                  <a:chOff x="8846424" y="4846070"/>
                  <a:chExt cx="3069351" cy="1258485"/>
                </a:xfrm>
              </p:grpSpPr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2F6522CB-0A79-3A61-873D-033488F23D06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4846070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75DB3627-D918-BB88-C4ED-3856CC160471}"/>
                      </a:ext>
                    </a:extLst>
                  </p:cNvPr>
                  <p:cNvSpPr txBox="1"/>
                  <p:nvPr/>
                </p:nvSpPr>
                <p:spPr>
                  <a:xfrm>
                    <a:off x="8874995" y="5273558"/>
                    <a:ext cx="304078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資料串接、精選廟宇篩選功能、商品列表模糊搜尋功能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9247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EFAD7BE2-E097-3F0C-CE9A-FCAC95BCEA59}"/>
              </a:ext>
            </a:extLst>
          </p:cNvPr>
          <p:cNvGrpSpPr/>
          <p:nvPr/>
        </p:nvGrpSpPr>
        <p:grpSpPr>
          <a:xfrm>
            <a:off x="1797262" y="668629"/>
            <a:ext cx="8597477" cy="5520742"/>
            <a:chOff x="1975276" y="158078"/>
            <a:chExt cx="8597477" cy="5520742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F780D6D-0D8A-CE2B-F538-709A6D08C8EF}"/>
                </a:ext>
              </a:extLst>
            </p:cNvPr>
            <p:cNvGrpSpPr/>
            <p:nvPr/>
          </p:nvGrpSpPr>
          <p:grpSpPr>
            <a:xfrm>
              <a:off x="1975276" y="158078"/>
              <a:ext cx="3934980" cy="5520742"/>
              <a:chOff x="1975276" y="158078"/>
              <a:chExt cx="3934980" cy="5520742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AB8228-3D42-AAB5-061E-6070F4238EC9}"/>
                  </a:ext>
                </a:extLst>
              </p:cNvPr>
              <p:cNvSpPr txBox="1"/>
              <p:nvPr/>
            </p:nvSpPr>
            <p:spPr>
              <a:xfrm>
                <a:off x="3368657" y="2431136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林芩</a:t>
                </a:r>
                <a:endParaRPr lang="zh-TW" altLang="en-US" sz="24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628740F7-8D0A-BFCA-1F9A-925F3E2D732D}"/>
                  </a:ext>
                </a:extLst>
              </p:cNvPr>
              <p:cNvGrpSpPr/>
              <p:nvPr/>
            </p:nvGrpSpPr>
            <p:grpSpPr>
              <a:xfrm>
                <a:off x="1975276" y="3178967"/>
                <a:ext cx="3934980" cy="2499853"/>
                <a:chOff x="1975276" y="3178967"/>
                <a:chExt cx="3934980" cy="2499853"/>
              </a:xfrm>
            </p:grpSpPr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D25CE5C5-71E3-1300-C485-247571753913}"/>
                    </a:ext>
                  </a:extLst>
                </p:cNvPr>
                <p:cNvSpPr txBox="1"/>
                <p:nvPr/>
              </p:nvSpPr>
              <p:spPr>
                <a:xfrm>
                  <a:off x="1989564" y="3178967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4C087D1-9D90-47D4-7BDB-11C90770B635}"/>
                    </a:ext>
                  </a:extLst>
                </p:cNvPr>
                <p:cNvSpPr txBox="1"/>
                <p:nvPr/>
              </p:nvSpPr>
              <p:spPr>
                <a:xfrm>
                  <a:off x="1989564" y="3561947"/>
                  <a:ext cx="39206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獨家商品首頁、商品</a:t>
                  </a:r>
                  <a:r>
                    <a:rPr lang="en-US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/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旅遊列表及詳細頁面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23045BA-18DD-D98B-A951-ED58DC879695}"/>
                    </a:ext>
                  </a:extLst>
                </p:cNvPr>
                <p:cNvSpPr txBox="1"/>
                <p:nvPr/>
              </p:nvSpPr>
              <p:spPr>
                <a:xfrm>
                  <a:off x="1989564" y="442033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6F74D67-C5A0-6FC3-5349-66AECB5BCBF8}"/>
                    </a:ext>
                  </a:extLst>
                </p:cNvPr>
                <p:cNvSpPr txBox="1"/>
                <p:nvPr/>
              </p:nvSpPr>
              <p:spPr>
                <a:xfrm>
                  <a:off x="1975276" y="4847823"/>
                  <a:ext cx="393498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資料串接、商品及行程列表頁面篩選功能、</a:t>
                  </a:r>
                  <a:b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</a:b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商品收藏功能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2E4D1882-6947-D182-28F7-FCF3010D3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338" y="158078"/>
                <a:ext cx="2142857" cy="216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D10F1DF9-19A7-A79A-F40C-B1AB7E3BC4D8}"/>
                </a:ext>
              </a:extLst>
            </p:cNvPr>
            <p:cNvGrpSpPr/>
            <p:nvPr/>
          </p:nvGrpSpPr>
          <p:grpSpPr>
            <a:xfrm>
              <a:off x="6647306" y="158254"/>
              <a:ext cx="3925447" cy="5520390"/>
              <a:chOff x="6647306" y="158078"/>
              <a:chExt cx="3925447" cy="552039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2AB31DC-505C-BE2F-6D24-9935A844A2DF}"/>
                  </a:ext>
                </a:extLst>
              </p:cNvPr>
              <p:cNvSpPr txBox="1"/>
              <p:nvPr/>
            </p:nvSpPr>
            <p:spPr>
              <a:xfrm>
                <a:off x="8035920" y="2445073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葉子瑜</a:t>
                </a:r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AB7E1F3E-4945-6A64-37B8-2CD536A69F21}"/>
                  </a:ext>
                </a:extLst>
              </p:cNvPr>
              <p:cNvGrpSpPr/>
              <p:nvPr/>
            </p:nvGrpSpPr>
            <p:grpSpPr>
              <a:xfrm>
                <a:off x="6647306" y="3192904"/>
                <a:ext cx="3925447" cy="2485564"/>
                <a:chOff x="6647306" y="3192904"/>
                <a:chExt cx="3925447" cy="2485564"/>
              </a:xfrm>
            </p:grpSpPr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D2DB15B-7E0A-F50E-F36A-A546F92C793D}"/>
                    </a:ext>
                  </a:extLst>
                </p:cNvPr>
                <p:cNvSpPr txBox="1"/>
                <p:nvPr/>
              </p:nvSpPr>
              <p:spPr>
                <a:xfrm>
                  <a:off x="6647306" y="3192904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5A99D44-1D9E-BF36-67B3-CFD5DDE267E1}"/>
                    </a:ext>
                  </a:extLst>
                </p:cNvPr>
                <p:cNvSpPr txBox="1"/>
                <p:nvPr/>
              </p:nvSpPr>
              <p:spPr>
                <a:xfrm>
                  <a:off x="6661590" y="3575884"/>
                  <a:ext cx="38968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購物車、旅遊行程首頁頁面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DA5DFA-34F0-30EA-72FD-0588AAED650F}"/>
                    </a:ext>
                  </a:extLst>
                </p:cNvPr>
                <p:cNvSpPr txBox="1"/>
                <p:nvPr/>
              </p:nvSpPr>
              <p:spPr>
                <a:xfrm>
                  <a:off x="6647306" y="441998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A7C7F212-6E68-BE5B-894D-15D288A54A9E}"/>
                    </a:ext>
                  </a:extLst>
                </p:cNvPr>
                <p:cNvSpPr txBox="1"/>
                <p:nvPr/>
              </p:nvSpPr>
              <p:spPr>
                <a:xfrm>
                  <a:off x="6675876" y="4847471"/>
                  <a:ext cx="389687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資料串接、商品及行程列表頁面搜尋與篩選功能、行程收藏功能、購物車結帳系統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ABD0CC04-122D-ADEE-3651-448A96888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692" y="158078"/>
                <a:ext cx="2168674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62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BBD3-DF51-54E6-BF15-98A71E6C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CONTENTS</a:t>
            </a:r>
            <a:endParaRPr kumimoji="1" lang="zh-TW" altLang="en-US" sz="48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5E43193-7581-1197-4562-B74C94D139C4}"/>
              </a:ext>
            </a:extLst>
          </p:cNvPr>
          <p:cNvGrpSpPr/>
          <p:nvPr/>
        </p:nvGrpSpPr>
        <p:grpSpPr>
          <a:xfrm>
            <a:off x="1465127" y="2909118"/>
            <a:ext cx="9261745" cy="1729495"/>
            <a:chOff x="1601840" y="2694806"/>
            <a:chExt cx="9261745" cy="1729495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5B333DC-4271-ABDE-0EBE-7E948A69B47B}"/>
                </a:ext>
              </a:extLst>
            </p:cNvPr>
            <p:cNvGrpSpPr/>
            <p:nvPr/>
          </p:nvGrpSpPr>
          <p:grpSpPr>
            <a:xfrm>
              <a:off x="1601840" y="2718557"/>
              <a:ext cx="1908313" cy="1681993"/>
              <a:chOff x="1099931" y="2189362"/>
              <a:chExt cx="1908313" cy="168199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CBD028-8735-518D-F18D-D7F74F519731}"/>
                  </a:ext>
                </a:extLst>
              </p:cNvPr>
              <p:cNvSpPr/>
              <p:nvPr/>
            </p:nvSpPr>
            <p:spPr>
              <a:xfrm>
                <a:off x="1099931" y="2189362"/>
                <a:ext cx="1908313" cy="1681993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556B0A7-0E18-DCA3-570B-E807747CCB40}"/>
                  </a:ext>
                </a:extLst>
              </p:cNvPr>
              <p:cNvSpPr txBox="1"/>
              <p:nvPr/>
            </p:nvSpPr>
            <p:spPr>
              <a:xfrm>
                <a:off x="1346201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品牌緣由</a:t>
                </a: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A7704A6-5D1D-0791-B2D1-718F955E1B67}"/>
                </a:ext>
              </a:extLst>
            </p:cNvPr>
            <p:cNvGrpSpPr/>
            <p:nvPr/>
          </p:nvGrpSpPr>
          <p:grpSpPr>
            <a:xfrm>
              <a:off x="4052984" y="2700744"/>
              <a:ext cx="1908313" cy="1717619"/>
              <a:chOff x="3356243" y="2171549"/>
              <a:chExt cx="1908313" cy="171761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C72BB7-E75C-8571-1599-618C861ED515}"/>
                  </a:ext>
                </a:extLst>
              </p:cNvPr>
              <p:cNvSpPr/>
              <p:nvPr/>
            </p:nvSpPr>
            <p:spPr>
              <a:xfrm>
                <a:off x="3356243" y="2171549"/>
                <a:ext cx="1908313" cy="1717619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AB7EDBD-1548-7192-377F-867330E0BE12}"/>
                  </a:ext>
                </a:extLst>
              </p:cNvPr>
              <p:cNvSpPr txBox="1"/>
              <p:nvPr/>
            </p:nvSpPr>
            <p:spPr>
              <a:xfrm>
                <a:off x="3602513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市場分析</a:t>
                </a: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531A801-0D7D-EDA1-4A77-092B4A8C03F7}"/>
                </a:ext>
              </a:extLst>
            </p:cNvPr>
            <p:cNvGrpSpPr/>
            <p:nvPr/>
          </p:nvGrpSpPr>
          <p:grpSpPr>
            <a:xfrm>
              <a:off x="6504128" y="2694806"/>
              <a:ext cx="1908313" cy="1729495"/>
              <a:chOff x="5826310" y="2165611"/>
              <a:chExt cx="1908313" cy="172949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FB82E46-BE95-5383-FBE5-B0BD8FD8897E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ECA4C52-28D8-EF87-7011-C627F0DCE4C6}"/>
                  </a:ext>
                </a:extLst>
              </p:cNvPr>
              <p:cNvSpPr txBox="1"/>
              <p:nvPr/>
            </p:nvSpPr>
            <p:spPr>
              <a:xfrm>
                <a:off x="6072580" y="267641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網站設計</a:t>
                </a:r>
                <a:endParaRPr lang="en-US" altLang="zh-TW" sz="2400" dirty="0">
                  <a:solidFill>
                    <a:srgbClr val="FFF6E8"/>
                  </a:solidFill>
                  <a:effectLst/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與架構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5F74724-4E00-AB2B-991D-102C557947C3}"/>
                </a:ext>
              </a:extLst>
            </p:cNvPr>
            <p:cNvGrpSpPr/>
            <p:nvPr/>
          </p:nvGrpSpPr>
          <p:grpSpPr>
            <a:xfrm>
              <a:off x="8955272" y="2694806"/>
              <a:ext cx="1908313" cy="1729495"/>
              <a:chOff x="5826310" y="2165611"/>
              <a:chExt cx="1908313" cy="172949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0E90EA8-F13E-FC71-3251-18148C161E6D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4EB1506-2761-B7A4-34E4-543BDA7EE098}"/>
                  </a:ext>
                </a:extLst>
              </p:cNvPr>
              <p:cNvSpPr txBox="1"/>
              <p:nvPr/>
            </p:nvSpPr>
            <p:spPr>
              <a:xfrm>
                <a:off x="6072580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團隊介紹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3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前言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4829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C6B8D3A-B259-9216-4C5A-9BAC19AB86F2}"/>
              </a:ext>
            </a:extLst>
          </p:cNvPr>
          <p:cNvSpPr txBox="1"/>
          <p:nvPr/>
        </p:nvSpPr>
        <p:spPr>
          <a:xfrm>
            <a:off x="1059215" y="1633925"/>
            <a:ext cx="10425029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代人工作忙碌，台灣產業普遍工時長，心力多投入在工作上，很多時候累得只想躺平，懶得找其他事情做。在生活圈固定的狀況下，自然就減少了拓展交友圈的機會，難以遇到新對象。且大部分的人不太喜歡在工作場合找對象，大家對辦公室戀情比較有所顧慮，擔心被別人說閒話。導致漸漸到了適婚年齡，想找穩定的伴侶卻變得更困難。 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6582B3-6C27-498C-1B6E-06653A8EAC43}"/>
              </a:ext>
            </a:extLst>
          </p:cNvPr>
          <p:cNvSpPr txBox="1">
            <a:spLocks/>
          </p:cNvSpPr>
          <p:nvPr/>
        </p:nvSpPr>
        <p:spPr>
          <a:xfrm>
            <a:off x="8378426" y="5869984"/>
            <a:ext cx="3618252" cy="85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01/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品牌緣由</a:t>
            </a:r>
            <a:endParaRPr kumimoji="1" lang="zh-TW" altLang="en-US" sz="4800" dirty="0">
              <a:solidFill>
                <a:srgbClr val="CD562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8091BB-7F0A-9395-9FD4-6CE433FF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9" y="4369124"/>
            <a:ext cx="1645641" cy="23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動機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63791" y="1025706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65CD78E-A164-A210-C5BE-82420F76A97A}"/>
              </a:ext>
            </a:extLst>
          </p:cNvPr>
          <p:cNvSpPr txBox="1"/>
          <p:nvPr/>
        </p:nvSpPr>
        <p:spPr>
          <a:xfrm>
            <a:off x="712923" y="4698872"/>
            <a:ext cx="10492352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目前市場上</a:t>
            </a: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拜月老的方式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資訊眾多雜亂，需要瀏覽許多分享文章及廟宇官方網站，才能獲得所需資訊。為省去使用者查詢與交叉比對時間，月老喵整合所有月老文化相關資訊，並結合旅遊行程及獨家商品銷售，提供使用者更完善的服務，創造更多附加價值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52139-BC48-3466-9BA5-A154F129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3" y="586842"/>
            <a:ext cx="2279754" cy="2131719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F41C743E-9BE2-769D-80C2-7B908CB78763}"/>
              </a:ext>
            </a:extLst>
          </p:cNvPr>
          <p:cNvSpPr txBox="1">
            <a:spLocks/>
          </p:cNvSpPr>
          <p:nvPr/>
        </p:nvSpPr>
        <p:spPr>
          <a:xfrm>
            <a:off x="508416" y="3640138"/>
            <a:ext cx="2279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23E1A7-B4A3-1EFD-3787-EF6655A24C74}"/>
              </a:ext>
            </a:extLst>
          </p:cNvPr>
          <p:cNvSpPr/>
          <p:nvPr/>
        </p:nvSpPr>
        <p:spPr>
          <a:xfrm>
            <a:off x="1663791" y="4250472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46221-663A-8063-F20E-F618DD360EC9}"/>
              </a:ext>
            </a:extLst>
          </p:cNvPr>
          <p:cNvSpPr txBox="1"/>
          <p:nvPr/>
        </p:nvSpPr>
        <p:spPr>
          <a:xfrm>
            <a:off x="2588217" y="5393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FE668D-903F-E070-F970-C5EF030251CB}"/>
              </a:ext>
            </a:extLst>
          </p:cNvPr>
          <p:cNvSpPr txBox="1"/>
          <p:nvPr/>
        </p:nvSpPr>
        <p:spPr>
          <a:xfrm>
            <a:off x="728421" y="1474106"/>
            <a:ext cx="7795647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現在許多交友軟體紛湧推出，除了衍生網路交友的信任度問題，大多人對於交友軟體、聯誼的既定印象是尷尬與緊張，常讓個性內向的人退避三舍。 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對於仍有戀愛憧憬，且不想透過交友軟體及相親場合交友的單身男女，更在意不浪費彼此時間，想找穩定可以結婚的對象。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6A899BB-3AD7-EB5C-ED26-F0683134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616" y="1654162"/>
            <a:ext cx="1020413" cy="20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品牌介紹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9AA7A3-F91B-F0C6-9A14-EE532E345803}"/>
              </a:ext>
            </a:extLst>
          </p:cNvPr>
          <p:cNvSpPr txBox="1"/>
          <p:nvPr/>
        </p:nvSpPr>
        <p:spPr>
          <a:xfrm>
            <a:off x="942369" y="1567223"/>
            <a:ext cx="10278404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「月老喵」以月老廟的諧音作為發想，</a:t>
            </a:r>
            <a:r>
              <a:rPr lang="zh-TW" altLang="zh-TW" sz="1800" kern="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  <a:cs typeface="新細明體" panose="02020500000000000000" pitchFamily="18" charset="-120"/>
              </a:rPr>
              <a:t>讓使用者可以做聯想及加深印象</a:t>
            </a:r>
            <a:r>
              <a:rPr lang="zh-TW" altLang="en-US" kern="1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我們整合月老文化資訊、求籤、旅遊行程及獨家商品，致力提供使用者一個全台月老文化最完整的服務平台，由療癒的品牌代表</a:t>
            </a:r>
            <a:r>
              <a:rPr lang="en-US" altLang="zh-TW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--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小玉、小黑、金寶引領大家進到月老喵，與我們一起享受沉浸式體驗。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C69ED0-99EE-A610-F173-C0A9607A2DA8}"/>
              </a:ext>
            </a:extLst>
          </p:cNvPr>
          <p:cNvGrpSpPr/>
          <p:nvPr/>
        </p:nvGrpSpPr>
        <p:grpSpPr>
          <a:xfrm>
            <a:off x="2412502" y="3941852"/>
            <a:ext cx="2470079" cy="2663788"/>
            <a:chOff x="2086415" y="4073410"/>
            <a:chExt cx="2470079" cy="266378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CA1BCF2-AF8C-34E2-9FF5-515229DF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6415" y="4442742"/>
              <a:ext cx="2470079" cy="1894346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F0439983-9077-6613-4BB2-2D81F14BEB6F}"/>
                </a:ext>
              </a:extLst>
            </p:cNvPr>
            <p:cNvSpPr txBox="1"/>
            <p:nvPr/>
          </p:nvSpPr>
          <p:spPr>
            <a:xfrm>
              <a:off x="2886443" y="6337088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小玉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EC2D893-0641-23A6-269C-354BCE567889}"/>
                </a:ext>
              </a:extLst>
            </p:cNvPr>
            <p:cNvSpPr txBox="1"/>
            <p:nvPr/>
          </p:nvSpPr>
          <p:spPr>
            <a:xfrm>
              <a:off x="2620194" y="4073410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牽紅線專家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D11BB46-9432-B09A-CE4F-D89115ADF26B}"/>
              </a:ext>
            </a:extLst>
          </p:cNvPr>
          <p:cNvGrpSpPr/>
          <p:nvPr/>
        </p:nvGrpSpPr>
        <p:grpSpPr>
          <a:xfrm>
            <a:off x="5087693" y="3271184"/>
            <a:ext cx="1840200" cy="2738786"/>
            <a:chOff x="4912867" y="3101786"/>
            <a:chExt cx="1840200" cy="273878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E9B8BC1-1EB9-C88B-936D-CCE99CB8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867" y="3495578"/>
              <a:ext cx="1840200" cy="189596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07C501-F2F9-949F-53E3-AAB7C63B8467}"/>
                </a:ext>
              </a:extLst>
            </p:cNvPr>
            <p:cNvSpPr txBox="1"/>
            <p:nvPr/>
          </p:nvSpPr>
          <p:spPr>
            <a:xfrm>
              <a:off x="5397956" y="5440462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小黑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683644C-AB3A-8375-EDDC-CBBE03C421E8}"/>
                </a:ext>
              </a:extLst>
            </p:cNvPr>
            <p:cNvSpPr txBox="1"/>
            <p:nvPr/>
          </p:nvSpPr>
          <p:spPr>
            <a:xfrm>
              <a:off x="5131707" y="3101786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斬桃花高手 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56B00E2-DF76-8FA8-287C-081E2FDF0EA1}"/>
              </a:ext>
            </a:extLst>
          </p:cNvPr>
          <p:cNvGrpSpPr/>
          <p:nvPr/>
        </p:nvGrpSpPr>
        <p:grpSpPr>
          <a:xfrm>
            <a:off x="7351373" y="3935280"/>
            <a:ext cx="1894346" cy="2676931"/>
            <a:chOff x="7280651" y="3892739"/>
            <a:chExt cx="1894346" cy="2676931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ADF8FE0-1F57-F2E5-37CE-506D818A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0651" y="4286363"/>
              <a:ext cx="1894346" cy="1894346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0FD8F62-2459-2254-C039-BB84797EBFC8}"/>
                </a:ext>
              </a:extLst>
            </p:cNvPr>
            <p:cNvSpPr txBox="1"/>
            <p:nvPr/>
          </p:nvSpPr>
          <p:spPr>
            <a:xfrm>
              <a:off x="7429923" y="3892739"/>
              <a:ext cx="15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幸福美滿導師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CFEB8E-8286-741B-853D-03903F931681}"/>
                </a:ext>
              </a:extLst>
            </p:cNvPr>
            <p:cNvSpPr txBox="1"/>
            <p:nvPr/>
          </p:nvSpPr>
          <p:spPr>
            <a:xfrm>
              <a:off x="7792813" y="6169560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金寶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0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網站特色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8E088B8-9158-9754-306F-3D9EBC2604A3}"/>
              </a:ext>
            </a:extLst>
          </p:cNvPr>
          <p:cNvSpPr/>
          <p:nvPr/>
        </p:nvSpPr>
        <p:spPr>
          <a:xfrm>
            <a:off x="2258334" y="160820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品牌風格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CB10E71-7A86-4447-3C5E-C050E8AB0CF0}"/>
              </a:ext>
            </a:extLst>
          </p:cNvPr>
          <p:cNvSpPr/>
          <p:nvPr/>
        </p:nvSpPr>
        <p:spPr>
          <a:xfrm>
            <a:off x="5089085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唯一月老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整合平台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921F8D-9F1F-3B01-C684-05B35653BF07}"/>
              </a:ext>
            </a:extLst>
          </p:cNvPr>
          <p:cNvSpPr/>
          <p:nvPr/>
        </p:nvSpPr>
        <p:spPr>
          <a:xfrm>
            <a:off x="7919836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沉浸式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體驗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B384F72-A154-C980-FA1D-FE6A7CB78F97}"/>
              </a:ext>
            </a:extLst>
          </p:cNvPr>
          <p:cNvSpPr/>
          <p:nvPr/>
        </p:nvSpPr>
        <p:spPr>
          <a:xfrm>
            <a:off x="2258334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線上求籤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242151D-EB5E-AAA5-CE22-8E33102BB7B7}"/>
              </a:ext>
            </a:extLst>
          </p:cNvPr>
          <p:cNvSpPr/>
          <p:nvPr/>
        </p:nvSpPr>
        <p:spPr>
          <a:xfrm>
            <a:off x="7919836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獨家商品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56803-4D4E-71A3-6166-B334C3855B64}"/>
              </a:ext>
            </a:extLst>
          </p:cNvPr>
          <p:cNvSpPr/>
          <p:nvPr/>
        </p:nvSpPr>
        <p:spPr>
          <a:xfrm>
            <a:off x="5089085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流程簡易</a:t>
            </a:r>
          </a:p>
        </p:txBody>
      </p:sp>
    </p:spTree>
    <p:extLst>
      <p:ext uri="{BB962C8B-B14F-4D97-AF65-F5344CB8AC3E}">
        <p14:creationId xmlns:p14="http://schemas.microsoft.com/office/powerpoint/2010/main" val="4040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1" animBg="1"/>
      <p:bldP spid="6" grpId="0" animBg="1"/>
      <p:bldP spid="7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24" y="121050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目標市場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6014970" y="181930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1CB823-5445-56F6-11E2-0DA79B3F0E2A}"/>
              </a:ext>
            </a:extLst>
          </p:cNvPr>
          <p:cNvSpPr txBox="1"/>
          <p:nvPr/>
        </p:nvSpPr>
        <p:spPr>
          <a:xfrm>
            <a:off x="3921878" y="3481715"/>
            <a:ext cx="7660522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出社會工作一段時間，具有不錯的經濟基礎，生活穩定，但缺乏可以互相支持的另一半。每天工作時數長，生活圈固定，無法拓展新的交友圈，個性使然不擅長使用交友軟體，想尋求月老加持下自然交友，認識穩定的對象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5139B0-CEA7-0979-3BF0-2A879D0793AE}"/>
              </a:ext>
            </a:extLst>
          </p:cNvPr>
          <p:cNvSpPr txBox="1"/>
          <p:nvPr/>
        </p:nvSpPr>
        <p:spPr>
          <a:xfrm>
            <a:off x="3921878" y="2579841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28-45</a:t>
            </a:r>
            <a:r>
              <a:rPr lang="zh-TW" altLang="en-US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歲單身社會人士</a:t>
            </a:r>
            <a:endParaRPr kumimoji="1" lang="zh-TW" altLang="en-US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EDE4C4-A478-2624-E63D-50F93658C8FA}"/>
              </a:ext>
            </a:extLst>
          </p:cNvPr>
          <p:cNvSpPr txBox="1"/>
          <p:nvPr/>
        </p:nvSpPr>
        <p:spPr>
          <a:xfrm>
            <a:off x="3921878" y="2949173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經濟獨立｜穩定伴侶｜自然交友</a:t>
            </a:r>
            <a:endParaRPr kumimoji="1" lang="zh-TW" altLang="en-US" sz="2400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D81D8E-944C-77E6-7984-DC742D7704B6}"/>
              </a:ext>
            </a:extLst>
          </p:cNvPr>
          <p:cNvSpPr/>
          <p:nvPr/>
        </p:nvSpPr>
        <p:spPr>
          <a:xfrm>
            <a:off x="0" y="-19506"/>
            <a:ext cx="2603715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8932CE4-8677-D0CF-9409-1972796042EF}"/>
              </a:ext>
            </a:extLst>
          </p:cNvPr>
          <p:cNvSpPr txBox="1">
            <a:spLocks/>
          </p:cNvSpPr>
          <p:nvPr/>
        </p:nvSpPr>
        <p:spPr>
          <a:xfrm>
            <a:off x="138189" y="2789486"/>
            <a:ext cx="942822" cy="3785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02/</a:t>
            </a:r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場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分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析</a:t>
            </a:r>
            <a:endParaRPr kumimoji="1" lang="zh-TW" altLang="en-US" sz="4800" dirty="0">
              <a:solidFill>
                <a:srgbClr val="FFF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市場定位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E22164-4ED0-D0CF-999E-8CE34BFA843E}"/>
              </a:ext>
            </a:extLst>
          </p:cNvPr>
          <p:cNvSpPr txBox="1"/>
          <p:nvPr/>
        </p:nvSpPr>
        <p:spPr>
          <a:xfrm>
            <a:off x="737755" y="2480400"/>
            <a:ext cx="4472940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有別於其他平台，僅提供單一服務，月老喵提供使用者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一站式服務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，除了取得拜月老的方法、線上求籤，同時還可以購買線上商品或預約旅遊行程，幫助使用者節省時間，也大幅提升體驗愉悅度。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484FCEAA-82DD-16CB-F982-CD8B442D652F}"/>
              </a:ext>
            </a:extLst>
          </p:cNvPr>
          <p:cNvCxnSpPr>
            <a:cxnSpLocks/>
          </p:cNvCxnSpPr>
          <p:nvPr/>
        </p:nvCxnSpPr>
        <p:spPr>
          <a:xfrm>
            <a:off x="6561221" y="3357563"/>
            <a:ext cx="4555958" cy="0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410D93A-C2F4-26A8-804B-E9626F532238}"/>
              </a:ext>
            </a:extLst>
          </p:cNvPr>
          <p:cNvCxnSpPr>
            <a:cxnSpLocks/>
          </p:cNvCxnSpPr>
          <p:nvPr/>
        </p:nvCxnSpPr>
        <p:spPr>
          <a:xfrm flipV="1">
            <a:off x="8839200" y="1471950"/>
            <a:ext cx="0" cy="4456373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67303C77-94BF-BBF5-0064-A6201691B0CA}"/>
              </a:ext>
            </a:extLst>
          </p:cNvPr>
          <p:cNvSpPr/>
          <p:nvPr/>
        </p:nvSpPr>
        <p:spPr>
          <a:xfrm>
            <a:off x="7581768" y="963324"/>
            <a:ext cx="1121185" cy="415637"/>
          </a:xfrm>
          <a:prstGeom prst="roundRect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>
              <a:solidFill>
                <a:srgbClr val="CD562F"/>
              </a:solidFill>
              <a:highlight>
                <a:srgbClr val="FFF6E8"/>
              </a:highlight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62F0E-02DE-3E18-B815-57B39E7BAD1F}"/>
              </a:ext>
            </a:extLst>
          </p:cNvPr>
          <p:cNvSpPr txBox="1"/>
          <p:nvPr/>
        </p:nvSpPr>
        <p:spPr>
          <a:xfrm>
            <a:off x="8387794" y="1078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1D29C4-F841-C7F2-3537-7A5575C6202B}"/>
              </a:ext>
            </a:extLst>
          </p:cNvPr>
          <p:cNvSpPr txBox="1"/>
          <p:nvPr/>
        </p:nvSpPr>
        <p:spPr>
          <a:xfrm>
            <a:off x="8425217" y="60143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互動性低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2ACDEF-E12C-D54B-5B92-153F2669AB34}"/>
              </a:ext>
            </a:extLst>
          </p:cNvPr>
          <p:cNvSpPr txBox="1"/>
          <p:nvPr/>
        </p:nvSpPr>
        <p:spPr>
          <a:xfrm>
            <a:off x="11117347" y="3193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姻緣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A23806-0B32-3EC9-0645-9BF2D1328CA9}"/>
              </a:ext>
            </a:extLst>
          </p:cNvPr>
          <p:cNvSpPr txBox="1"/>
          <p:nvPr/>
        </p:nvSpPr>
        <p:spPr>
          <a:xfrm>
            <a:off x="5630780" y="3203675"/>
            <a:ext cx="90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穩定關係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DEFC20F1-6D6E-1DAB-36EA-2361AB316E96}"/>
              </a:ext>
            </a:extLst>
          </p:cNvPr>
          <p:cNvSpPr/>
          <p:nvPr/>
        </p:nvSpPr>
        <p:spPr>
          <a:xfrm>
            <a:off x="10237228" y="1579329"/>
            <a:ext cx="1151988" cy="419588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18E9843-FA5A-F1AB-B060-60F6388A0162}"/>
              </a:ext>
            </a:extLst>
          </p:cNvPr>
          <p:cNvSpPr/>
          <p:nvPr/>
        </p:nvSpPr>
        <p:spPr>
          <a:xfrm>
            <a:off x="8263207" y="2736907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KKday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452A8E6-EE09-ECC7-4D5D-0C9CC196E90A}"/>
              </a:ext>
            </a:extLst>
          </p:cNvPr>
          <p:cNvSpPr/>
          <p:nvPr/>
        </p:nvSpPr>
        <p:spPr>
          <a:xfrm>
            <a:off x="9415191" y="3855502"/>
            <a:ext cx="1151989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霞海城隍廟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942DE786-23BB-0036-FDCC-5162855B82CE}"/>
              </a:ext>
            </a:extLst>
          </p:cNvPr>
          <p:cNvSpPr/>
          <p:nvPr/>
        </p:nvSpPr>
        <p:spPr>
          <a:xfrm>
            <a:off x="8962222" y="1939613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旅情途中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DCF958A-6EE0-4E7E-E0EB-7CEFB0717A25}"/>
              </a:ext>
            </a:extLst>
          </p:cNvPr>
          <p:cNvSpPr/>
          <p:nvPr/>
        </p:nvSpPr>
        <p:spPr>
          <a:xfrm>
            <a:off x="6941201" y="2318019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 err="1">
                <a:effectLst/>
              </a:rPr>
              <a:t>SweetRing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3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693289"/>
            <a:ext cx="6738881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當小編就是沒有下班時間，每天都有回不完的訊息，</a:t>
            </a:r>
            <a:b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下班就想在家追劇。熬到週末想找個伴逛街、看展，但身邊姐妹、同事一個個都結婚生子，越來越難約。漸漸地趕到寂寞，但是生活圈幾乎都是女性或男同志，很想要有一個以結婚為前提的穩定交往對象。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9753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6BC8303-C66D-E2E3-4A91-007A075E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46" y="2903581"/>
            <a:ext cx="4762462" cy="401753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60839" y="2166062"/>
            <a:ext cx="2230098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美妝社群小編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40,000/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537920" y="143108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3600" spc="-150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Lulu</a:t>
            </a:r>
            <a:endParaRPr kumimoji="1" lang="zh-TW" altLang="en-US" sz="3600" spc="-15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1EFE4A3-B6AF-FFA8-5BDC-D2EBBEDA0671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聰明伶俐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活潑外向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獨立自主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476916-8438-A254-0702-0B41E30B727A}"/>
              </a:ext>
            </a:extLst>
          </p:cNvPr>
          <p:cNvSpPr txBox="1"/>
          <p:nvPr/>
        </p:nvSpPr>
        <p:spPr>
          <a:xfrm>
            <a:off x="-149900" y="590242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bg1"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bg1"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圓角矩形 46">
            <a:extLst>
              <a:ext uri="{FF2B5EF4-FFF2-40B4-BE49-F238E27FC236}">
                <a16:creationId xmlns:a16="http://schemas.microsoft.com/office/drawing/2014/main" id="{DEFD24CC-CF7D-B1D8-67B9-4397B267080D}"/>
              </a:ext>
            </a:extLst>
          </p:cNvPr>
          <p:cNvSpPr/>
          <p:nvPr/>
        </p:nvSpPr>
        <p:spPr>
          <a:xfrm>
            <a:off x="730251" y="3847188"/>
            <a:ext cx="2874973" cy="1802382"/>
          </a:xfrm>
          <a:prstGeom prst="roundRect">
            <a:avLst/>
          </a:prstGeom>
          <a:solidFill>
            <a:srgbClr val="FFF6E8"/>
          </a:solidFill>
          <a:ln w="28575">
            <a:solidFill>
              <a:srgbClr val="CD552F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 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找不到說走就走的伴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 不知道怎麼認識新對象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 拜月老方式都不一樣</a:t>
            </a:r>
            <a:endParaRPr kumimoji="1" lang="zh-TW" altLang="en-US" sz="1400" spc="3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074BE631-F08A-FF0D-23B6-CAEF65B030FF}"/>
              </a:ext>
            </a:extLst>
          </p:cNvPr>
          <p:cNvSpPr/>
          <p:nvPr/>
        </p:nvSpPr>
        <p:spPr>
          <a:xfrm>
            <a:off x="1597102" y="3492126"/>
            <a:ext cx="1141271" cy="639901"/>
          </a:xfrm>
          <a:prstGeom prst="roundRect">
            <a:avLst/>
          </a:prstGeom>
          <a:solidFill>
            <a:srgbClr val="CD552F"/>
          </a:solidFill>
          <a:ln>
            <a:solidFill>
              <a:srgbClr val="CD562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痛點</a:t>
            </a:r>
          </a:p>
        </p:txBody>
      </p:sp>
      <p:sp>
        <p:nvSpPr>
          <p:cNvPr id="48" name="圓角矩形 47">
            <a:extLst>
              <a:ext uri="{FF2B5EF4-FFF2-40B4-BE49-F238E27FC236}">
                <a16:creationId xmlns:a16="http://schemas.microsoft.com/office/drawing/2014/main" id="{E1239CC7-42B4-97D1-0E7B-0A1746E1E273}"/>
              </a:ext>
            </a:extLst>
          </p:cNvPr>
          <p:cNvSpPr/>
          <p:nvPr/>
        </p:nvSpPr>
        <p:spPr>
          <a:xfrm>
            <a:off x="4374873" y="3847188"/>
            <a:ext cx="2874973" cy="1802382"/>
          </a:xfrm>
          <a:prstGeom prst="roundRect">
            <a:avLst/>
          </a:prstGeom>
          <a:solidFill>
            <a:srgbClr val="FFF6E8"/>
          </a:solidFill>
          <a:ln w="28575">
            <a:solidFill>
              <a:srgbClr val="CD552F"/>
            </a:solidFill>
            <a:prstDash val="sys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愛與歸屬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找到理想對象，成功脫單</a:t>
            </a:r>
            <a:b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en-US" altLang="zh-TW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</a:t>
            </a:r>
            <a:r>
              <a:rPr lang="zh-TW" altLang="en-US" sz="1400" spc="3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想知道哪一個月老廟最靈</a:t>
            </a:r>
            <a:endParaRPr kumimoji="1" lang="zh-TW" altLang="en-US" sz="1400" spc="3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A69154FF-2EA9-8192-602A-C33D33286CAF}"/>
              </a:ext>
            </a:extLst>
          </p:cNvPr>
          <p:cNvSpPr/>
          <p:nvPr/>
        </p:nvSpPr>
        <p:spPr>
          <a:xfrm>
            <a:off x="5241724" y="3490706"/>
            <a:ext cx="1141271" cy="639901"/>
          </a:xfrm>
          <a:prstGeom prst="roundRect">
            <a:avLst/>
          </a:prstGeom>
          <a:solidFill>
            <a:srgbClr val="CD552F"/>
          </a:solidFill>
          <a:ln>
            <a:solidFill>
              <a:srgbClr val="CD562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想獲得</a:t>
            </a:r>
          </a:p>
        </p:txBody>
      </p:sp>
    </p:spTree>
    <p:extLst>
      <p:ext uri="{BB962C8B-B14F-4D97-AF65-F5344CB8AC3E}">
        <p14:creationId xmlns:p14="http://schemas.microsoft.com/office/powerpoint/2010/main" val="287438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1258</Words>
  <Application>Microsoft Macintosh PowerPoint</Application>
  <PresentationFormat>寬螢幕</PresentationFormat>
  <Paragraphs>159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GenSenRounded TW B</vt:lpstr>
      <vt:lpstr>GenSenRounded TW M</vt:lpstr>
      <vt:lpstr>GenSenRounded TW R</vt:lpstr>
      <vt:lpstr>Arial</vt:lpstr>
      <vt:lpstr>Calibri</vt:lpstr>
      <vt:lpstr>Calibri Light</vt:lpstr>
      <vt:lpstr>Office 佈景主題</vt:lpstr>
      <vt:lpstr>PowerPoint 簡報</vt:lpstr>
      <vt:lpstr>CONTENTS</vt:lpstr>
      <vt:lpstr>前言</vt:lpstr>
      <vt:lpstr>動機</vt:lpstr>
      <vt:lpstr>品牌介紹</vt:lpstr>
      <vt:lpstr>網站特色</vt:lpstr>
      <vt:lpstr>目標市場</vt:lpstr>
      <vt:lpstr>市場定位</vt:lpstr>
      <vt:lpstr>人物誌</vt:lpstr>
      <vt:lpstr>人物誌</vt:lpstr>
      <vt:lpstr>PowerPoint 簡報</vt:lpstr>
      <vt:lpstr>LOGO</vt:lpstr>
      <vt:lpstr>色彩計畫</vt:lpstr>
      <vt:lpstr>SITEMAP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9</cp:revision>
  <dcterms:created xsi:type="dcterms:W3CDTF">2022-10-08T06:26:11Z</dcterms:created>
  <dcterms:modified xsi:type="dcterms:W3CDTF">2022-10-10T14:02:56Z</dcterms:modified>
</cp:coreProperties>
</file>