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6" r:id="rId4"/>
    <p:sldId id="273" r:id="rId5"/>
    <p:sldId id="269" r:id="rId6"/>
    <p:sldId id="270" r:id="rId7"/>
    <p:sldId id="265" r:id="rId8"/>
    <p:sldId id="268" r:id="rId9"/>
    <p:sldId id="264" r:id="rId10"/>
    <p:sldId id="263" r:id="rId11"/>
    <p:sldId id="261" r:id="rId12"/>
    <p:sldId id="266" r:id="rId13"/>
    <p:sldId id="267" r:id="rId14"/>
    <p:sldId id="272" r:id="rId15"/>
    <p:sldId id="271" r:id="rId16"/>
    <p:sldId id="258" r:id="rId17"/>
    <p:sldId id="259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E8"/>
    <a:srgbClr val="E5A62A"/>
    <a:srgbClr val="CD562F"/>
    <a:srgbClr val="432A0F"/>
    <a:srgbClr val="CD552F"/>
    <a:srgbClr val="F5DFC2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40"/>
  </p:normalViewPr>
  <p:slideViewPr>
    <p:cSldViewPr snapToGrid="0" snapToObjects="1">
      <p:cViewPr varScale="1">
        <p:scale>
          <a:sx n="112" d="100"/>
          <a:sy n="112" d="100"/>
        </p:scale>
        <p:origin x="720" y="184"/>
      </p:cViewPr>
      <p:guideLst>
        <p:guide orient="horz" pos="2319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1FA89-A198-7440-BC8A-A385D857AA20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1CEC8-BD9C-9E41-9C9A-A9FBEF16ADF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347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1CEC8-BD9C-9E41-9C9A-A9FBEF16ADF9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64301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3D835B-9B7E-BDC2-88EA-4AA0788CE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435C44-6C92-15F9-58DC-2EF3CDE5F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80B66F-634B-328F-5001-3DFED6D3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2332-2A2E-6A47-9CEB-204D3BE31A24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1660CC-B820-42D9-50E4-0A69BA95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5851A1-B51F-6C1A-B4A0-2F479598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A46-1677-AD47-90EE-AE33F98245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652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ADE49A-C379-9D30-9942-28FDA24D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7F48511-275F-3055-47CD-F456F8015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34544B-CD07-EE97-7C18-56102FBCB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2332-2A2E-6A47-9CEB-204D3BE31A24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D7AFC6-54D8-9C60-51E9-8F2C2C9D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689825-18A5-80C0-4314-DEA5E9FB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A46-1677-AD47-90EE-AE33F98245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09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FB8570A-B9BD-4F5A-4F20-04DBF3B2B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E148B53-4B45-C502-F65B-BC5A1A067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A0D143-E852-78AC-1CDB-B3B5A30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2332-2A2E-6A47-9CEB-204D3BE31A24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1E633E-41B1-04EA-2DE8-A846FA32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1000CC-970E-8427-0D37-0B3669AA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A46-1677-AD47-90EE-AE33F98245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7277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2A21CC-0C2F-AA5E-3BE0-6DE9E60C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3912A4-AC8F-4EFF-D6CA-946EB6F2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4F44CE-241E-623F-C1E4-883D4D21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2332-2A2E-6A47-9CEB-204D3BE31A24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2F67BC-C99A-BCBA-E28B-643C5552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43000C-DD56-B78E-7E1E-7B6593F5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A46-1677-AD47-90EE-AE33F98245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567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2776E7-A765-1176-CAD9-4E784A8DC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2F6171-9E9A-8BC8-8914-5312864EE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823B7C-9B95-522A-86D6-145898EB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2332-2A2E-6A47-9CEB-204D3BE31A24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30F9D0-F7B1-4625-97B2-16F5E90E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F7E35B-76B0-7F07-757B-5FA62084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A46-1677-AD47-90EE-AE33F98245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66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EE7B17-4946-5B53-D6CF-05CD2DE6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E692D2-4316-1981-6C1C-5FB4880A9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922DA7-A33B-7A33-CBF5-F05244B85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FD4232-5967-1D09-1905-6F7FF72A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2332-2A2E-6A47-9CEB-204D3BE31A24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862CC8-75A2-79E1-36C1-B39871C3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D3564F-CEA7-6E9C-B08E-3C709B5B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A46-1677-AD47-90EE-AE33F98245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9658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8E1AA-CB15-B12E-7616-5DBC894C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8DB49F-718D-79CB-CD38-DDE547214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D3348AE-A3D7-C585-D755-02D778F1D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5F63FF5-7CD1-689F-E804-3C2EBBC2B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0969ECE-4822-EC56-932E-EF2BE89CB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2BDAB39-F061-3350-2E16-17855523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2332-2A2E-6A47-9CEB-204D3BE31A24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F4C2F74-2916-99B9-D8A8-FCF170C0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D36D9B8-EB19-932A-741A-19AE8180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A46-1677-AD47-90EE-AE33F98245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37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554F6-985D-E119-A0AC-37B370B7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AD262BF-8065-A224-1151-3067EF36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2332-2A2E-6A47-9CEB-204D3BE31A24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951D8D-B6E5-19FD-9E53-419BF313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22E1AE2-6347-D921-6823-C1C79B5C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A46-1677-AD47-90EE-AE33F98245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100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7B1424D-9EF6-D769-2EAC-E1458564A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2332-2A2E-6A47-9CEB-204D3BE31A24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01F6DFB-3B64-5D9B-CAD5-5FE0C205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C42052-4234-B6A3-EC48-013E1F6A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A46-1677-AD47-90EE-AE33F98245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904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473B-43BA-635D-AA99-29E0C29ED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C4AEFC-34CC-AB9A-DBD5-32660A161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0DFB843-1E9A-D550-2C2C-2D2D63F4D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32A647-8C8E-63E0-3090-450B83CF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2332-2A2E-6A47-9CEB-204D3BE31A24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DFDEC4-8549-BD63-146B-EE41FCE2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759463-45B4-A336-C4F0-D6DC084D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A46-1677-AD47-90EE-AE33F98245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476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C55A66-AB11-A4FB-5771-0C24550B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04078E-3E24-9D8F-4637-26837B944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AA4562-B41B-30D1-5418-A6AB9B809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A174F0-393A-B221-53EC-7AAC9773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2332-2A2E-6A47-9CEB-204D3BE31A24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0B92D8-E6B6-FC46-CC6E-A34D929B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DD58B5-E03C-78F4-9A7D-D78477EE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A46-1677-AD47-90EE-AE33F98245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5811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4E1B2BB-6CD3-88D2-1509-E04DF22C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4200B9-7EA0-3DE8-A513-9C74F701E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D3D695-95C0-C1F2-4EC6-AB80A0AC4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32332-2A2E-6A47-9CEB-204D3BE31A24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C8E786-0F3A-C19A-5013-5FBC07332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84825C-380B-AB43-39B3-8CFDE752F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47A46-1677-AD47-90EE-AE33F98245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4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594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91E68BA-BED2-D0AD-E7D4-C128EAE6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16" y="415372"/>
            <a:ext cx="2279754" cy="1325563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人物誌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B818FB4-F709-D2B2-6B26-5C678997B5F8}"/>
              </a:ext>
            </a:extLst>
          </p:cNvPr>
          <p:cNvSpPr txBox="1"/>
          <p:nvPr/>
        </p:nvSpPr>
        <p:spPr>
          <a:xfrm>
            <a:off x="675172" y="1708529"/>
            <a:ext cx="6738881" cy="116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工作穩定，職場與交友圈皆以男性居多，想拓展交友圈但不想參加尷尬的聯誼活動，比起交友軟體更喜歡實際與人接觸。喜歡旅遊但因工作忙碌，沒有時間規劃行程。平常興趣為運動賽事、唱歌、電影和看展。</a:t>
            </a:r>
            <a:endParaRPr lang="zh-TW" altLang="en-US" sz="1600" dirty="0">
              <a:solidFill>
                <a:srgbClr val="432A0F"/>
              </a:solidFill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1E18AA2-D565-F527-29ED-657179132AE2}"/>
              </a:ext>
            </a:extLst>
          </p:cNvPr>
          <p:cNvSpPr/>
          <p:nvPr/>
        </p:nvSpPr>
        <p:spPr>
          <a:xfrm>
            <a:off x="7959777" y="-17600"/>
            <a:ext cx="4232223" cy="6877506"/>
          </a:xfrm>
          <a:prstGeom prst="rect">
            <a:avLst/>
          </a:prstGeom>
          <a:solidFill>
            <a:srgbClr val="CD562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rgbClr val="432A0F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4BCC00D-C942-D51D-923A-6536182A7289}"/>
              </a:ext>
            </a:extLst>
          </p:cNvPr>
          <p:cNvSpPr txBox="1"/>
          <p:nvPr/>
        </p:nvSpPr>
        <p:spPr>
          <a:xfrm>
            <a:off x="8932787" y="2092379"/>
            <a:ext cx="2286203" cy="878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altLang="zh-TW" dirty="0">
                <a:solidFill>
                  <a:schemeClr val="bg1"/>
                </a:solidFill>
                <a:latin typeface="GenSenRounded TW M" panose="020B0500000000000000" pitchFamily="34" charset="-120"/>
                <a:ea typeface="GenSenRounded TW M" panose="020B0500000000000000" pitchFamily="34" charset="-120"/>
              </a:rPr>
              <a:t>35</a:t>
            </a:r>
            <a:r>
              <a:rPr lang="zh-TW" altLang="en-US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歲 </a:t>
            </a:r>
            <a:r>
              <a:rPr lang="en-US" altLang="zh-TW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| </a:t>
            </a:r>
            <a:r>
              <a:rPr lang="zh-TW" altLang="en-US" dirty="0">
                <a:solidFill>
                  <a:schemeClr val="bg1"/>
                </a:solidFill>
                <a:latin typeface="GenSenRounded TW M" panose="020B0500000000000000" pitchFamily="34" charset="-120"/>
                <a:ea typeface="GenSenRounded TW M" panose="020B0500000000000000" pitchFamily="34" charset="-120"/>
              </a:rPr>
              <a:t>電腦工程師</a:t>
            </a:r>
            <a:br>
              <a:rPr lang="zh-TW" altLang="en-US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</a:br>
            <a:r>
              <a:rPr lang="zh-TW" altLang="en-US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收入＄</a:t>
            </a:r>
            <a:r>
              <a:rPr lang="en-US" altLang="zh-TW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100,000/</a:t>
            </a:r>
            <a:r>
              <a:rPr lang="zh-TW" altLang="en-US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每月</a:t>
            </a:r>
            <a:endParaRPr kumimoji="1" lang="zh-TW" altLang="en-US" dirty="0">
              <a:solidFill>
                <a:schemeClr val="bg1"/>
              </a:solidFill>
              <a:latin typeface="GenSenRounded TW M" panose="020B0500000000000000" pitchFamily="34" charset="-120"/>
              <a:ea typeface="GenSenRounded TW M" panose="020B0500000000000000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8B7B6A7-3920-47D7-645D-D200B1886AC6}"/>
              </a:ext>
            </a:extLst>
          </p:cNvPr>
          <p:cNvSpPr txBox="1"/>
          <p:nvPr/>
        </p:nvSpPr>
        <p:spPr>
          <a:xfrm>
            <a:off x="9351972" y="1431084"/>
            <a:ext cx="144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zh-TW" sz="3600" dirty="0">
                <a:solidFill>
                  <a:schemeClr val="bg1"/>
                </a:solidFill>
                <a:latin typeface="GenSenRounded TW M" panose="020B0500000000000000" pitchFamily="34" charset="-120"/>
                <a:ea typeface="GenSenRounded TW M" panose="020B0500000000000000" pitchFamily="34" charset="-120"/>
              </a:rPr>
              <a:t>David</a:t>
            </a:r>
            <a:endParaRPr kumimoji="1" lang="zh-TW" altLang="en-US" sz="3600" dirty="0">
              <a:solidFill>
                <a:schemeClr val="bg1"/>
              </a:solidFill>
              <a:latin typeface="GenSenRounded TW M" panose="020B0500000000000000" pitchFamily="34" charset="-120"/>
              <a:ea typeface="GenSenRounded TW M" panose="020B0500000000000000" pitchFamily="34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B75E2F9-1209-C643-328B-6B2ABB422515}"/>
              </a:ext>
            </a:extLst>
          </p:cNvPr>
          <p:cNvGrpSpPr/>
          <p:nvPr/>
        </p:nvGrpSpPr>
        <p:grpSpPr>
          <a:xfrm>
            <a:off x="8288012" y="870336"/>
            <a:ext cx="3575752" cy="415637"/>
            <a:chOff x="8436556" y="870336"/>
            <a:chExt cx="3575752" cy="415637"/>
          </a:xfrm>
        </p:grpSpPr>
        <p:sp>
          <p:nvSpPr>
            <p:cNvPr id="21" name="圓角矩形 20">
              <a:extLst>
                <a:ext uri="{FF2B5EF4-FFF2-40B4-BE49-F238E27FC236}">
                  <a16:creationId xmlns:a16="http://schemas.microsoft.com/office/drawing/2014/main" id="{8A8AD8B0-8B86-076D-8702-5541F97CA061}"/>
                </a:ext>
              </a:extLst>
            </p:cNvPr>
            <p:cNvSpPr/>
            <p:nvPr/>
          </p:nvSpPr>
          <p:spPr>
            <a:xfrm>
              <a:off x="9663840" y="870336"/>
              <a:ext cx="1121185" cy="415637"/>
            </a:xfrm>
            <a:prstGeom prst="roundRect">
              <a:avLst/>
            </a:prstGeom>
            <a:solidFill>
              <a:srgbClr val="FFF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800" dirty="0">
                <a:solidFill>
                  <a:srgbClr val="CD562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endParaRPr>
            </a:p>
            <a:p>
              <a:pPr algn="ctr"/>
              <a:r>
                <a:rPr lang="en-US" altLang="zh-TW" sz="1400" dirty="0">
                  <a:solidFill>
                    <a:srgbClr val="CD562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#</a:t>
              </a:r>
              <a:r>
                <a:rPr lang="zh-TW" altLang="en-US" sz="1400" dirty="0">
                  <a:solidFill>
                    <a:srgbClr val="CD562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內向害羞</a:t>
              </a:r>
              <a:endParaRPr kumimoji="1" lang="zh-TW" altLang="en-US" sz="1400" dirty="0">
                <a:solidFill>
                  <a:srgbClr val="CD562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endParaRPr>
            </a:p>
            <a:p>
              <a:pPr algn="ctr"/>
              <a:endParaRPr kumimoji="1" lang="zh-TW" altLang="en-US" dirty="0"/>
            </a:p>
          </p:txBody>
        </p:sp>
        <p:sp>
          <p:nvSpPr>
            <p:cNvPr id="22" name="圓角矩形 21">
              <a:extLst>
                <a:ext uri="{FF2B5EF4-FFF2-40B4-BE49-F238E27FC236}">
                  <a16:creationId xmlns:a16="http://schemas.microsoft.com/office/drawing/2014/main" id="{63F226A7-BA29-C346-B51D-756674A89B35}"/>
                </a:ext>
              </a:extLst>
            </p:cNvPr>
            <p:cNvSpPr/>
            <p:nvPr/>
          </p:nvSpPr>
          <p:spPr>
            <a:xfrm>
              <a:off x="8436556" y="870336"/>
              <a:ext cx="1121185" cy="415637"/>
            </a:xfrm>
            <a:prstGeom prst="roundRect">
              <a:avLst/>
            </a:prstGeom>
            <a:solidFill>
              <a:srgbClr val="FFF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CD562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#</a:t>
              </a:r>
              <a:r>
                <a:rPr lang="zh-TW" altLang="en-US" sz="1400" dirty="0">
                  <a:solidFill>
                    <a:srgbClr val="CD562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心思細膩</a:t>
              </a:r>
              <a:endParaRPr kumimoji="1" lang="zh-TW" altLang="en-US" sz="1400" dirty="0">
                <a:solidFill>
                  <a:srgbClr val="CD562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endParaRPr>
            </a:p>
          </p:txBody>
        </p:sp>
        <p:sp>
          <p:nvSpPr>
            <p:cNvPr id="23" name="圓角矩形 22">
              <a:extLst>
                <a:ext uri="{FF2B5EF4-FFF2-40B4-BE49-F238E27FC236}">
                  <a16:creationId xmlns:a16="http://schemas.microsoft.com/office/drawing/2014/main" id="{3DB66AD5-42DB-2261-E0F8-5D7DCB351723}"/>
                </a:ext>
              </a:extLst>
            </p:cNvPr>
            <p:cNvSpPr/>
            <p:nvPr/>
          </p:nvSpPr>
          <p:spPr>
            <a:xfrm>
              <a:off x="10891123" y="870336"/>
              <a:ext cx="1121185" cy="415637"/>
            </a:xfrm>
            <a:prstGeom prst="roundRect">
              <a:avLst/>
            </a:prstGeom>
            <a:solidFill>
              <a:srgbClr val="FFF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CD562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#</a:t>
              </a:r>
              <a:r>
                <a:rPr lang="zh-TW" altLang="en-US" sz="1400" dirty="0">
                  <a:solidFill>
                    <a:srgbClr val="CD562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憨厚老實</a:t>
              </a:r>
              <a:endParaRPr kumimoji="1" lang="zh-TW" altLang="en-US" sz="1400" dirty="0">
                <a:solidFill>
                  <a:srgbClr val="CD562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endParaRP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F03E51EC-02CB-D04D-6A60-ED0CE2B0CECA}"/>
              </a:ext>
            </a:extLst>
          </p:cNvPr>
          <p:cNvSpPr/>
          <p:nvPr/>
        </p:nvSpPr>
        <p:spPr>
          <a:xfrm>
            <a:off x="2158583" y="1024174"/>
            <a:ext cx="1259174" cy="45719"/>
          </a:xfrm>
          <a:prstGeom prst="rect">
            <a:avLst/>
          </a:prstGeom>
          <a:gradFill flip="none" rotWithShape="1">
            <a:gsLst>
              <a:gs pos="100000">
                <a:srgbClr val="FFF6E8"/>
              </a:gs>
              <a:gs pos="46000">
                <a:schemeClr val="accent2">
                  <a:satMod val="110000"/>
                  <a:shade val="100000"/>
                  <a:alpha val="79000"/>
                  <a:lumMod val="78000"/>
                  <a:lumOff val="22000"/>
                </a:schemeClr>
              </a:gs>
              <a:gs pos="0">
                <a:srgbClr val="CD562F">
                  <a:lumMod val="91701"/>
                  <a:lumOff val="8299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792A0AE-65A5-C04B-3067-FAEC2AD435D2}"/>
              </a:ext>
            </a:extLst>
          </p:cNvPr>
          <p:cNvGrpSpPr/>
          <p:nvPr/>
        </p:nvGrpSpPr>
        <p:grpSpPr>
          <a:xfrm>
            <a:off x="769252" y="3339051"/>
            <a:ext cx="2874973" cy="2157444"/>
            <a:chOff x="769252" y="3339051"/>
            <a:chExt cx="2874973" cy="2157444"/>
          </a:xfrm>
        </p:grpSpPr>
        <p:sp>
          <p:nvSpPr>
            <p:cNvPr id="47" name="圓角矩形 46">
              <a:extLst>
                <a:ext uri="{FF2B5EF4-FFF2-40B4-BE49-F238E27FC236}">
                  <a16:creationId xmlns:a16="http://schemas.microsoft.com/office/drawing/2014/main" id="{DEFD24CC-CF7D-B1D8-67B9-4397B267080D}"/>
                </a:ext>
              </a:extLst>
            </p:cNvPr>
            <p:cNvSpPr/>
            <p:nvPr/>
          </p:nvSpPr>
          <p:spPr>
            <a:xfrm>
              <a:off x="769252" y="3694113"/>
              <a:ext cx="2874973" cy="1802382"/>
            </a:xfrm>
            <a:prstGeom prst="roundRect">
              <a:avLst/>
            </a:prstGeom>
            <a:solidFill>
              <a:srgbClr val="FFF6E8"/>
            </a:solidFill>
            <a:ln w="28575">
              <a:solidFill>
                <a:srgbClr val="CD552F"/>
              </a:solidFill>
              <a:prstDash val="sysDash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TW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- </a:t>
              </a:r>
              <a:r>
                <a:rPr lang="zh-TW" altLang="en-US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不知道怎麼開始找對象</a:t>
              </a:r>
              <a:br>
                <a:rPr lang="zh-TW" altLang="en-US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</a:br>
              <a:r>
                <a:rPr lang="en-US" altLang="zh-TW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- </a:t>
              </a:r>
              <a:r>
                <a:rPr lang="zh-TW" altLang="en-US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家人一直逼我去相親</a:t>
              </a:r>
              <a:br>
                <a:rPr lang="zh-TW" altLang="en-US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</a:br>
              <a:r>
                <a:rPr lang="en-US" altLang="zh-TW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- </a:t>
              </a:r>
              <a:r>
                <a:rPr lang="zh-TW" altLang="en-US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生活圈很難交到新朋友</a:t>
              </a:r>
              <a:endParaRPr kumimoji="1" lang="zh-TW" altLang="en-US" sz="1400" spc="3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endParaRPr>
            </a:p>
          </p:txBody>
        </p:sp>
        <p:sp>
          <p:nvSpPr>
            <p:cNvPr id="44" name="圓角矩形 43">
              <a:extLst>
                <a:ext uri="{FF2B5EF4-FFF2-40B4-BE49-F238E27FC236}">
                  <a16:creationId xmlns:a16="http://schemas.microsoft.com/office/drawing/2014/main" id="{074BE631-F08A-FF0D-23B6-CAEF65B030FF}"/>
                </a:ext>
              </a:extLst>
            </p:cNvPr>
            <p:cNvSpPr/>
            <p:nvPr/>
          </p:nvSpPr>
          <p:spPr>
            <a:xfrm>
              <a:off x="1636103" y="3339051"/>
              <a:ext cx="1141271" cy="639901"/>
            </a:xfrm>
            <a:prstGeom prst="roundRect">
              <a:avLst/>
            </a:prstGeom>
            <a:solidFill>
              <a:srgbClr val="CD552F"/>
            </a:solidFill>
            <a:ln>
              <a:solidFill>
                <a:srgbClr val="CD562F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痛點</a:t>
              </a: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9E1A96C6-33EB-4452-6392-E2E80CF56C2B}"/>
              </a:ext>
            </a:extLst>
          </p:cNvPr>
          <p:cNvGrpSpPr/>
          <p:nvPr/>
        </p:nvGrpSpPr>
        <p:grpSpPr>
          <a:xfrm>
            <a:off x="4381410" y="3343351"/>
            <a:ext cx="2874973" cy="2158864"/>
            <a:chOff x="4381410" y="3343351"/>
            <a:chExt cx="2874973" cy="2158864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1239CC7-42B4-97D1-0E7B-0A1746E1E273}"/>
                </a:ext>
              </a:extLst>
            </p:cNvPr>
            <p:cNvSpPr/>
            <p:nvPr/>
          </p:nvSpPr>
          <p:spPr>
            <a:xfrm>
              <a:off x="4381410" y="3699833"/>
              <a:ext cx="2874973" cy="1802382"/>
            </a:xfrm>
            <a:prstGeom prst="roundRect">
              <a:avLst/>
            </a:prstGeom>
            <a:solidFill>
              <a:srgbClr val="FFF6E8"/>
            </a:solidFill>
            <a:ln w="28575">
              <a:solidFill>
                <a:srgbClr val="CD552F"/>
              </a:solidFill>
              <a:prstDash val="sysDash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TW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- </a:t>
              </a:r>
              <a:r>
                <a:rPr lang="zh-TW" altLang="en-US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認識相同價值觀</a:t>
              </a:r>
              <a:r>
                <a:rPr lang="zh-TW" altLang="en-US" sz="1400" spc="3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的對象</a:t>
              </a:r>
              <a:br>
                <a:rPr lang="zh-TW" altLang="en-US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</a:br>
              <a:r>
                <a:rPr lang="en-US" altLang="zh-TW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- </a:t>
              </a:r>
              <a:r>
                <a:rPr lang="zh-TW" altLang="en-US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一起吃飯、旅遊的伴侶</a:t>
              </a:r>
              <a:br>
                <a:rPr lang="zh-TW" altLang="en-US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</a:br>
              <a:r>
                <a:rPr lang="en-US" altLang="zh-TW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- </a:t>
              </a:r>
              <a:r>
                <a:rPr lang="zh-TW" altLang="en-US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可以以結婚為前提的交往對象</a:t>
              </a:r>
              <a:endParaRPr kumimoji="1" lang="zh-TW" altLang="en-US" sz="1400" spc="3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endParaRPr>
            </a:p>
          </p:txBody>
        </p:sp>
        <p:sp>
          <p:nvSpPr>
            <p:cNvPr id="46" name="圓角矩形 45">
              <a:extLst>
                <a:ext uri="{FF2B5EF4-FFF2-40B4-BE49-F238E27FC236}">
                  <a16:creationId xmlns:a16="http://schemas.microsoft.com/office/drawing/2014/main" id="{A69154FF-2EA9-8192-602A-C33D33286CAF}"/>
                </a:ext>
              </a:extLst>
            </p:cNvPr>
            <p:cNvSpPr/>
            <p:nvPr/>
          </p:nvSpPr>
          <p:spPr>
            <a:xfrm>
              <a:off x="5248261" y="3343351"/>
              <a:ext cx="1141271" cy="639901"/>
            </a:xfrm>
            <a:prstGeom prst="roundRect">
              <a:avLst/>
            </a:prstGeom>
            <a:solidFill>
              <a:srgbClr val="CD552F"/>
            </a:solidFill>
            <a:ln>
              <a:solidFill>
                <a:srgbClr val="CD562F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想獲得</a:t>
              </a: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C6B7D3A9-557B-A848-36A2-E661ED4BC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064" y="2940971"/>
            <a:ext cx="3093712" cy="406049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B1CDF28-3EFD-C282-2028-C240BA11EEA9}"/>
              </a:ext>
            </a:extLst>
          </p:cNvPr>
          <p:cNvSpPr txBox="1"/>
          <p:nvPr/>
        </p:nvSpPr>
        <p:spPr>
          <a:xfrm>
            <a:off x="-172760" y="5971003"/>
            <a:ext cx="50566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7200" b="1" dirty="0">
                <a:solidFill>
                  <a:schemeClr val="accent2">
                    <a:lumMod val="40000"/>
                    <a:lumOff val="60000"/>
                    <a:alpha val="41000"/>
                  </a:schemeClr>
                </a:solidFill>
                <a:effectLst/>
                <a:latin typeface="GenSenRounded TW B" panose="020B0500000000000000" pitchFamily="34" charset="-120"/>
                <a:ea typeface="GenSenRounded TW B" panose="020B0500000000000000" pitchFamily="34" charset="-120"/>
              </a:rPr>
              <a:t>PERSONA</a:t>
            </a:r>
            <a:endParaRPr lang="zh-TW" altLang="en-US" sz="7200" b="1" dirty="0">
              <a:solidFill>
                <a:schemeClr val="accent2">
                  <a:lumMod val="40000"/>
                  <a:lumOff val="60000"/>
                  <a:alpha val="41000"/>
                </a:schemeClr>
              </a:solidFill>
              <a:latin typeface="GenSenRounded TW B" panose="020B0500000000000000" pitchFamily="34" charset="-120"/>
              <a:ea typeface="GenSenRounded TW B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92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9CD5B62B-1DAC-7B95-DDB1-B52EE1A613BC}"/>
              </a:ext>
            </a:extLst>
          </p:cNvPr>
          <p:cNvSpPr txBox="1">
            <a:spLocks/>
          </p:cNvSpPr>
          <p:nvPr/>
        </p:nvSpPr>
        <p:spPr>
          <a:xfrm>
            <a:off x="3323278" y="2766219"/>
            <a:ext cx="554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48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03/</a:t>
            </a:r>
            <a:r>
              <a:rPr kumimoji="1" lang="zh-TW" altLang="en-US" sz="48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網站設計與架構</a:t>
            </a:r>
            <a:endParaRPr kumimoji="1" lang="zh-TW" altLang="en-US" sz="4800" b="1" dirty="0">
              <a:latin typeface="GenSenRounded TW B" panose="020B0500000000000000" pitchFamily="34" charset="-120"/>
              <a:ea typeface="GenSenRounded TW B" panose="020B0500000000000000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A83292B-0FED-B2B3-C97A-6B9C6BFF3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522" y="1249066"/>
            <a:ext cx="554738" cy="172418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BB6FED5-44DE-F03F-733D-9DD2E5B2D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340" y="2026026"/>
            <a:ext cx="574547" cy="189445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94FD7EB-4B3A-64FA-B14D-A56278F11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895" y="886243"/>
            <a:ext cx="656218" cy="187997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06BD9C0B-C305-FF22-85B9-7111A5B4E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0560" y="2026026"/>
            <a:ext cx="656218" cy="225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51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91E68BA-BED2-D0AD-E7D4-C128EAE6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16" y="415372"/>
            <a:ext cx="2279754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LOGO</a:t>
            </a:r>
            <a:endParaRPr lang="zh-TW" altLang="en-US" sz="3600" b="1" dirty="0">
              <a:solidFill>
                <a:srgbClr val="CD562F"/>
              </a:solidFill>
              <a:latin typeface="GenSenRounded TW B" panose="020B0500000000000000" pitchFamily="34" charset="-120"/>
              <a:ea typeface="GenSenRounded TW B" panose="020B0500000000000000" pitchFamily="34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3E51EC-02CB-D04D-6A60-ED0CE2B0CECA}"/>
              </a:ext>
            </a:extLst>
          </p:cNvPr>
          <p:cNvSpPr/>
          <p:nvPr/>
        </p:nvSpPr>
        <p:spPr>
          <a:xfrm>
            <a:off x="2092322" y="1024174"/>
            <a:ext cx="1259174" cy="45719"/>
          </a:xfrm>
          <a:prstGeom prst="rect">
            <a:avLst/>
          </a:prstGeom>
          <a:gradFill flip="none" rotWithShape="1">
            <a:gsLst>
              <a:gs pos="100000">
                <a:srgbClr val="FFF6E8"/>
              </a:gs>
              <a:gs pos="46000">
                <a:schemeClr val="accent2">
                  <a:satMod val="110000"/>
                  <a:shade val="100000"/>
                  <a:alpha val="79000"/>
                  <a:lumMod val="78000"/>
                  <a:lumOff val="22000"/>
                </a:schemeClr>
              </a:gs>
              <a:gs pos="0">
                <a:srgbClr val="CD562F">
                  <a:lumMod val="91701"/>
                  <a:lumOff val="8299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EEA5606-AEA4-F45B-A2F8-D7D2600A8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23" b="89882" l="5071" r="95322">
                        <a14:foregroundMark x1="10731" y1="10806" x2="10731" y2="10806"/>
                        <a14:foregroundMark x1="5110" y1="23183" x2="5110" y2="23183"/>
                        <a14:foregroundMark x1="69575" y1="17583" x2="69575" y2="17583"/>
                        <a14:foregroundMark x1="95322" y1="44499" x2="95322" y2="44499"/>
                        <a14:foregroundMark x1="77909" y1="32908" x2="77909" y2="32908"/>
                        <a14:foregroundMark x1="16038" y1="44499" x2="16038" y2="44499"/>
                        <a14:foregroundMark x1="83766" y1="51866" x2="83766" y2="51866"/>
                        <a14:foregroundMark x1="88836" y1="51866" x2="88836" y2="51866"/>
                        <a14:foregroundMark x1="88836" y1="66994" x2="88836" y2="66994"/>
                        <a14:foregroundMark x1="83569" y1="66012" x2="83569" y2="66012"/>
                        <a14:foregroundMark x1="71973" y1="45481" x2="71973" y2="45481"/>
                        <a14:foregroundMark x1="50039" y1="30747" x2="50039" y2="30747"/>
                        <a14:foregroundMark x1="45322" y1="10216" x2="45322" y2="102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39301" y="2030003"/>
            <a:ext cx="3313398" cy="132588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0A269CA-8240-7492-236D-0B1CDADC9035}"/>
              </a:ext>
            </a:extLst>
          </p:cNvPr>
          <p:cNvSpPr txBox="1"/>
          <p:nvPr/>
        </p:nvSpPr>
        <p:spPr>
          <a:xfrm>
            <a:off x="3119284" y="4079500"/>
            <a:ext cx="5953433" cy="212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月老喵希望將台灣月老廟宇文化傳承推廣，</a:t>
            </a:r>
            <a:endParaRPr lang="en-US" altLang="zh-TW" dirty="0">
              <a:solidFill>
                <a:srgbClr val="432A0F"/>
              </a:solidFill>
              <a:effectLst/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rPr>
              <a:t>以昭和風作設計出發，</a:t>
            </a:r>
            <a:b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</a:b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帶有「懷舊」與「溫暖」情調，純樸而充滿生命力。</a:t>
            </a:r>
            <a:endParaRPr lang="en-US" altLang="zh-TW" dirty="0">
              <a:solidFill>
                <a:srgbClr val="432A0F"/>
              </a:solidFill>
              <a:effectLst/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字體風格圓潤，並使用陰影加深效果，</a:t>
            </a:r>
            <a:endParaRPr lang="en-US" altLang="zh-TW" dirty="0">
              <a:solidFill>
                <a:srgbClr val="432A0F"/>
              </a:solidFill>
              <a:effectLst/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想要傳遞給使用者舊時光的氛圍、新時代的經典</a:t>
            </a:r>
            <a:r>
              <a:rPr lang="zh-TW" altLang="en-US" sz="16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。</a:t>
            </a:r>
            <a:endParaRPr kumimoji="1" lang="zh-TW" altLang="en-US" sz="1600" dirty="0">
              <a:solidFill>
                <a:srgbClr val="432A0F"/>
              </a:solidFill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6187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3441C5C-D897-F4B3-E0DE-438D7727A49B}"/>
              </a:ext>
            </a:extLst>
          </p:cNvPr>
          <p:cNvSpPr/>
          <p:nvPr/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rgbClr val="F5DFC2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91E68BA-BED2-D0AD-E7D4-C128EAE6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16" y="415372"/>
            <a:ext cx="2279754" cy="1325563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色彩計畫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3E51EC-02CB-D04D-6A60-ED0CE2B0CECA}"/>
              </a:ext>
            </a:extLst>
          </p:cNvPr>
          <p:cNvSpPr/>
          <p:nvPr/>
        </p:nvSpPr>
        <p:spPr>
          <a:xfrm>
            <a:off x="2635662" y="1024174"/>
            <a:ext cx="1259174" cy="45719"/>
          </a:xfrm>
          <a:prstGeom prst="rect">
            <a:avLst/>
          </a:prstGeom>
          <a:gradFill flip="none" rotWithShape="1">
            <a:gsLst>
              <a:gs pos="100000">
                <a:srgbClr val="FFF6E8"/>
              </a:gs>
              <a:gs pos="46000">
                <a:schemeClr val="accent2">
                  <a:satMod val="110000"/>
                  <a:shade val="100000"/>
                  <a:alpha val="79000"/>
                  <a:lumMod val="78000"/>
                  <a:lumOff val="22000"/>
                </a:schemeClr>
              </a:gs>
              <a:gs pos="0">
                <a:srgbClr val="CD562F">
                  <a:lumMod val="91701"/>
                  <a:lumOff val="8299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36C37D6-E061-C11C-53CA-C1C7E56D960E}"/>
              </a:ext>
            </a:extLst>
          </p:cNvPr>
          <p:cNvSpPr txBox="1"/>
          <p:nvPr/>
        </p:nvSpPr>
        <p:spPr>
          <a:xfrm>
            <a:off x="508416" y="2954085"/>
            <a:ext cx="5055791" cy="1294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主色調使用</a:t>
            </a:r>
            <a:r>
              <a:rPr lang="zh-TW" altLang="en-US" dirty="0">
                <a:solidFill>
                  <a:srgbClr val="CD562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復古橘紅</a:t>
            </a: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，溫暖的色調讓人感到強烈能量與活力；搭配輔色暖色調的米白色，代表著廟宇的靜謐，為心靈帶來平和。</a:t>
            </a:r>
            <a:endParaRPr lang="zh-TW" altLang="en-US" dirty="0">
              <a:solidFill>
                <a:srgbClr val="432A0F"/>
              </a:solidFill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038DA778-8FB2-A1CD-3DBE-D9A18DE7BAA9}"/>
              </a:ext>
            </a:extLst>
          </p:cNvPr>
          <p:cNvSpPr/>
          <p:nvPr/>
        </p:nvSpPr>
        <p:spPr>
          <a:xfrm>
            <a:off x="7208520" y="1740935"/>
            <a:ext cx="1213150" cy="1213150"/>
          </a:xfrm>
          <a:prstGeom prst="ellipse">
            <a:avLst/>
          </a:prstGeom>
          <a:solidFill>
            <a:srgbClr val="CD5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1300" dirty="0"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CD562F</a:t>
            </a:r>
            <a:endParaRPr kumimoji="1" lang="zh-TW" altLang="en-US" sz="1300" dirty="0"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0A4C994-858F-BA79-4621-595CB3FAB9C5}"/>
              </a:ext>
            </a:extLst>
          </p:cNvPr>
          <p:cNvSpPr/>
          <p:nvPr/>
        </p:nvSpPr>
        <p:spPr>
          <a:xfrm>
            <a:off x="8709494" y="1740935"/>
            <a:ext cx="1213150" cy="1213150"/>
          </a:xfrm>
          <a:prstGeom prst="ellipse">
            <a:avLst/>
          </a:prstGeom>
          <a:solidFill>
            <a:srgbClr val="FFF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14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CD562F</a:t>
            </a:r>
            <a:endParaRPr kumimoji="1" lang="zh-TW" altLang="en-US" sz="1400" dirty="0">
              <a:solidFill>
                <a:srgbClr val="432A0F"/>
              </a:solidFill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3C0D5B3F-2469-AE94-FBB6-E0B0CEB5BC4E}"/>
              </a:ext>
            </a:extLst>
          </p:cNvPr>
          <p:cNvSpPr/>
          <p:nvPr/>
        </p:nvSpPr>
        <p:spPr>
          <a:xfrm>
            <a:off x="10190259" y="1740935"/>
            <a:ext cx="1213150" cy="1213150"/>
          </a:xfrm>
          <a:prstGeom prst="ellipse">
            <a:avLst/>
          </a:prstGeom>
          <a:solidFill>
            <a:srgbClr val="F5D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1600" dirty="0">
                <a:effectLst/>
              </a:rPr>
              <a:t>F5DFC2</a:t>
            </a:r>
            <a:endParaRPr kumimoji="1" lang="zh-TW" altLang="en-US" sz="16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F319B2B-5F4C-C5CF-8E49-84CA0E899A64}"/>
              </a:ext>
            </a:extLst>
          </p:cNvPr>
          <p:cNvSpPr/>
          <p:nvPr/>
        </p:nvSpPr>
        <p:spPr>
          <a:xfrm>
            <a:off x="7208520" y="3547839"/>
            <a:ext cx="1213150" cy="1213150"/>
          </a:xfrm>
          <a:prstGeom prst="ellipse">
            <a:avLst/>
          </a:prstGeom>
          <a:solidFill>
            <a:srgbClr val="E5A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1600" dirty="0">
                <a:effectLst/>
              </a:rPr>
              <a:t>E5A62A</a:t>
            </a:r>
            <a:endParaRPr kumimoji="1" lang="zh-TW" altLang="en-US" sz="16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7CF436B-E2F0-254B-5FF6-5FBA64B59C4A}"/>
              </a:ext>
            </a:extLst>
          </p:cNvPr>
          <p:cNvSpPr/>
          <p:nvPr/>
        </p:nvSpPr>
        <p:spPr>
          <a:xfrm>
            <a:off x="8709494" y="3547839"/>
            <a:ext cx="1213150" cy="1213150"/>
          </a:xfrm>
          <a:prstGeom prst="ellipse">
            <a:avLst/>
          </a:prstGeom>
          <a:solidFill>
            <a:srgbClr val="432A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1600" dirty="0">
                <a:effectLst/>
              </a:rPr>
              <a:t>432A0F</a:t>
            </a:r>
            <a:endParaRPr kumimoji="1" lang="zh-TW" altLang="en-US" sz="16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83C4555-D6C3-22CB-85D9-DA7BEF882FF5}"/>
              </a:ext>
            </a:extLst>
          </p:cNvPr>
          <p:cNvSpPr/>
          <p:nvPr/>
        </p:nvSpPr>
        <p:spPr>
          <a:xfrm>
            <a:off x="10230679" y="3547839"/>
            <a:ext cx="1213150" cy="1213150"/>
          </a:xfrm>
          <a:prstGeom prst="ellipse">
            <a:avLst/>
          </a:prstGeom>
          <a:solidFill>
            <a:srgbClr val="432A0F">
              <a:alpha val="8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1600" dirty="0">
                <a:effectLst/>
              </a:rPr>
              <a:t>432A0F</a:t>
            </a:r>
            <a:endParaRPr kumimoji="1" lang="zh-TW" altLang="en-US" sz="1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A009D50-2933-0098-32F4-FCD455797B0B}"/>
              </a:ext>
            </a:extLst>
          </p:cNvPr>
          <p:cNvSpPr txBox="1"/>
          <p:nvPr/>
        </p:nvSpPr>
        <p:spPr>
          <a:xfrm>
            <a:off x="7543226" y="300238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400" dirty="0">
                <a:latin typeface="GenSenRounded TW R" panose="020B0500000000000000" pitchFamily="34" charset="-120"/>
                <a:ea typeface="GenSenRounded TW R" panose="020B0500000000000000" pitchFamily="34" charset="-120"/>
              </a:rPr>
              <a:t>主色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FB0DAC-ECB1-B768-A8F2-BC7277105691}"/>
              </a:ext>
            </a:extLst>
          </p:cNvPr>
          <p:cNvSpPr txBox="1"/>
          <p:nvPr/>
        </p:nvSpPr>
        <p:spPr>
          <a:xfrm>
            <a:off x="9044200" y="30176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400" dirty="0">
                <a:latin typeface="GenSenRounded TW R" panose="020B0500000000000000" pitchFamily="34" charset="-120"/>
                <a:ea typeface="GenSenRounded TW R" panose="020B0500000000000000" pitchFamily="34" charset="-120"/>
              </a:rPr>
              <a:t>輔色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72E307F-2FB8-D59B-0665-63D3B3331865}"/>
              </a:ext>
            </a:extLst>
          </p:cNvPr>
          <p:cNvSpPr txBox="1"/>
          <p:nvPr/>
        </p:nvSpPr>
        <p:spPr>
          <a:xfrm>
            <a:off x="10524965" y="30176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400" dirty="0">
                <a:latin typeface="GenSenRounded TW R" panose="020B0500000000000000" pitchFamily="34" charset="-120"/>
                <a:ea typeface="GenSenRounded TW R" panose="020B0500000000000000" pitchFamily="34" charset="-120"/>
              </a:rPr>
              <a:t>輔色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10401E2-E331-4360-8396-1C7897D88AE3}"/>
              </a:ext>
            </a:extLst>
          </p:cNvPr>
          <p:cNvSpPr txBox="1"/>
          <p:nvPr/>
        </p:nvSpPr>
        <p:spPr>
          <a:xfrm>
            <a:off x="7453458" y="480832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400" dirty="0">
                <a:latin typeface="GenSenRounded TW R" panose="020B0500000000000000" pitchFamily="34" charset="-120"/>
                <a:ea typeface="GenSenRounded TW R" panose="020B0500000000000000" pitchFamily="34" charset="-120"/>
              </a:rPr>
              <a:t>注目色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0ECBEB1-DCB7-6F08-2B8B-EE66FEBC0DF4}"/>
              </a:ext>
            </a:extLst>
          </p:cNvPr>
          <p:cNvSpPr txBox="1"/>
          <p:nvPr/>
        </p:nvSpPr>
        <p:spPr>
          <a:xfrm>
            <a:off x="8864664" y="480832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400" dirty="0">
                <a:latin typeface="GenSenRounded TW R" panose="020B0500000000000000" pitchFamily="34" charset="-120"/>
                <a:ea typeface="GenSenRounded TW R" panose="020B0500000000000000" pitchFamily="34" charset="-120"/>
              </a:rPr>
              <a:t>標題文字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462F473-8313-2767-B95A-C3E33A01111C}"/>
              </a:ext>
            </a:extLst>
          </p:cNvPr>
          <p:cNvSpPr txBox="1"/>
          <p:nvPr/>
        </p:nvSpPr>
        <p:spPr>
          <a:xfrm>
            <a:off x="10565385" y="48083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400" dirty="0">
                <a:latin typeface="GenSenRounded TW R" panose="020B0500000000000000" pitchFamily="34" charset="-120"/>
                <a:ea typeface="GenSenRounded TW R" panose="020B0500000000000000" pitchFamily="34" charset="-120"/>
              </a:rPr>
              <a:t>內文</a:t>
            </a:r>
          </a:p>
        </p:txBody>
      </p:sp>
    </p:spTree>
    <p:extLst>
      <p:ext uri="{BB962C8B-B14F-4D97-AF65-F5344CB8AC3E}">
        <p14:creationId xmlns:p14="http://schemas.microsoft.com/office/powerpoint/2010/main" val="3631387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55537B3C-4BAD-87F0-AA27-59814E07B02F}"/>
              </a:ext>
            </a:extLst>
          </p:cNvPr>
          <p:cNvCxnSpPr>
            <a:cxnSpLocks/>
          </p:cNvCxnSpPr>
          <p:nvPr/>
        </p:nvCxnSpPr>
        <p:spPr>
          <a:xfrm>
            <a:off x="11297265" y="1982001"/>
            <a:ext cx="0" cy="2044309"/>
          </a:xfrm>
          <a:prstGeom prst="line">
            <a:avLst/>
          </a:prstGeom>
          <a:ln w="31750">
            <a:solidFill>
              <a:srgbClr val="432A0F">
                <a:alpha val="80000"/>
              </a:srgb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B3D043FB-63F7-FC65-E96A-65549B9A24EA}"/>
              </a:ext>
            </a:extLst>
          </p:cNvPr>
          <p:cNvCxnSpPr>
            <a:cxnSpLocks/>
          </p:cNvCxnSpPr>
          <p:nvPr/>
        </p:nvCxnSpPr>
        <p:spPr>
          <a:xfrm flipH="1">
            <a:off x="2634354" y="1982001"/>
            <a:ext cx="5295" cy="3578141"/>
          </a:xfrm>
          <a:prstGeom prst="line">
            <a:avLst/>
          </a:prstGeom>
          <a:ln w="31750">
            <a:solidFill>
              <a:srgbClr val="432A0F">
                <a:alpha val="80000"/>
              </a:srgb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49478E14-E2A3-8211-889F-179B63DCBE1F}"/>
              </a:ext>
            </a:extLst>
          </p:cNvPr>
          <p:cNvCxnSpPr>
            <a:cxnSpLocks/>
          </p:cNvCxnSpPr>
          <p:nvPr/>
        </p:nvCxnSpPr>
        <p:spPr>
          <a:xfrm>
            <a:off x="9562250" y="1982001"/>
            <a:ext cx="24202" cy="4153328"/>
          </a:xfrm>
          <a:prstGeom prst="line">
            <a:avLst/>
          </a:prstGeom>
          <a:ln w="31750">
            <a:solidFill>
              <a:srgbClr val="432A0F">
                <a:alpha val="80000"/>
              </a:srgb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CC02A9D6-3797-0FF8-9DA0-2F30D55F123C}"/>
              </a:ext>
            </a:extLst>
          </p:cNvPr>
          <p:cNvCxnSpPr>
            <a:cxnSpLocks/>
          </p:cNvCxnSpPr>
          <p:nvPr/>
        </p:nvCxnSpPr>
        <p:spPr>
          <a:xfrm>
            <a:off x="7821940" y="1996750"/>
            <a:ext cx="24202" cy="3489650"/>
          </a:xfrm>
          <a:prstGeom prst="line">
            <a:avLst/>
          </a:prstGeom>
          <a:ln w="31750">
            <a:solidFill>
              <a:srgbClr val="432A0F">
                <a:alpha val="80000"/>
              </a:srgb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5D8648D3-2E04-A280-C59E-3C92971D46D4}"/>
              </a:ext>
            </a:extLst>
          </p:cNvPr>
          <p:cNvCxnSpPr>
            <a:cxnSpLocks/>
          </p:cNvCxnSpPr>
          <p:nvPr/>
        </p:nvCxnSpPr>
        <p:spPr>
          <a:xfrm>
            <a:off x="6081631" y="2011498"/>
            <a:ext cx="9453" cy="2988205"/>
          </a:xfrm>
          <a:prstGeom prst="line">
            <a:avLst/>
          </a:prstGeom>
          <a:ln w="31750">
            <a:solidFill>
              <a:srgbClr val="432A0F">
                <a:alpha val="80000"/>
              </a:srgb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52739FB9-1A74-FCAC-99DD-48FB6887A9F0}"/>
              </a:ext>
            </a:extLst>
          </p:cNvPr>
          <p:cNvCxnSpPr>
            <a:cxnSpLocks/>
          </p:cNvCxnSpPr>
          <p:nvPr/>
        </p:nvCxnSpPr>
        <p:spPr>
          <a:xfrm>
            <a:off x="4385566" y="1996750"/>
            <a:ext cx="0" cy="3577389"/>
          </a:xfrm>
          <a:prstGeom prst="line">
            <a:avLst/>
          </a:prstGeom>
          <a:ln w="31750">
            <a:solidFill>
              <a:srgbClr val="432A0F">
                <a:alpha val="80000"/>
              </a:srgb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60222429-E73C-85E5-057A-9E9D7E2406AC}"/>
              </a:ext>
            </a:extLst>
          </p:cNvPr>
          <p:cNvCxnSpPr/>
          <p:nvPr/>
        </p:nvCxnSpPr>
        <p:spPr>
          <a:xfrm>
            <a:off x="949192" y="1996751"/>
            <a:ext cx="0" cy="3489649"/>
          </a:xfrm>
          <a:prstGeom prst="line">
            <a:avLst/>
          </a:prstGeom>
          <a:ln w="31750">
            <a:solidFill>
              <a:srgbClr val="432A0F">
                <a:alpha val="80000"/>
              </a:srgb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標題 3">
            <a:extLst>
              <a:ext uri="{FF2B5EF4-FFF2-40B4-BE49-F238E27FC236}">
                <a16:creationId xmlns:a16="http://schemas.microsoft.com/office/drawing/2014/main" id="{C91E68BA-BED2-D0AD-E7D4-C128EAE6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16" y="415372"/>
            <a:ext cx="2279754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SITEMAP</a:t>
            </a:r>
            <a:endParaRPr lang="zh-TW" altLang="en-US" sz="3600" b="1" dirty="0">
              <a:solidFill>
                <a:srgbClr val="CD562F"/>
              </a:solidFill>
              <a:latin typeface="GenSenRounded TW B" panose="020B0500000000000000" pitchFamily="34" charset="-120"/>
              <a:ea typeface="GenSenRounded TW B" panose="020B0500000000000000" pitchFamily="34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3E51EC-02CB-D04D-6A60-ED0CE2B0CECA}"/>
              </a:ext>
            </a:extLst>
          </p:cNvPr>
          <p:cNvSpPr/>
          <p:nvPr/>
        </p:nvSpPr>
        <p:spPr>
          <a:xfrm>
            <a:off x="2741678" y="1024174"/>
            <a:ext cx="1259174" cy="45719"/>
          </a:xfrm>
          <a:prstGeom prst="rect">
            <a:avLst/>
          </a:prstGeom>
          <a:gradFill flip="none" rotWithShape="1">
            <a:gsLst>
              <a:gs pos="100000">
                <a:srgbClr val="FFF6E8"/>
              </a:gs>
              <a:gs pos="46000">
                <a:schemeClr val="accent2">
                  <a:satMod val="110000"/>
                  <a:shade val="100000"/>
                  <a:alpha val="79000"/>
                  <a:lumMod val="78000"/>
                  <a:lumOff val="22000"/>
                </a:schemeClr>
              </a:gs>
              <a:gs pos="0">
                <a:srgbClr val="CD562F">
                  <a:lumMod val="91701"/>
                  <a:lumOff val="8299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圓角矩形 1">
            <a:extLst>
              <a:ext uri="{FF2B5EF4-FFF2-40B4-BE49-F238E27FC236}">
                <a16:creationId xmlns:a16="http://schemas.microsoft.com/office/drawing/2014/main" id="{E8BE4242-25D1-FF04-6EDD-8953DCEC42FD}"/>
              </a:ext>
            </a:extLst>
          </p:cNvPr>
          <p:cNvSpPr/>
          <p:nvPr/>
        </p:nvSpPr>
        <p:spPr>
          <a:xfrm>
            <a:off x="5010539" y="1131318"/>
            <a:ext cx="2133600" cy="670560"/>
          </a:xfrm>
          <a:prstGeom prst="roundRect">
            <a:avLst/>
          </a:prstGeom>
          <a:solidFill>
            <a:srgbClr val="CD5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GenSenRounded TW M" panose="020B0500000000000000" pitchFamily="34" charset="-120"/>
                <a:ea typeface="GenSenRounded TW M" panose="020B0500000000000000" pitchFamily="34" charset="-120"/>
              </a:rPr>
              <a:t>月老喵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C6AABBE7-C374-EF18-34E0-18FD6C475B72}"/>
              </a:ext>
            </a:extLst>
          </p:cNvPr>
          <p:cNvCxnSpPr>
            <a:cxnSpLocks/>
          </p:cNvCxnSpPr>
          <p:nvPr/>
        </p:nvCxnSpPr>
        <p:spPr>
          <a:xfrm>
            <a:off x="949192" y="1996751"/>
            <a:ext cx="10348073" cy="0"/>
          </a:xfrm>
          <a:prstGeom prst="line">
            <a:avLst/>
          </a:prstGeom>
          <a:ln w="28575">
            <a:solidFill>
              <a:srgbClr val="432A0F">
                <a:alpha val="80263"/>
              </a:srgb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1995E4AF-D1BE-E971-DF5C-2500A644A7B7}"/>
              </a:ext>
            </a:extLst>
          </p:cNvPr>
          <p:cNvGrpSpPr/>
          <p:nvPr/>
        </p:nvGrpSpPr>
        <p:grpSpPr>
          <a:xfrm>
            <a:off x="1904548" y="2274584"/>
            <a:ext cx="1464906" cy="3528334"/>
            <a:chOff x="2850748" y="2275093"/>
            <a:chExt cx="1464906" cy="3528334"/>
          </a:xfrm>
        </p:grpSpPr>
        <p:sp>
          <p:nvSpPr>
            <p:cNvPr id="6" name="圓角矩形 5">
              <a:extLst>
                <a:ext uri="{FF2B5EF4-FFF2-40B4-BE49-F238E27FC236}">
                  <a16:creationId xmlns:a16="http://schemas.microsoft.com/office/drawing/2014/main" id="{9F6EE82C-91C5-8578-3E62-A7A773721D10}"/>
                </a:ext>
              </a:extLst>
            </p:cNvPr>
            <p:cNvSpPr/>
            <p:nvPr/>
          </p:nvSpPr>
          <p:spPr>
            <a:xfrm>
              <a:off x="2850748" y="2275093"/>
              <a:ext cx="1464906" cy="573869"/>
            </a:xfrm>
            <a:prstGeom prst="roundRect">
              <a:avLst/>
            </a:prstGeom>
            <a:solidFill>
              <a:srgbClr val="FFF6E8"/>
            </a:solidFill>
            <a:ln w="25400">
              <a:solidFill>
                <a:srgbClr val="CD56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rgbClr val="432A0F"/>
                  </a:solidFill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月老文化</a:t>
              </a:r>
            </a:p>
          </p:txBody>
        </p:sp>
        <p:sp>
          <p:nvSpPr>
            <p:cNvPr id="15" name="圓角矩形 14">
              <a:extLst>
                <a:ext uri="{FF2B5EF4-FFF2-40B4-BE49-F238E27FC236}">
                  <a16:creationId xmlns:a16="http://schemas.microsoft.com/office/drawing/2014/main" id="{37FF3657-EEF9-CC39-CE9A-653C9CD18852}"/>
                </a:ext>
              </a:extLst>
            </p:cNvPr>
            <p:cNvSpPr/>
            <p:nvPr/>
          </p:nvSpPr>
          <p:spPr>
            <a:xfrm>
              <a:off x="2944650" y="3106259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關於月老</a:t>
              </a:r>
            </a:p>
          </p:txBody>
        </p:sp>
        <p:sp>
          <p:nvSpPr>
            <p:cNvPr id="20" name="圓角矩形 19">
              <a:extLst>
                <a:ext uri="{FF2B5EF4-FFF2-40B4-BE49-F238E27FC236}">
                  <a16:creationId xmlns:a16="http://schemas.microsoft.com/office/drawing/2014/main" id="{606B5E0C-7276-7B7D-38BD-17BAA970CDC7}"/>
                </a:ext>
              </a:extLst>
            </p:cNvPr>
            <p:cNvSpPr/>
            <p:nvPr/>
          </p:nvSpPr>
          <p:spPr>
            <a:xfrm>
              <a:off x="2944650" y="3837779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參拜流程</a:t>
              </a:r>
            </a:p>
          </p:txBody>
        </p:sp>
        <p:sp>
          <p:nvSpPr>
            <p:cNvPr id="21" name="圓角矩形 20">
              <a:extLst>
                <a:ext uri="{FF2B5EF4-FFF2-40B4-BE49-F238E27FC236}">
                  <a16:creationId xmlns:a16="http://schemas.microsoft.com/office/drawing/2014/main" id="{B8EB8D19-FD89-94F7-147B-8AC6174AA743}"/>
                </a:ext>
              </a:extLst>
            </p:cNvPr>
            <p:cNvSpPr/>
            <p:nvPr/>
          </p:nvSpPr>
          <p:spPr>
            <a:xfrm>
              <a:off x="2944650" y="4569299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參拜禁忌</a:t>
              </a:r>
            </a:p>
          </p:txBody>
        </p:sp>
        <p:sp>
          <p:nvSpPr>
            <p:cNvPr id="22" name="圓角矩形 21">
              <a:extLst>
                <a:ext uri="{FF2B5EF4-FFF2-40B4-BE49-F238E27FC236}">
                  <a16:creationId xmlns:a16="http://schemas.microsoft.com/office/drawing/2014/main" id="{271BD051-1AD4-2B81-D807-F78D787BF998}"/>
                </a:ext>
              </a:extLst>
            </p:cNvPr>
            <p:cNvSpPr/>
            <p:nvPr/>
          </p:nvSpPr>
          <p:spPr>
            <a:xfrm>
              <a:off x="2944650" y="5300819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精選地圖</a:t>
              </a:r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FC285806-DA40-89E0-F18D-811FA820F783}"/>
              </a:ext>
            </a:extLst>
          </p:cNvPr>
          <p:cNvGrpSpPr/>
          <p:nvPr/>
        </p:nvGrpSpPr>
        <p:grpSpPr>
          <a:xfrm>
            <a:off x="3636601" y="2299337"/>
            <a:ext cx="1464906" cy="3526106"/>
            <a:chOff x="4762086" y="2275093"/>
            <a:chExt cx="1464906" cy="3526106"/>
          </a:xfrm>
        </p:grpSpPr>
        <p:sp>
          <p:nvSpPr>
            <p:cNvPr id="7" name="圓角矩形 6">
              <a:extLst>
                <a:ext uri="{FF2B5EF4-FFF2-40B4-BE49-F238E27FC236}">
                  <a16:creationId xmlns:a16="http://schemas.microsoft.com/office/drawing/2014/main" id="{AE116EF6-6623-2344-E48A-E803E0F6254B}"/>
                </a:ext>
              </a:extLst>
            </p:cNvPr>
            <p:cNvSpPr/>
            <p:nvPr/>
          </p:nvSpPr>
          <p:spPr>
            <a:xfrm>
              <a:off x="4762086" y="2275093"/>
              <a:ext cx="1464906" cy="573869"/>
            </a:xfrm>
            <a:prstGeom prst="roundRect">
              <a:avLst/>
            </a:prstGeom>
            <a:solidFill>
              <a:srgbClr val="FFF6E8"/>
            </a:solidFill>
            <a:ln w="25400">
              <a:solidFill>
                <a:srgbClr val="CD56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rgbClr val="432A0F"/>
                  </a:solidFill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線上求籤</a:t>
              </a:r>
            </a:p>
          </p:txBody>
        </p:sp>
        <p:sp>
          <p:nvSpPr>
            <p:cNvPr id="25" name="圓角矩形 24">
              <a:extLst>
                <a:ext uri="{FF2B5EF4-FFF2-40B4-BE49-F238E27FC236}">
                  <a16:creationId xmlns:a16="http://schemas.microsoft.com/office/drawing/2014/main" id="{912787B3-6E97-096B-7592-950A5F606C36}"/>
                </a:ext>
              </a:extLst>
            </p:cNvPr>
            <p:cNvSpPr/>
            <p:nvPr/>
          </p:nvSpPr>
          <p:spPr>
            <a:xfrm>
              <a:off x="4855988" y="3127303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自我介紹</a:t>
              </a:r>
            </a:p>
          </p:txBody>
        </p:sp>
        <p:sp>
          <p:nvSpPr>
            <p:cNvPr id="28" name="圓角矩形 27">
              <a:extLst>
                <a:ext uri="{FF2B5EF4-FFF2-40B4-BE49-F238E27FC236}">
                  <a16:creationId xmlns:a16="http://schemas.microsoft.com/office/drawing/2014/main" id="{091837C7-8610-7887-D732-2FF16151775B}"/>
                </a:ext>
              </a:extLst>
            </p:cNvPr>
            <p:cNvSpPr/>
            <p:nvPr/>
          </p:nvSpPr>
          <p:spPr>
            <a:xfrm>
              <a:off x="4855988" y="3844506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祈求項目</a:t>
              </a:r>
            </a:p>
          </p:txBody>
        </p:sp>
        <p:sp>
          <p:nvSpPr>
            <p:cNvPr id="29" name="圓角矩形 28">
              <a:extLst>
                <a:ext uri="{FF2B5EF4-FFF2-40B4-BE49-F238E27FC236}">
                  <a16:creationId xmlns:a16="http://schemas.microsoft.com/office/drawing/2014/main" id="{958BB2AE-4C07-D54E-1B3D-AC2534C8F534}"/>
                </a:ext>
              </a:extLst>
            </p:cNvPr>
            <p:cNvSpPr/>
            <p:nvPr/>
          </p:nvSpPr>
          <p:spPr>
            <a:xfrm>
              <a:off x="4855988" y="4576275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抽籤</a:t>
              </a:r>
            </a:p>
          </p:txBody>
        </p:sp>
        <p:sp>
          <p:nvSpPr>
            <p:cNvPr id="72" name="圓角矩形 71">
              <a:extLst>
                <a:ext uri="{FF2B5EF4-FFF2-40B4-BE49-F238E27FC236}">
                  <a16:creationId xmlns:a16="http://schemas.microsoft.com/office/drawing/2014/main" id="{F847C0AC-2342-94A8-FD43-904CA61A248E}"/>
                </a:ext>
              </a:extLst>
            </p:cNvPr>
            <p:cNvSpPr/>
            <p:nvPr/>
          </p:nvSpPr>
          <p:spPr>
            <a:xfrm>
              <a:off x="4867204" y="5298591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擲筊</a:t>
              </a: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D67AB040-7855-3067-60E9-6F54BBA4739D}"/>
              </a:ext>
            </a:extLst>
          </p:cNvPr>
          <p:cNvGrpSpPr/>
          <p:nvPr/>
        </p:nvGrpSpPr>
        <p:grpSpPr>
          <a:xfrm>
            <a:off x="5368654" y="2299337"/>
            <a:ext cx="1464906" cy="2803791"/>
            <a:chOff x="6702923" y="2260345"/>
            <a:chExt cx="1464906" cy="2803791"/>
          </a:xfrm>
        </p:grpSpPr>
        <p:sp>
          <p:nvSpPr>
            <p:cNvPr id="8" name="圓角矩形 7">
              <a:extLst>
                <a:ext uri="{FF2B5EF4-FFF2-40B4-BE49-F238E27FC236}">
                  <a16:creationId xmlns:a16="http://schemas.microsoft.com/office/drawing/2014/main" id="{CF38F613-9B8A-6CCA-EE24-04BC1ED2AEB2}"/>
                </a:ext>
              </a:extLst>
            </p:cNvPr>
            <p:cNvSpPr/>
            <p:nvPr/>
          </p:nvSpPr>
          <p:spPr>
            <a:xfrm>
              <a:off x="6702923" y="2260345"/>
              <a:ext cx="1464906" cy="573869"/>
            </a:xfrm>
            <a:prstGeom prst="roundRect">
              <a:avLst/>
            </a:prstGeom>
            <a:solidFill>
              <a:srgbClr val="FFF6E8"/>
            </a:solidFill>
            <a:ln w="25400">
              <a:solidFill>
                <a:srgbClr val="CD56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rgbClr val="432A0F"/>
                  </a:solidFill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商品</a:t>
              </a:r>
              <a:r>
                <a:rPr kumimoji="1" lang="en-US" altLang="zh-TW" dirty="0">
                  <a:solidFill>
                    <a:srgbClr val="432A0F"/>
                  </a:solidFill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/</a:t>
              </a:r>
              <a:r>
                <a:rPr kumimoji="1" lang="zh-TW" altLang="en-US" dirty="0">
                  <a:solidFill>
                    <a:srgbClr val="432A0F"/>
                  </a:solidFill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行程</a:t>
              </a:r>
            </a:p>
          </p:txBody>
        </p:sp>
        <p:sp>
          <p:nvSpPr>
            <p:cNvPr id="30" name="圓角矩形 29">
              <a:extLst>
                <a:ext uri="{FF2B5EF4-FFF2-40B4-BE49-F238E27FC236}">
                  <a16:creationId xmlns:a16="http://schemas.microsoft.com/office/drawing/2014/main" id="{78C6D69D-E835-41CC-05B6-0896E0FB139B}"/>
                </a:ext>
              </a:extLst>
            </p:cNvPr>
            <p:cNvSpPr/>
            <p:nvPr/>
          </p:nvSpPr>
          <p:spPr>
            <a:xfrm>
              <a:off x="6796825" y="3112556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首頁</a:t>
              </a:r>
            </a:p>
          </p:txBody>
        </p:sp>
        <p:sp>
          <p:nvSpPr>
            <p:cNvPr id="31" name="圓角矩形 30">
              <a:extLst>
                <a:ext uri="{FF2B5EF4-FFF2-40B4-BE49-F238E27FC236}">
                  <a16:creationId xmlns:a16="http://schemas.microsoft.com/office/drawing/2014/main" id="{8B687FD2-8DC8-FB24-AE26-28EB9BC070D2}"/>
                </a:ext>
              </a:extLst>
            </p:cNvPr>
            <p:cNvSpPr/>
            <p:nvPr/>
          </p:nvSpPr>
          <p:spPr>
            <a:xfrm>
              <a:off x="6796825" y="3829759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列表</a:t>
              </a:r>
            </a:p>
          </p:txBody>
        </p:sp>
        <p:sp>
          <p:nvSpPr>
            <p:cNvPr id="32" name="圓角矩形 31">
              <a:extLst>
                <a:ext uri="{FF2B5EF4-FFF2-40B4-BE49-F238E27FC236}">
                  <a16:creationId xmlns:a16="http://schemas.microsoft.com/office/drawing/2014/main" id="{BA40DC11-CF56-4C61-D992-14EB636D5EFF}"/>
                </a:ext>
              </a:extLst>
            </p:cNvPr>
            <p:cNvSpPr/>
            <p:nvPr/>
          </p:nvSpPr>
          <p:spPr>
            <a:xfrm>
              <a:off x="6796825" y="4561528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詳細資訊</a:t>
              </a: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58562F3C-BFB6-9059-9666-E8328B2EE2DA}"/>
              </a:ext>
            </a:extLst>
          </p:cNvPr>
          <p:cNvGrpSpPr/>
          <p:nvPr/>
        </p:nvGrpSpPr>
        <p:grpSpPr>
          <a:xfrm>
            <a:off x="8832760" y="2274584"/>
            <a:ext cx="1464906" cy="4053467"/>
            <a:chOff x="8793180" y="2252568"/>
            <a:chExt cx="1464906" cy="4053467"/>
          </a:xfrm>
        </p:grpSpPr>
        <p:sp>
          <p:nvSpPr>
            <p:cNvPr id="9" name="圓角矩形 8">
              <a:extLst>
                <a:ext uri="{FF2B5EF4-FFF2-40B4-BE49-F238E27FC236}">
                  <a16:creationId xmlns:a16="http://schemas.microsoft.com/office/drawing/2014/main" id="{5DDB78FB-5833-4449-04F1-D62F41E9E081}"/>
                </a:ext>
              </a:extLst>
            </p:cNvPr>
            <p:cNvSpPr/>
            <p:nvPr/>
          </p:nvSpPr>
          <p:spPr>
            <a:xfrm>
              <a:off x="8793180" y="2252568"/>
              <a:ext cx="1464906" cy="573869"/>
            </a:xfrm>
            <a:prstGeom prst="roundRect">
              <a:avLst/>
            </a:prstGeom>
            <a:solidFill>
              <a:srgbClr val="FFF6E8"/>
            </a:solidFill>
            <a:ln w="25400">
              <a:solidFill>
                <a:srgbClr val="CD56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rgbClr val="432A0F"/>
                  </a:solidFill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會員中心</a:t>
              </a:r>
            </a:p>
          </p:txBody>
        </p:sp>
        <p:sp>
          <p:nvSpPr>
            <p:cNvPr id="37" name="圓角矩形 36">
              <a:extLst>
                <a:ext uri="{FF2B5EF4-FFF2-40B4-BE49-F238E27FC236}">
                  <a16:creationId xmlns:a16="http://schemas.microsoft.com/office/drawing/2014/main" id="{97340581-900B-A436-53AC-53BA92174124}"/>
                </a:ext>
              </a:extLst>
            </p:cNvPr>
            <p:cNvSpPr/>
            <p:nvPr/>
          </p:nvSpPr>
          <p:spPr>
            <a:xfrm>
              <a:off x="8887082" y="3122235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會員資料</a:t>
              </a:r>
            </a:p>
          </p:txBody>
        </p:sp>
        <p:sp>
          <p:nvSpPr>
            <p:cNvPr id="38" name="圓角矩形 37">
              <a:extLst>
                <a:ext uri="{FF2B5EF4-FFF2-40B4-BE49-F238E27FC236}">
                  <a16:creationId xmlns:a16="http://schemas.microsoft.com/office/drawing/2014/main" id="{6F4B8AE6-0A08-19EA-BDEB-F5FBC53B2393}"/>
                </a:ext>
              </a:extLst>
            </p:cNvPr>
            <p:cNvSpPr/>
            <p:nvPr/>
          </p:nvSpPr>
          <p:spPr>
            <a:xfrm>
              <a:off x="8887082" y="3792533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修改頭像</a:t>
              </a:r>
            </a:p>
          </p:txBody>
        </p:sp>
        <p:sp>
          <p:nvSpPr>
            <p:cNvPr id="39" name="圓角矩形 38">
              <a:extLst>
                <a:ext uri="{FF2B5EF4-FFF2-40B4-BE49-F238E27FC236}">
                  <a16:creationId xmlns:a16="http://schemas.microsoft.com/office/drawing/2014/main" id="{9CBDBA6C-23AF-C533-0216-DE631898C6BB}"/>
                </a:ext>
              </a:extLst>
            </p:cNvPr>
            <p:cNvSpPr/>
            <p:nvPr/>
          </p:nvSpPr>
          <p:spPr>
            <a:xfrm>
              <a:off x="8887082" y="4462831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修改密碼</a:t>
              </a:r>
            </a:p>
          </p:txBody>
        </p:sp>
        <p:sp>
          <p:nvSpPr>
            <p:cNvPr id="40" name="圓角矩形 39">
              <a:extLst>
                <a:ext uri="{FF2B5EF4-FFF2-40B4-BE49-F238E27FC236}">
                  <a16:creationId xmlns:a16="http://schemas.microsoft.com/office/drawing/2014/main" id="{618FC6B1-7F4B-DA2B-A7F6-750C201CAC90}"/>
                </a:ext>
              </a:extLst>
            </p:cNvPr>
            <p:cNvSpPr/>
            <p:nvPr/>
          </p:nvSpPr>
          <p:spPr>
            <a:xfrm>
              <a:off x="8887082" y="5133129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我的最愛</a:t>
              </a:r>
            </a:p>
          </p:txBody>
        </p:sp>
        <p:sp>
          <p:nvSpPr>
            <p:cNvPr id="41" name="圓角矩形 40">
              <a:extLst>
                <a:ext uri="{FF2B5EF4-FFF2-40B4-BE49-F238E27FC236}">
                  <a16:creationId xmlns:a16="http://schemas.microsoft.com/office/drawing/2014/main" id="{2D3ABE05-7551-E3EA-FE80-E2B59ED1E23A}"/>
                </a:ext>
              </a:extLst>
            </p:cNvPr>
            <p:cNvSpPr/>
            <p:nvPr/>
          </p:nvSpPr>
          <p:spPr>
            <a:xfrm>
              <a:off x="8887081" y="5803427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查詢訂單</a:t>
              </a:r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9A64D2BD-55F2-5F93-68E1-0DD98B10E4ED}"/>
              </a:ext>
            </a:extLst>
          </p:cNvPr>
          <p:cNvGrpSpPr/>
          <p:nvPr/>
        </p:nvGrpSpPr>
        <p:grpSpPr>
          <a:xfrm>
            <a:off x="7100707" y="2299337"/>
            <a:ext cx="1464906" cy="3441273"/>
            <a:chOff x="7769623" y="2286539"/>
            <a:chExt cx="1464906" cy="3441273"/>
          </a:xfrm>
        </p:grpSpPr>
        <p:sp>
          <p:nvSpPr>
            <p:cNvPr id="43" name="圓角矩形 42">
              <a:extLst>
                <a:ext uri="{FF2B5EF4-FFF2-40B4-BE49-F238E27FC236}">
                  <a16:creationId xmlns:a16="http://schemas.microsoft.com/office/drawing/2014/main" id="{7D5B2985-9BFE-5551-0742-70A08D3E5444}"/>
                </a:ext>
              </a:extLst>
            </p:cNvPr>
            <p:cNvSpPr/>
            <p:nvPr/>
          </p:nvSpPr>
          <p:spPr>
            <a:xfrm>
              <a:off x="7769623" y="2286539"/>
              <a:ext cx="1464906" cy="573869"/>
            </a:xfrm>
            <a:prstGeom prst="roundRect">
              <a:avLst/>
            </a:prstGeom>
            <a:solidFill>
              <a:srgbClr val="FFF6E8"/>
            </a:solidFill>
            <a:ln w="25400">
              <a:solidFill>
                <a:srgbClr val="CD56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rgbClr val="432A0F"/>
                  </a:solidFill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購物車</a:t>
              </a:r>
            </a:p>
          </p:txBody>
        </p:sp>
        <p:sp>
          <p:nvSpPr>
            <p:cNvPr id="44" name="圓角矩形 43">
              <a:extLst>
                <a:ext uri="{FF2B5EF4-FFF2-40B4-BE49-F238E27FC236}">
                  <a16:creationId xmlns:a16="http://schemas.microsoft.com/office/drawing/2014/main" id="{33F59CE8-1A57-56D2-F39F-5812AF4E9687}"/>
                </a:ext>
              </a:extLst>
            </p:cNvPr>
            <p:cNvSpPr/>
            <p:nvPr/>
          </p:nvSpPr>
          <p:spPr>
            <a:xfrm>
              <a:off x="7863525" y="3127303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購物訂單</a:t>
              </a:r>
            </a:p>
          </p:txBody>
        </p:sp>
        <p:sp>
          <p:nvSpPr>
            <p:cNvPr id="45" name="圓角矩形 44">
              <a:extLst>
                <a:ext uri="{FF2B5EF4-FFF2-40B4-BE49-F238E27FC236}">
                  <a16:creationId xmlns:a16="http://schemas.microsoft.com/office/drawing/2014/main" id="{A3DBE117-0E7E-3B2A-FBD9-7FFEBDE2AEC9}"/>
                </a:ext>
              </a:extLst>
            </p:cNvPr>
            <p:cNvSpPr/>
            <p:nvPr/>
          </p:nvSpPr>
          <p:spPr>
            <a:xfrm>
              <a:off x="7863525" y="3844506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填寫資料</a:t>
              </a:r>
            </a:p>
          </p:txBody>
        </p:sp>
        <p:sp>
          <p:nvSpPr>
            <p:cNvPr id="46" name="圓角矩形 45">
              <a:extLst>
                <a:ext uri="{FF2B5EF4-FFF2-40B4-BE49-F238E27FC236}">
                  <a16:creationId xmlns:a16="http://schemas.microsoft.com/office/drawing/2014/main" id="{21C5F69B-8393-CE58-A3C3-E8B699066A69}"/>
                </a:ext>
              </a:extLst>
            </p:cNvPr>
            <p:cNvSpPr/>
            <p:nvPr/>
          </p:nvSpPr>
          <p:spPr>
            <a:xfrm>
              <a:off x="7863525" y="4534855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結帳</a:t>
              </a:r>
            </a:p>
          </p:txBody>
        </p:sp>
        <p:sp>
          <p:nvSpPr>
            <p:cNvPr id="47" name="圓角矩形 46">
              <a:extLst>
                <a:ext uri="{FF2B5EF4-FFF2-40B4-BE49-F238E27FC236}">
                  <a16:creationId xmlns:a16="http://schemas.microsoft.com/office/drawing/2014/main" id="{B53E7938-D15F-5C24-1600-FB1DB820AFBD}"/>
                </a:ext>
              </a:extLst>
            </p:cNvPr>
            <p:cNvSpPr/>
            <p:nvPr/>
          </p:nvSpPr>
          <p:spPr>
            <a:xfrm>
              <a:off x="7863525" y="5225204"/>
              <a:ext cx="1277103" cy="502608"/>
            </a:xfrm>
            <a:prstGeom prst="roundRect">
              <a:avLst/>
            </a:prstGeom>
            <a:solidFill>
              <a:srgbClr val="F5DFC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solidFill>
                    <a:srgbClr val="432A0F"/>
                  </a:solidFill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訂單明細</a:t>
              </a:r>
            </a:p>
          </p:txBody>
        </p:sp>
      </p:grpSp>
      <p:sp>
        <p:nvSpPr>
          <p:cNvPr id="51" name="圓角矩形 50">
            <a:extLst>
              <a:ext uri="{FF2B5EF4-FFF2-40B4-BE49-F238E27FC236}">
                <a16:creationId xmlns:a16="http://schemas.microsoft.com/office/drawing/2014/main" id="{DFC35087-07D7-E9DC-F01E-FBF1B0625A9E}"/>
              </a:ext>
            </a:extLst>
          </p:cNvPr>
          <p:cNvSpPr/>
          <p:nvPr/>
        </p:nvSpPr>
        <p:spPr>
          <a:xfrm>
            <a:off x="10564812" y="2260344"/>
            <a:ext cx="1464906" cy="573869"/>
          </a:xfrm>
          <a:prstGeom prst="roundRect">
            <a:avLst/>
          </a:prstGeom>
          <a:solidFill>
            <a:srgbClr val="FFF6E8"/>
          </a:solidFill>
          <a:ln w="25400">
            <a:solidFill>
              <a:srgbClr val="CD5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rgbClr val="432A0F"/>
                </a:solidFill>
                <a:latin typeface="GenSenRounded TW M" panose="020B0500000000000000" pitchFamily="34" charset="-120"/>
                <a:ea typeface="GenSenRounded TW M" panose="020B0500000000000000" pitchFamily="34" charset="-120"/>
              </a:rPr>
              <a:t>登入</a:t>
            </a:r>
            <a:r>
              <a:rPr kumimoji="1" lang="en-US" altLang="zh-TW" dirty="0">
                <a:solidFill>
                  <a:srgbClr val="432A0F"/>
                </a:solidFill>
                <a:latin typeface="GenSenRounded TW M" panose="020B0500000000000000" pitchFamily="34" charset="-120"/>
                <a:ea typeface="GenSenRounded TW M" panose="020B0500000000000000" pitchFamily="34" charset="-120"/>
              </a:rPr>
              <a:t>/</a:t>
            </a:r>
            <a:r>
              <a:rPr kumimoji="1" lang="zh-TW" altLang="en-US" dirty="0">
                <a:solidFill>
                  <a:srgbClr val="432A0F"/>
                </a:solidFill>
                <a:latin typeface="GenSenRounded TW M" panose="020B0500000000000000" pitchFamily="34" charset="-120"/>
                <a:ea typeface="GenSenRounded TW M" panose="020B0500000000000000" pitchFamily="34" charset="-120"/>
              </a:rPr>
              <a:t>註冊</a:t>
            </a:r>
          </a:p>
        </p:txBody>
      </p:sp>
      <p:sp>
        <p:nvSpPr>
          <p:cNvPr id="52" name="圓角矩形 51">
            <a:extLst>
              <a:ext uri="{FF2B5EF4-FFF2-40B4-BE49-F238E27FC236}">
                <a16:creationId xmlns:a16="http://schemas.microsoft.com/office/drawing/2014/main" id="{D4341271-C90B-D3F2-5D0E-A3FCC801CC24}"/>
              </a:ext>
            </a:extLst>
          </p:cNvPr>
          <p:cNvSpPr/>
          <p:nvPr/>
        </p:nvSpPr>
        <p:spPr>
          <a:xfrm>
            <a:off x="10658714" y="3077451"/>
            <a:ext cx="1277103" cy="502608"/>
          </a:xfrm>
          <a:prstGeom prst="roundRect">
            <a:avLst/>
          </a:prstGeom>
          <a:solidFill>
            <a:srgbClr val="F5DFC2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rPr>
              <a:t>登入</a:t>
            </a:r>
          </a:p>
        </p:txBody>
      </p:sp>
      <p:sp>
        <p:nvSpPr>
          <p:cNvPr id="53" name="圓角矩形 52">
            <a:extLst>
              <a:ext uri="{FF2B5EF4-FFF2-40B4-BE49-F238E27FC236}">
                <a16:creationId xmlns:a16="http://schemas.microsoft.com/office/drawing/2014/main" id="{EF36A865-D18E-EDD6-FFEB-57BC274D9D34}"/>
              </a:ext>
            </a:extLst>
          </p:cNvPr>
          <p:cNvSpPr/>
          <p:nvPr/>
        </p:nvSpPr>
        <p:spPr>
          <a:xfrm>
            <a:off x="10658714" y="3808971"/>
            <a:ext cx="1277103" cy="502608"/>
          </a:xfrm>
          <a:prstGeom prst="roundRect">
            <a:avLst/>
          </a:prstGeom>
          <a:solidFill>
            <a:srgbClr val="F5DFC2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rPr>
              <a:t>註冊</a:t>
            </a:r>
          </a:p>
        </p:txBody>
      </p:sp>
      <p:sp>
        <p:nvSpPr>
          <p:cNvPr id="3" name="圓角矩形 2">
            <a:extLst>
              <a:ext uri="{FF2B5EF4-FFF2-40B4-BE49-F238E27FC236}">
                <a16:creationId xmlns:a16="http://schemas.microsoft.com/office/drawing/2014/main" id="{EE785B39-CAB8-49B4-0718-EFF9B7C833F7}"/>
              </a:ext>
            </a:extLst>
          </p:cNvPr>
          <p:cNvSpPr/>
          <p:nvPr/>
        </p:nvSpPr>
        <p:spPr>
          <a:xfrm>
            <a:off x="172495" y="2260344"/>
            <a:ext cx="1464906" cy="573869"/>
          </a:xfrm>
          <a:prstGeom prst="roundRect">
            <a:avLst/>
          </a:prstGeom>
          <a:solidFill>
            <a:srgbClr val="FFF6E8"/>
          </a:solidFill>
          <a:ln w="25400">
            <a:solidFill>
              <a:srgbClr val="CD5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rgbClr val="432A0F"/>
                </a:solidFill>
                <a:latin typeface="GenSenRounded TW M" panose="020B0500000000000000" pitchFamily="34" charset="-120"/>
                <a:ea typeface="GenSenRounded TW M" panose="020B0500000000000000" pitchFamily="34" charset="-120"/>
              </a:rPr>
              <a:t>首頁</a:t>
            </a:r>
          </a:p>
        </p:txBody>
      </p:sp>
      <p:sp>
        <p:nvSpPr>
          <p:cNvPr id="68" name="圓角矩形 67">
            <a:extLst>
              <a:ext uri="{FF2B5EF4-FFF2-40B4-BE49-F238E27FC236}">
                <a16:creationId xmlns:a16="http://schemas.microsoft.com/office/drawing/2014/main" id="{DBEC9714-74F2-131F-E3B0-80BEAFB950AE}"/>
              </a:ext>
            </a:extLst>
          </p:cNvPr>
          <p:cNvSpPr/>
          <p:nvPr/>
        </p:nvSpPr>
        <p:spPr>
          <a:xfrm>
            <a:off x="266397" y="3096740"/>
            <a:ext cx="1277103" cy="502608"/>
          </a:xfrm>
          <a:prstGeom prst="roundRect">
            <a:avLst/>
          </a:prstGeom>
          <a:solidFill>
            <a:srgbClr val="F5DFC2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rPr>
              <a:t>月老文化</a:t>
            </a:r>
          </a:p>
        </p:txBody>
      </p:sp>
      <p:sp>
        <p:nvSpPr>
          <p:cNvPr id="69" name="圓角矩形 68">
            <a:extLst>
              <a:ext uri="{FF2B5EF4-FFF2-40B4-BE49-F238E27FC236}">
                <a16:creationId xmlns:a16="http://schemas.microsoft.com/office/drawing/2014/main" id="{5F13D67E-CF50-4CBC-E5B9-852A1461F504}"/>
              </a:ext>
            </a:extLst>
          </p:cNvPr>
          <p:cNvSpPr/>
          <p:nvPr/>
        </p:nvSpPr>
        <p:spPr>
          <a:xfrm>
            <a:off x="266397" y="3828260"/>
            <a:ext cx="1277103" cy="502608"/>
          </a:xfrm>
          <a:prstGeom prst="roundRect">
            <a:avLst/>
          </a:prstGeom>
          <a:solidFill>
            <a:srgbClr val="F5DFC2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rPr>
              <a:t>線上求籤</a:t>
            </a:r>
          </a:p>
        </p:txBody>
      </p:sp>
      <p:sp>
        <p:nvSpPr>
          <p:cNvPr id="70" name="圓角矩形 69">
            <a:extLst>
              <a:ext uri="{FF2B5EF4-FFF2-40B4-BE49-F238E27FC236}">
                <a16:creationId xmlns:a16="http://schemas.microsoft.com/office/drawing/2014/main" id="{ED06E7F5-379F-AA25-2095-90340C2AF963}"/>
              </a:ext>
            </a:extLst>
          </p:cNvPr>
          <p:cNvSpPr/>
          <p:nvPr/>
        </p:nvSpPr>
        <p:spPr>
          <a:xfrm>
            <a:off x="266397" y="4559780"/>
            <a:ext cx="1277103" cy="502608"/>
          </a:xfrm>
          <a:prstGeom prst="roundRect">
            <a:avLst/>
          </a:prstGeom>
          <a:solidFill>
            <a:srgbClr val="F5DFC2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rPr>
              <a:t>商品</a:t>
            </a:r>
            <a:r>
              <a:rPr kumimoji="1" lang="en-US" altLang="zh-TW" sz="16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rPr>
              <a:t>/</a:t>
            </a:r>
            <a:r>
              <a:rPr kumimoji="1" lang="zh-TW" altLang="en-US" sz="16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rPr>
              <a:t>行程</a:t>
            </a:r>
          </a:p>
        </p:txBody>
      </p:sp>
      <p:sp>
        <p:nvSpPr>
          <p:cNvPr id="71" name="圓角矩形 70">
            <a:extLst>
              <a:ext uri="{FF2B5EF4-FFF2-40B4-BE49-F238E27FC236}">
                <a16:creationId xmlns:a16="http://schemas.microsoft.com/office/drawing/2014/main" id="{8C61E5DC-95B0-307B-6726-EF44B5857FF5}"/>
              </a:ext>
            </a:extLst>
          </p:cNvPr>
          <p:cNvSpPr/>
          <p:nvPr/>
        </p:nvSpPr>
        <p:spPr>
          <a:xfrm>
            <a:off x="266397" y="5291300"/>
            <a:ext cx="1277103" cy="502608"/>
          </a:xfrm>
          <a:prstGeom prst="roundRect">
            <a:avLst/>
          </a:prstGeom>
          <a:solidFill>
            <a:srgbClr val="F5DFC2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rPr>
              <a:t>會員中心</a:t>
            </a:r>
          </a:p>
        </p:txBody>
      </p:sp>
    </p:spTree>
    <p:extLst>
      <p:ext uri="{BB962C8B-B14F-4D97-AF65-F5344CB8AC3E}">
        <p14:creationId xmlns:p14="http://schemas.microsoft.com/office/powerpoint/2010/main" val="393851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9CD5B62B-1DAC-7B95-DDB1-B52EE1A613BC}"/>
              </a:ext>
            </a:extLst>
          </p:cNvPr>
          <p:cNvSpPr txBox="1">
            <a:spLocks/>
          </p:cNvSpPr>
          <p:nvPr/>
        </p:nvSpPr>
        <p:spPr>
          <a:xfrm>
            <a:off x="4734754" y="2766219"/>
            <a:ext cx="27224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TW" altLang="en-US" sz="48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團隊介紹</a:t>
            </a:r>
            <a:endParaRPr kumimoji="1" lang="zh-TW" altLang="en-US" sz="4800" b="1" dirty="0">
              <a:latin typeface="GenSenRounded TW B" panose="020B0500000000000000" pitchFamily="34" charset="-120"/>
              <a:ea typeface="GenSenRounded TW B" panose="020B0500000000000000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EBF1A28-2461-22DB-06FB-F46420A5D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04"/>
            <a:ext cx="2870200" cy="21209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64F9B10-1EC6-8381-1C83-CD7E4DA76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033" y="4091782"/>
            <a:ext cx="2620147" cy="276621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D37CC23-3F20-5417-4854-C5B5D9B2B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613" y="0"/>
            <a:ext cx="3413559" cy="267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09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群組 61">
            <a:extLst>
              <a:ext uri="{FF2B5EF4-FFF2-40B4-BE49-F238E27FC236}">
                <a16:creationId xmlns:a16="http://schemas.microsoft.com/office/drawing/2014/main" id="{8B2BB3F9-15E6-4A08-7BF0-FFD4988D9CBB}"/>
              </a:ext>
            </a:extLst>
          </p:cNvPr>
          <p:cNvGrpSpPr/>
          <p:nvPr/>
        </p:nvGrpSpPr>
        <p:grpSpPr>
          <a:xfrm>
            <a:off x="593161" y="517982"/>
            <a:ext cx="11005678" cy="5970320"/>
            <a:chOff x="524335" y="584167"/>
            <a:chExt cx="11005678" cy="5970320"/>
          </a:xfrm>
        </p:grpSpPr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55E9003E-AE24-ECDC-7090-AC6E497A8110}"/>
                </a:ext>
              </a:extLst>
            </p:cNvPr>
            <p:cNvGrpSpPr/>
            <p:nvPr/>
          </p:nvGrpSpPr>
          <p:grpSpPr>
            <a:xfrm>
              <a:off x="524335" y="598104"/>
              <a:ext cx="3447584" cy="5245943"/>
              <a:chOff x="910097" y="640966"/>
              <a:chExt cx="3447584" cy="5245943"/>
            </a:xfrm>
          </p:grpSpPr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772650F2-8921-3356-4DA1-4730D3BA2E3B}"/>
                  </a:ext>
                </a:extLst>
              </p:cNvPr>
              <p:cNvGrpSpPr/>
              <p:nvPr/>
            </p:nvGrpSpPr>
            <p:grpSpPr>
              <a:xfrm>
                <a:off x="1551359" y="640966"/>
                <a:ext cx="2165060" cy="2734723"/>
                <a:chOff x="926827" y="640966"/>
                <a:chExt cx="2165060" cy="2734723"/>
              </a:xfrm>
            </p:grpSpPr>
            <p:pic>
              <p:nvPicPr>
                <p:cNvPr id="7" name="圖片 6">
                  <a:extLst>
                    <a:ext uri="{FF2B5EF4-FFF2-40B4-BE49-F238E27FC236}">
                      <a16:creationId xmlns:a16="http://schemas.microsoft.com/office/drawing/2014/main" id="{8215F501-A14D-927F-D773-82F17AA045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26827" y="640966"/>
                  <a:ext cx="2165060" cy="2156400"/>
                </a:xfrm>
                <a:prstGeom prst="rect">
                  <a:avLst/>
                </a:prstGeom>
              </p:spPr>
            </p:pic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A61F4FFE-2910-6028-8C7E-52FAFC8703B5}"/>
                    </a:ext>
                  </a:extLst>
                </p:cNvPr>
                <p:cNvSpPr txBox="1"/>
                <p:nvPr/>
              </p:nvSpPr>
              <p:spPr>
                <a:xfrm>
                  <a:off x="1437055" y="2914024"/>
                  <a:ext cx="11482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TW" altLang="en-US" sz="2400" dirty="0">
                      <a:solidFill>
                        <a:srgbClr val="432A0F"/>
                      </a:solidFill>
                      <a:effectLst/>
                      <a:latin typeface="GenSenRounded TW M" panose="020B0500000000000000" pitchFamily="34" charset="-120"/>
                      <a:ea typeface="GenSenRounded TW M" panose="020B0500000000000000" pitchFamily="34" charset="-120"/>
                    </a:rPr>
                    <a:t>黃昱潔</a:t>
                  </a:r>
                  <a:endParaRPr lang="zh-TW" altLang="en-US" sz="2400" dirty="0">
                    <a:solidFill>
                      <a:srgbClr val="432A0F"/>
                    </a:solidFill>
                    <a:latin typeface="GenSenRounded TW M" panose="020B0500000000000000" pitchFamily="34" charset="-120"/>
                    <a:ea typeface="GenSenRounded TW M" panose="020B0500000000000000" pitchFamily="34" charset="-120"/>
                  </a:endParaRPr>
                </a:p>
              </p:txBody>
            </p:sp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23349408-AB35-0ED3-D13B-FDE34F62F2FC}"/>
                    </a:ext>
                  </a:extLst>
                </p:cNvPr>
                <p:cNvSpPr txBox="1"/>
                <p:nvPr/>
              </p:nvSpPr>
              <p:spPr>
                <a:xfrm>
                  <a:off x="926827" y="3006357"/>
                  <a:ext cx="64815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TW" altLang="en-US" dirty="0">
                      <a:solidFill>
                        <a:srgbClr val="432A0F"/>
                      </a:solidFill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組長</a:t>
                  </a:r>
                </a:p>
              </p:txBody>
            </p:sp>
          </p:grpSp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4138BF5C-C6D5-5A2C-32B5-FF7B62ACAA6B}"/>
                  </a:ext>
                </a:extLst>
              </p:cNvPr>
              <p:cNvGrpSpPr/>
              <p:nvPr/>
            </p:nvGrpSpPr>
            <p:grpSpPr>
              <a:xfrm>
                <a:off x="910097" y="3618991"/>
                <a:ext cx="3447584" cy="1287532"/>
                <a:chOff x="910097" y="3618991"/>
                <a:chExt cx="3447584" cy="1213977"/>
              </a:xfrm>
            </p:grpSpPr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8D172692-F34F-6717-0883-65F0DE858D22}"/>
                    </a:ext>
                  </a:extLst>
                </p:cNvPr>
                <p:cNvSpPr txBox="1"/>
                <p:nvPr/>
              </p:nvSpPr>
              <p:spPr>
                <a:xfrm>
                  <a:off x="910097" y="3618991"/>
                  <a:ext cx="1159144" cy="307777"/>
                </a:xfrm>
                <a:prstGeom prst="rect">
                  <a:avLst/>
                </a:prstGeom>
                <a:solidFill>
                  <a:srgbClr val="CD562F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TW" altLang="en-US" sz="1400" dirty="0">
                      <a:solidFill>
                        <a:schemeClr val="bg1"/>
                      </a:solidFill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網站前端</a:t>
                  </a:r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BE48A3E2-A490-7379-D746-E22526827D1D}"/>
                    </a:ext>
                  </a:extLst>
                </p:cNvPr>
                <p:cNvSpPr txBox="1"/>
                <p:nvPr/>
              </p:nvSpPr>
              <p:spPr>
                <a:xfrm>
                  <a:off x="926827" y="4001971"/>
                  <a:ext cx="3430854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首頁、線上求籤頁面</a:t>
                  </a:r>
                  <a:r>
                    <a:rPr lang="en" altLang="zh-TW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RWD</a:t>
                  </a:r>
                  <a: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網頁切版及動態效果製作、隨機抽取詩籤、光箱提醒視窗</a:t>
                  </a:r>
                  <a:endParaRPr kumimoji="1" lang="zh-TW" altLang="en-US" sz="1600" dirty="0">
                    <a:solidFill>
                      <a:srgbClr val="432A0F"/>
                    </a:solidFill>
                    <a:latin typeface="GenSenRounded TW R" panose="020B0500000000000000" pitchFamily="34" charset="-120"/>
                    <a:ea typeface="GenSenRounded TW R" panose="020B0500000000000000" pitchFamily="34" charset="-120"/>
                  </a:endParaRPr>
                </a:p>
              </p:txBody>
            </p:sp>
          </p:grpSp>
          <p:grpSp>
            <p:nvGrpSpPr>
              <p:cNvPr id="52" name="群組 51">
                <a:extLst>
                  <a:ext uri="{FF2B5EF4-FFF2-40B4-BE49-F238E27FC236}">
                    <a16:creationId xmlns:a16="http://schemas.microsoft.com/office/drawing/2014/main" id="{97D7D8FA-7088-1A3D-3483-121AB6F99F6B}"/>
                  </a:ext>
                </a:extLst>
              </p:cNvPr>
              <p:cNvGrpSpPr/>
              <p:nvPr/>
            </p:nvGrpSpPr>
            <p:grpSpPr>
              <a:xfrm>
                <a:off x="910097" y="4906523"/>
                <a:ext cx="3447584" cy="980386"/>
                <a:chOff x="910097" y="4906523"/>
                <a:chExt cx="3447584" cy="980386"/>
              </a:xfrm>
            </p:grpSpPr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2FE6C7C9-2B89-4AD0-30A4-538E52CCC4A7}"/>
                    </a:ext>
                  </a:extLst>
                </p:cNvPr>
                <p:cNvSpPr txBox="1"/>
                <p:nvPr/>
              </p:nvSpPr>
              <p:spPr>
                <a:xfrm>
                  <a:off x="910097" y="4906523"/>
                  <a:ext cx="1159144" cy="307777"/>
                </a:xfrm>
                <a:prstGeom prst="rect">
                  <a:avLst/>
                </a:prstGeom>
                <a:solidFill>
                  <a:srgbClr val="CD562F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TW" altLang="en-US" sz="1400" dirty="0">
                      <a:solidFill>
                        <a:schemeClr val="bg1"/>
                      </a:solidFill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網站後端</a:t>
                  </a:r>
                </a:p>
              </p:txBody>
            </p:sp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997886D0-AC0F-E9AA-A77E-76B1E885328B}"/>
                    </a:ext>
                  </a:extLst>
                </p:cNvPr>
                <p:cNvSpPr txBox="1"/>
                <p:nvPr/>
              </p:nvSpPr>
              <p:spPr>
                <a:xfrm>
                  <a:off x="941115" y="5302134"/>
                  <a:ext cx="341656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資料庫設計、</a:t>
                  </a:r>
                  <a:r>
                    <a:rPr lang="en" altLang="zh-TW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PHP</a:t>
                  </a:r>
                  <a: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資料串接、收藏詩籤</a:t>
                  </a:r>
                  <a:endParaRPr lang="en-US" altLang="zh-TW" sz="1600" dirty="0">
                    <a:solidFill>
                      <a:srgbClr val="432A0F"/>
                    </a:solidFill>
                    <a:effectLst/>
                    <a:latin typeface="GenSenRounded TW R" panose="020B0500000000000000" pitchFamily="34" charset="-120"/>
                    <a:ea typeface="GenSenRounded TW R" panose="020B0500000000000000" pitchFamily="34" charset="-120"/>
                  </a:endParaRPr>
                </a:p>
              </p:txBody>
            </p:sp>
          </p:grpSp>
        </p:grp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7031B5BA-094E-CC57-CFD3-AA1480E680B5}"/>
                </a:ext>
              </a:extLst>
            </p:cNvPr>
            <p:cNvGrpSpPr/>
            <p:nvPr/>
          </p:nvGrpSpPr>
          <p:grpSpPr>
            <a:xfrm>
              <a:off x="4431582" y="584167"/>
              <a:ext cx="3569418" cy="5970320"/>
              <a:chOff x="4667281" y="627029"/>
              <a:chExt cx="3569418" cy="5970320"/>
            </a:xfrm>
          </p:grpSpPr>
          <p:grpSp>
            <p:nvGrpSpPr>
              <p:cNvPr id="47" name="群組 46">
                <a:extLst>
                  <a:ext uri="{FF2B5EF4-FFF2-40B4-BE49-F238E27FC236}">
                    <a16:creationId xmlns:a16="http://schemas.microsoft.com/office/drawing/2014/main" id="{1EACA3ED-96DE-0194-8FD5-5446C47D9552}"/>
                  </a:ext>
                </a:extLst>
              </p:cNvPr>
              <p:cNvGrpSpPr/>
              <p:nvPr/>
            </p:nvGrpSpPr>
            <p:grpSpPr>
              <a:xfrm>
                <a:off x="5367653" y="627029"/>
                <a:ext cx="2168675" cy="2734723"/>
                <a:chOff x="4980730" y="640966"/>
                <a:chExt cx="2168675" cy="2734723"/>
              </a:xfrm>
            </p:grpSpPr>
            <p:pic>
              <p:nvPicPr>
                <p:cNvPr id="9" name="圖片 8">
                  <a:extLst>
                    <a:ext uri="{FF2B5EF4-FFF2-40B4-BE49-F238E27FC236}">
                      <a16:creationId xmlns:a16="http://schemas.microsoft.com/office/drawing/2014/main" id="{75905B4A-B871-786C-EF00-34F0BE29A4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80730" y="640966"/>
                  <a:ext cx="2168675" cy="2160000"/>
                </a:xfrm>
                <a:prstGeom prst="rect">
                  <a:avLst/>
                </a:prstGeom>
              </p:spPr>
            </p:pic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4FA01544-FB8A-4F67-E553-AD27571C2672}"/>
                    </a:ext>
                  </a:extLst>
                </p:cNvPr>
                <p:cNvSpPr txBox="1"/>
                <p:nvPr/>
              </p:nvSpPr>
              <p:spPr>
                <a:xfrm>
                  <a:off x="5490958" y="2914024"/>
                  <a:ext cx="11482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TW" altLang="en-US" sz="2400" dirty="0">
                      <a:solidFill>
                        <a:srgbClr val="432A0F"/>
                      </a:solidFill>
                      <a:effectLst/>
                      <a:latin typeface="GenSenRounded TW M" panose="020B0500000000000000" pitchFamily="34" charset="-120"/>
                      <a:ea typeface="GenSenRounded TW M" panose="020B0500000000000000" pitchFamily="34" charset="-120"/>
                    </a:rPr>
                    <a:t>郭冠廷</a:t>
                  </a:r>
                  <a:endParaRPr lang="zh-TW" altLang="en-US" sz="2400" dirty="0">
                    <a:solidFill>
                      <a:srgbClr val="432A0F"/>
                    </a:solidFill>
                    <a:latin typeface="GenSenRounded TW M" panose="020B0500000000000000" pitchFamily="34" charset="-120"/>
                    <a:ea typeface="GenSenRounded TW M" panose="020B0500000000000000" pitchFamily="34" charset="-120"/>
                  </a:endParaRPr>
                </a:p>
              </p:txBody>
            </p:sp>
          </p:grpSp>
          <p:grpSp>
            <p:nvGrpSpPr>
              <p:cNvPr id="57" name="群組 56">
                <a:extLst>
                  <a:ext uri="{FF2B5EF4-FFF2-40B4-BE49-F238E27FC236}">
                    <a16:creationId xmlns:a16="http://schemas.microsoft.com/office/drawing/2014/main" id="{97EC3BEC-375C-D8C4-7881-3B3F272E5208}"/>
                  </a:ext>
                </a:extLst>
              </p:cNvPr>
              <p:cNvGrpSpPr/>
              <p:nvPr/>
            </p:nvGrpSpPr>
            <p:grpSpPr>
              <a:xfrm>
                <a:off x="4667281" y="3605054"/>
                <a:ext cx="3569418" cy="2992295"/>
                <a:chOff x="4910215" y="3618991"/>
                <a:chExt cx="3569418" cy="2992295"/>
              </a:xfrm>
            </p:grpSpPr>
            <p:grpSp>
              <p:nvGrpSpPr>
                <p:cNvPr id="50" name="群組 49">
                  <a:extLst>
                    <a:ext uri="{FF2B5EF4-FFF2-40B4-BE49-F238E27FC236}">
                      <a16:creationId xmlns:a16="http://schemas.microsoft.com/office/drawing/2014/main" id="{64BE1143-EF55-6BCB-EC7F-3074D71B995E}"/>
                    </a:ext>
                  </a:extLst>
                </p:cNvPr>
                <p:cNvGrpSpPr/>
                <p:nvPr/>
              </p:nvGrpSpPr>
              <p:grpSpPr>
                <a:xfrm>
                  <a:off x="4924503" y="3618991"/>
                  <a:ext cx="3040781" cy="967755"/>
                  <a:chOff x="4924503" y="3618991"/>
                  <a:chExt cx="3040781" cy="967755"/>
                </a:xfrm>
              </p:grpSpPr>
              <p:sp>
                <p:nvSpPr>
                  <p:cNvPr id="31" name="文字方塊 30">
                    <a:extLst>
                      <a:ext uri="{FF2B5EF4-FFF2-40B4-BE49-F238E27FC236}">
                        <a16:creationId xmlns:a16="http://schemas.microsoft.com/office/drawing/2014/main" id="{15DBCC1D-BF8F-A659-8CD8-E3F835AC2456}"/>
                      </a:ext>
                    </a:extLst>
                  </p:cNvPr>
                  <p:cNvSpPr txBox="1"/>
                  <p:nvPr/>
                </p:nvSpPr>
                <p:spPr>
                  <a:xfrm>
                    <a:off x="4924503" y="3618991"/>
                    <a:ext cx="1159144" cy="307777"/>
                  </a:xfrm>
                  <a:prstGeom prst="rect">
                    <a:avLst/>
                  </a:prstGeom>
                  <a:solidFill>
                    <a:srgbClr val="CD562F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zh-TW" altLang="en-US" sz="1400" dirty="0">
                        <a:solidFill>
                          <a:schemeClr val="bg1"/>
                        </a:solidFill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網站前端</a:t>
                    </a:r>
                  </a:p>
                </p:txBody>
              </p:sp>
              <p:sp>
                <p:nvSpPr>
                  <p:cNvPr id="37" name="文字方塊 36">
                    <a:extLst>
                      <a:ext uri="{FF2B5EF4-FFF2-40B4-BE49-F238E27FC236}">
                        <a16:creationId xmlns:a16="http://schemas.microsoft.com/office/drawing/2014/main" id="{970AFFE5-CBB6-C6A6-E418-85D85CC4DDC9}"/>
                      </a:ext>
                    </a:extLst>
                  </p:cNvPr>
                  <p:cNvSpPr txBox="1"/>
                  <p:nvPr/>
                </p:nvSpPr>
                <p:spPr>
                  <a:xfrm>
                    <a:off x="4924504" y="4001971"/>
                    <a:ext cx="304078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1600" dirty="0">
                        <a:solidFill>
                          <a:srgbClr val="432A0F"/>
                        </a:solidFill>
                        <a:effectLst/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會員系統頁面</a:t>
                    </a:r>
                    <a:r>
                      <a:rPr lang="en" altLang="zh-TW" sz="1600" dirty="0">
                        <a:solidFill>
                          <a:srgbClr val="432A0F"/>
                        </a:solidFill>
                        <a:effectLst/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RWD</a:t>
                    </a:r>
                    <a:r>
                      <a:rPr lang="zh-TW" altLang="en-US" sz="1600" dirty="0">
                        <a:solidFill>
                          <a:srgbClr val="432A0F"/>
                        </a:solidFill>
                        <a:effectLst/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網頁切版及動態效果製作</a:t>
                    </a:r>
                    <a:endParaRPr kumimoji="1" lang="zh-TW" altLang="en-US" sz="1600" dirty="0">
                      <a:solidFill>
                        <a:srgbClr val="432A0F"/>
                      </a:solidFill>
                      <a:latin typeface="GenSenRounded TW R" panose="020B0500000000000000" pitchFamily="34" charset="-120"/>
                      <a:ea typeface="GenSenRounded TW R" panose="020B0500000000000000" pitchFamily="34" charset="-120"/>
                    </a:endParaRPr>
                  </a:p>
                </p:txBody>
              </p:sp>
            </p:grpSp>
            <p:grpSp>
              <p:nvGrpSpPr>
                <p:cNvPr id="53" name="群組 52">
                  <a:extLst>
                    <a:ext uri="{FF2B5EF4-FFF2-40B4-BE49-F238E27FC236}">
                      <a16:creationId xmlns:a16="http://schemas.microsoft.com/office/drawing/2014/main" id="{1833D59A-3EFF-898C-D958-492A80558A90}"/>
                    </a:ext>
                  </a:extLst>
                </p:cNvPr>
                <p:cNvGrpSpPr/>
                <p:nvPr/>
              </p:nvGrpSpPr>
              <p:grpSpPr>
                <a:xfrm>
                  <a:off x="4910215" y="4860357"/>
                  <a:ext cx="3569418" cy="1750929"/>
                  <a:chOff x="4910215" y="4860357"/>
                  <a:chExt cx="3569418" cy="1750929"/>
                </a:xfrm>
              </p:grpSpPr>
              <p:sp>
                <p:nvSpPr>
                  <p:cNvPr id="32" name="文字方塊 31">
                    <a:extLst>
                      <a:ext uri="{FF2B5EF4-FFF2-40B4-BE49-F238E27FC236}">
                        <a16:creationId xmlns:a16="http://schemas.microsoft.com/office/drawing/2014/main" id="{F546C385-CB5D-F444-C0AB-5A8CAB470675}"/>
                      </a:ext>
                    </a:extLst>
                  </p:cNvPr>
                  <p:cNvSpPr txBox="1"/>
                  <p:nvPr/>
                </p:nvSpPr>
                <p:spPr>
                  <a:xfrm>
                    <a:off x="4924503" y="4860357"/>
                    <a:ext cx="1159144" cy="307777"/>
                  </a:xfrm>
                  <a:prstGeom prst="rect">
                    <a:avLst/>
                  </a:prstGeom>
                  <a:solidFill>
                    <a:srgbClr val="CD562F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zh-TW" altLang="en-US" sz="1400" dirty="0">
                        <a:solidFill>
                          <a:schemeClr val="bg1"/>
                        </a:solidFill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網站後端</a:t>
                    </a:r>
                  </a:p>
                </p:txBody>
              </p:sp>
              <p:sp>
                <p:nvSpPr>
                  <p:cNvPr id="38" name="文字方塊 37">
                    <a:extLst>
                      <a:ext uri="{FF2B5EF4-FFF2-40B4-BE49-F238E27FC236}">
                        <a16:creationId xmlns:a16="http://schemas.microsoft.com/office/drawing/2014/main" id="{D6A0286C-5624-9AEC-8192-B30B8A2E23E9}"/>
                      </a:ext>
                    </a:extLst>
                  </p:cNvPr>
                  <p:cNvSpPr txBox="1"/>
                  <p:nvPr/>
                </p:nvSpPr>
                <p:spPr>
                  <a:xfrm>
                    <a:off x="4910215" y="5287847"/>
                    <a:ext cx="3569418" cy="13234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1600" dirty="0">
                        <a:solidFill>
                          <a:srgbClr val="432A0F"/>
                        </a:solidFill>
                        <a:effectLst/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資料庫設計、</a:t>
                    </a:r>
                    <a:r>
                      <a:rPr lang="en" altLang="zh-TW" sz="1600" dirty="0">
                        <a:solidFill>
                          <a:srgbClr val="432A0F"/>
                        </a:solidFill>
                        <a:effectLst/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MySQL</a:t>
                    </a:r>
                    <a:r>
                      <a:rPr lang="zh-TW" altLang="en-US" sz="1600" dirty="0">
                        <a:solidFill>
                          <a:srgbClr val="432A0F"/>
                        </a:solidFill>
                        <a:effectLst/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資料庫建置、</a:t>
                    </a:r>
                    <a:r>
                      <a:rPr lang="en" altLang="zh-TW" sz="1600" dirty="0">
                        <a:solidFill>
                          <a:srgbClr val="432A0F"/>
                        </a:solidFill>
                        <a:effectLst/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PHP</a:t>
                    </a:r>
                    <a:r>
                      <a:rPr lang="zh-TW" altLang="en-US" sz="1600" dirty="0">
                        <a:solidFill>
                          <a:srgbClr val="432A0F"/>
                        </a:solidFill>
                        <a:effectLst/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資料串接、會員登入 註冊及修改資料、上傳頭像、會員收藏刪除功能、查詢歷史訂單、商品評價功能、購物車結帳系統</a:t>
                    </a:r>
                    <a:endParaRPr kumimoji="1" lang="zh-TW" altLang="en-US" sz="1600" dirty="0">
                      <a:solidFill>
                        <a:srgbClr val="432A0F"/>
                      </a:solidFill>
                      <a:latin typeface="GenSenRounded TW R" panose="020B0500000000000000" pitchFamily="34" charset="-120"/>
                      <a:ea typeface="GenSenRounded TW R" panose="020B0500000000000000" pitchFamily="34" charset="-120"/>
                    </a:endParaRPr>
                  </a:p>
                </p:txBody>
              </p:sp>
            </p:grpSp>
          </p:grpSp>
        </p:grp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8D250742-D2D9-CDFC-438F-05D5F063BA37}"/>
                </a:ext>
              </a:extLst>
            </p:cNvPr>
            <p:cNvGrpSpPr/>
            <p:nvPr/>
          </p:nvGrpSpPr>
          <p:grpSpPr>
            <a:xfrm>
              <a:off x="8460662" y="598104"/>
              <a:ext cx="3069351" cy="5463589"/>
              <a:chOff x="8846424" y="640966"/>
              <a:chExt cx="3069351" cy="5463589"/>
            </a:xfrm>
          </p:grpSpPr>
          <p:grpSp>
            <p:nvGrpSpPr>
              <p:cNvPr id="48" name="群組 47">
                <a:extLst>
                  <a:ext uri="{FF2B5EF4-FFF2-40B4-BE49-F238E27FC236}">
                    <a16:creationId xmlns:a16="http://schemas.microsoft.com/office/drawing/2014/main" id="{CEAF4E74-2FC1-8FC3-671D-5DD457DD8538}"/>
                  </a:ext>
                </a:extLst>
              </p:cNvPr>
              <p:cNvGrpSpPr/>
              <p:nvPr/>
            </p:nvGrpSpPr>
            <p:grpSpPr>
              <a:xfrm>
                <a:off x="9296762" y="640966"/>
                <a:ext cx="2168675" cy="2734723"/>
                <a:chOff x="8945533" y="640966"/>
                <a:chExt cx="2168675" cy="2734723"/>
              </a:xfrm>
            </p:grpSpPr>
            <p:pic>
              <p:nvPicPr>
                <p:cNvPr id="11" name="圖片 10">
                  <a:extLst>
                    <a:ext uri="{FF2B5EF4-FFF2-40B4-BE49-F238E27FC236}">
                      <a16:creationId xmlns:a16="http://schemas.microsoft.com/office/drawing/2014/main" id="{AA7407E8-BE35-0591-116F-0D753C3125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945533" y="640966"/>
                  <a:ext cx="2168675" cy="2160000"/>
                </a:xfrm>
                <a:prstGeom prst="rect">
                  <a:avLst/>
                </a:prstGeom>
              </p:spPr>
            </p:pic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4E801BE9-6982-EB1D-E8BD-FB3EE51CCA49}"/>
                    </a:ext>
                  </a:extLst>
                </p:cNvPr>
                <p:cNvSpPr txBox="1"/>
                <p:nvPr/>
              </p:nvSpPr>
              <p:spPr>
                <a:xfrm>
                  <a:off x="9455761" y="2914024"/>
                  <a:ext cx="11482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TW" altLang="en-US" sz="2400" dirty="0">
                      <a:solidFill>
                        <a:srgbClr val="432A0F"/>
                      </a:solidFill>
                      <a:effectLst/>
                      <a:latin typeface="GenSenRounded TW M" panose="020B0500000000000000" pitchFamily="34" charset="-120"/>
                      <a:ea typeface="GenSenRounded TW M" panose="020B0500000000000000" pitchFamily="34" charset="-120"/>
                    </a:rPr>
                    <a:t>王宣蘋</a:t>
                  </a:r>
                  <a:endParaRPr lang="zh-TW" altLang="en-US" sz="2400" dirty="0">
                    <a:solidFill>
                      <a:srgbClr val="432A0F"/>
                    </a:solidFill>
                    <a:latin typeface="GenSenRounded TW M" panose="020B0500000000000000" pitchFamily="34" charset="-120"/>
                    <a:ea typeface="GenSenRounded TW M" panose="020B0500000000000000" pitchFamily="34" charset="-120"/>
                  </a:endParaRPr>
                </a:p>
              </p:txBody>
            </p:sp>
          </p:grpSp>
          <p:grpSp>
            <p:nvGrpSpPr>
              <p:cNvPr id="59" name="群組 58">
                <a:extLst>
                  <a:ext uri="{FF2B5EF4-FFF2-40B4-BE49-F238E27FC236}">
                    <a16:creationId xmlns:a16="http://schemas.microsoft.com/office/drawing/2014/main" id="{D791516C-818A-FA8E-C427-40297C42140B}"/>
                  </a:ext>
                </a:extLst>
              </p:cNvPr>
              <p:cNvGrpSpPr/>
              <p:nvPr/>
            </p:nvGrpSpPr>
            <p:grpSpPr>
              <a:xfrm>
                <a:off x="8846424" y="3618991"/>
                <a:ext cx="3069351" cy="2485564"/>
                <a:chOff x="8846424" y="3618991"/>
                <a:chExt cx="3069351" cy="2485564"/>
              </a:xfrm>
            </p:grpSpPr>
            <p:grpSp>
              <p:nvGrpSpPr>
                <p:cNvPr id="51" name="群組 50">
                  <a:extLst>
                    <a:ext uri="{FF2B5EF4-FFF2-40B4-BE49-F238E27FC236}">
                      <a16:creationId xmlns:a16="http://schemas.microsoft.com/office/drawing/2014/main" id="{9D3FD5A2-F1C4-81CD-E2E2-BB75E1AD5F9D}"/>
                    </a:ext>
                  </a:extLst>
                </p:cNvPr>
                <p:cNvGrpSpPr/>
                <p:nvPr/>
              </p:nvGrpSpPr>
              <p:grpSpPr>
                <a:xfrm>
                  <a:off x="8846424" y="3618991"/>
                  <a:ext cx="3055064" cy="967755"/>
                  <a:chOff x="8846424" y="3618991"/>
                  <a:chExt cx="3055064" cy="967755"/>
                </a:xfrm>
              </p:grpSpPr>
              <p:sp>
                <p:nvSpPr>
                  <p:cNvPr id="33" name="文字方塊 32">
                    <a:extLst>
                      <a:ext uri="{FF2B5EF4-FFF2-40B4-BE49-F238E27FC236}">
                        <a16:creationId xmlns:a16="http://schemas.microsoft.com/office/drawing/2014/main" id="{C2BCE810-846A-7617-2E64-85AFCE81B54B}"/>
                      </a:ext>
                    </a:extLst>
                  </p:cNvPr>
                  <p:cNvSpPr txBox="1"/>
                  <p:nvPr/>
                </p:nvSpPr>
                <p:spPr>
                  <a:xfrm>
                    <a:off x="8846424" y="3618991"/>
                    <a:ext cx="1159144" cy="307777"/>
                  </a:xfrm>
                  <a:prstGeom prst="rect">
                    <a:avLst/>
                  </a:prstGeom>
                  <a:solidFill>
                    <a:srgbClr val="CD562F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zh-TW" altLang="en-US" sz="1400" dirty="0">
                        <a:solidFill>
                          <a:schemeClr val="bg1"/>
                        </a:solidFill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網站前端</a:t>
                    </a:r>
                  </a:p>
                </p:txBody>
              </p:sp>
              <p:sp>
                <p:nvSpPr>
                  <p:cNvPr id="39" name="文字方塊 38">
                    <a:extLst>
                      <a:ext uri="{FF2B5EF4-FFF2-40B4-BE49-F238E27FC236}">
                        <a16:creationId xmlns:a16="http://schemas.microsoft.com/office/drawing/2014/main" id="{7E60C4EF-6782-7111-03FA-7A3CD18F871F}"/>
                      </a:ext>
                    </a:extLst>
                  </p:cNvPr>
                  <p:cNvSpPr txBox="1"/>
                  <p:nvPr/>
                </p:nvSpPr>
                <p:spPr>
                  <a:xfrm>
                    <a:off x="8860708" y="4001971"/>
                    <a:ext cx="304078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TW" altLang="en-US" sz="1600" dirty="0">
                        <a:solidFill>
                          <a:srgbClr val="432A0F"/>
                        </a:solidFill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月老文化頁面</a:t>
                    </a:r>
                    <a:r>
                      <a:rPr lang="en" altLang="zh-TW" sz="1600" dirty="0">
                        <a:solidFill>
                          <a:srgbClr val="432A0F"/>
                        </a:solidFill>
                        <a:effectLst/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RWD</a:t>
                    </a:r>
                    <a:r>
                      <a:rPr lang="zh-TW" altLang="en-US" sz="1600" dirty="0">
                        <a:solidFill>
                          <a:srgbClr val="432A0F"/>
                        </a:solidFill>
                        <a:effectLst/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網頁切版及動態效果製作</a:t>
                    </a:r>
                    <a:endParaRPr kumimoji="1" lang="zh-TW" altLang="en-US" sz="1600" dirty="0">
                      <a:solidFill>
                        <a:srgbClr val="432A0F"/>
                      </a:solidFill>
                      <a:latin typeface="GenSenRounded TW R" panose="020B0500000000000000" pitchFamily="34" charset="-120"/>
                      <a:ea typeface="GenSenRounded TW R" panose="020B0500000000000000" pitchFamily="34" charset="-120"/>
                    </a:endParaRPr>
                  </a:p>
                </p:txBody>
              </p:sp>
            </p:grpSp>
            <p:grpSp>
              <p:nvGrpSpPr>
                <p:cNvPr id="54" name="群組 53">
                  <a:extLst>
                    <a:ext uri="{FF2B5EF4-FFF2-40B4-BE49-F238E27FC236}">
                      <a16:creationId xmlns:a16="http://schemas.microsoft.com/office/drawing/2014/main" id="{91938480-AE44-D5D9-2958-2E9B75411836}"/>
                    </a:ext>
                  </a:extLst>
                </p:cNvPr>
                <p:cNvGrpSpPr/>
                <p:nvPr/>
              </p:nvGrpSpPr>
              <p:grpSpPr>
                <a:xfrm>
                  <a:off x="8846424" y="4846070"/>
                  <a:ext cx="3069351" cy="1258485"/>
                  <a:chOff x="8846424" y="4846070"/>
                  <a:chExt cx="3069351" cy="1258485"/>
                </a:xfrm>
              </p:grpSpPr>
              <p:sp>
                <p:nvSpPr>
                  <p:cNvPr id="34" name="文字方塊 33">
                    <a:extLst>
                      <a:ext uri="{FF2B5EF4-FFF2-40B4-BE49-F238E27FC236}">
                        <a16:creationId xmlns:a16="http://schemas.microsoft.com/office/drawing/2014/main" id="{2F6522CB-0A79-3A61-873D-033488F23D06}"/>
                      </a:ext>
                    </a:extLst>
                  </p:cNvPr>
                  <p:cNvSpPr txBox="1"/>
                  <p:nvPr/>
                </p:nvSpPr>
                <p:spPr>
                  <a:xfrm>
                    <a:off x="8846424" y="4846070"/>
                    <a:ext cx="1159144" cy="307777"/>
                  </a:xfrm>
                  <a:prstGeom prst="rect">
                    <a:avLst/>
                  </a:prstGeom>
                  <a:solidFill>
                    <a:srgbClr val="CD562F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zh-TW" altLang="en-US" sz="1400" dirty="0">
                        <a:solidFill>
                          <a:schemeClr val="bg1"/>
                        </a:solidFill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網站後端</a:t>
                    </a:r>
                  </a:p>
                </p:txBody>
              </p:sp>
              <p:sp>
                <p:nvSpPr>
                  <p:cNvPr id="40" name="文字方塊 39">
                    <a:extLst>
                      <a:ext uri="{FF2B5EF4-FFF2-40B4-BE49-F238E27FC236}">
                        <a16:creationId xmlns:a16="http://schemas.microsoft.com/office/drawing/2014/main" id="{75DB3627-D918-BB88-C4ED-3856CC160471}"/>
                      </a:ext>
                    </a:extLst>
                  </p:cNvPr>
                  <p:cNvSpPr txBox="1"/>
                  <p:nvPr/>
                </p:nvSpPr>
                <p:spPr>
                  <a:xfrm>
                    <a:off x="8874995" y="5273558"/>
                    <a:ext cx="3040780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1600" dirty="0">
                        <a:solidFill>
                          <a:srgbClr val="432A0F"/>
                        </a:solidFill>
                        <a:effectLst/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資料庫設計、</a:t>
                    </a:r>
                    <a:r>
                      <a:rPr lang="en" altLang="zh-TW" sz="1600" dirty="0">
                        <a:solidFill>
                          <a:srgbClr val="432A0F"/>
                        </a:solidFill>
                        <a:effectLst/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PHP</a:t>
                    </a:r>
                    <a:r>
                      <a:rPr lang="zh-TW" altLang="en-US" sz="1600" dirty="0">
                        <a:solidFill>
                          <a:srgbClr val="432A0F"/>
                        </a:solidFill>
                        <a:effectLst/>
                        <a:latin typeface="GenSenRounded TW R" panose="020B0500000000000000" pitchFamily="34" charset="-120"/>
                        <a:ea typeface="GenSenRounded TW R" panose="020B0500000000000000" pitchFamily="34" charset="-120"/>
                      </a:rPr>
                      <a:t>資料串接、精選廟宇篩選功能、商品列表模糊搜尋功能</a:t>
                    </a:r>
                    <a:endParaRPr kumimoji="1" lang="zh-TW" altLang="en-US" sz="1600" dirty="0">
                      <a:solidFill>
                        <a:srgbClr val="432A0F"/>
                      </a:solidFill>
                      <a:latin typeface="GenSenRounded TW R" panose="020B0500000000000000" pitchFamily="34" charset="-120"/>
                      <a:ea typeface="GenSenRounded TW R" panose="020B0500000000000000" pitchFamily="34" charset="-12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192473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>
            <a:extLst>
              <a:ext uri="{FF2B5EF4-FFF2-40B4-BE49-F238E27FC236}">
                <a16:creationId xmlns:a16="http://schemas.microsoft.com/office/drawing/2014/main" id="{EFAD7BE2-E097-3F0C-CE9A-FCAC95BCEA59}"/>
              </a:ext>
            </a:extLst>
          </p:cNvPr>
          <p:cNvGrpSpPr/>
          <p:nvPr/>
        </p:nvGrpSpPr>
        <p:grpSpPr>
          <a:xfrm>
            <a:off x="1797262" y="668629"/>
            <a:ext cx="8597477" cy="5520742"/>
            <a:chOff x="1975276" y="158078"/>
            <a:chExt cx="8597477" cy="5520742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9F780D6D-0D8A-CE2B-F538-709A6D08C8EF}"/>
                </a:ext>
              </a:extLst>
            </p:cNvPr>
            <p:cNvGrpSpPr/>
            <p:nvPr/>
          </p:nvGrpSpPr>
          <p:grpSpPr>
            <a:xfrm>
              <a:off x="1975276" y="158078"/>
              <a:ext cx="3934980" cy="5520742"/>
              <a:chOff x="1975276" y="158078"/>
              <a:chExt cx="3934980" cy="5520742"/>
            </a:xfrm>
          </p:grpSpPr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AAB8228-3D42-AAB5-061E-6070F4238EC9}"/>
                  </a:ext>
                </a:extLst>
              </p:cNvPr>
              <p:cNvSpPr txBox="1"/>
              <p:nvPr/>
            </p:nvSpPr>
            <p:spPr>
              <a:xfrm>
                <a:off x="3368657" y="2431136"/>
                <a:ext cx="11482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rgbClr val="432A0F"/>
                    </a:solidFill>
                    <a:effectLst/>
                    <a:latin typeface="GenSenRounded TW M" panose="020B0500000000000000" pitchFamily="34" charset="-120"/>
                    <a:ea typeface="GenSenRounded TW M" panose="020B0500000000000000" pitchFamily="34" charset="-120"/>
                  </a:rPr>
                  <a:t>林芩</a:t>
                </a:r>
                <a:endParaRPr lang="zh-TW" altLang="en-US" sz="2400" dirty="0">
                  <a:solidFill>
                    <a:srgbClr val="432A0F"/>
                  </a:solidFill>
                  <a:latin typeface="GenSenRounded TW M" panose="020B0500000000000000" pitchFamily="34" charset="-120"/>
                  <a:ea typeface="GenSenRounded TW M" panose="020B0500000000000000" pitchFamily="34" charset="-120"/>
                </a:endParaRPr>
              </a:p>
            </p:txBody>
          </p:sp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628740F7-8D0A-BFCA-1F9A-925F3E2D732D}"/>
                  </a:ext>
                </a:extLst>
              </p:cNvPr>
              <p:cNvGrpSpPr/>
              <p:nvPr/>
            </p:nvGrpSpPr>
            <p:grpSpPr>
              <a:xfrm>
                <a:off x="1975276" y="3178967"/>
                <a:ext cx="3934980" cy="2499853"/>
                <a:chOff x="1975276" y="3178967"/>
                <a:chExt cx="3934980" cy="2499853"/>
              </a:xfrm>
            </p:grpSpPr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D25CE5C5-71E3-1300-C485-247571753913}"/>
                    </a:ext>
                  </a:extLst>
                </p:cNvPr>
                <p:cNvSpPr txBox="1"/>
                <p:nvPr/>
              </p:nvSpPr>
              <p:spPr>
                <a:xfrm>
                  <a:off x="1989564" y="3178967"/>
                  <a:ext cx="1159144" cy="307777"/>
                </a:xfrm>
                <a:prstGeom prst="rect">
                  <a:avLst/>
                </a:prstGeom>
                <a:solidFill>
                  <a:srgbClr val="CD562F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TW" altLang="en-US" sz="1400" dirty="0">
                      <a:solidFill>
                        <a:schemeClr val="bg1"/>
                      </a:solidFill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網站前端</a:t>
                  </a:r>
                </a:p>
              </p:txBody>
            </p:sp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84C087D1-9D90-47D4-7BDB-11C90770B635}"/>
                    </a:ext>
                  </a:extLst>
                </p:cNvPr>
                <p:cNvSpPr txBox="1"/>
                <p:nvPr/>
              </p:nvSpPr>
              <p:spPr>
                <a:xfrm>
                  <a:off x="1989564" y="3561947"/>
                  <a:ext cx="392069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獨家商品首頁、商品</a:t>
                  </a:r>
                  <a:r>
                    <a:rPr lang="en-US" altLang="zh-TW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/</a:t>
                  </a:r>
                  <a: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旅遊列表及詳細頁面</a:t>
                  </a:r>
                  <a:r>
                    <a:rPr lang="en" altLang="zh-TW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RWD</a:t>
                  </a:r>
                  <a: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網頁切版及動態效果製作</a:t>
                  </a:r>
                  <a:endParaRPr kumimoji="1" lang="zh-TW" altLang="en-US" sz="1600" dirty="0">
                    <a:solidFill>
                      <a:srgbClr val="432A0F"/>
                    </a:solidFill>
                    <a:latin typeface="GenSenRounded TW R" panose="020B0500000000000000" pitchFamily="34" charset="-120"/>
                    <a:ea typeface="GenSenRounded TW R" panose="020B0500000000000000" pitchFamily="34" charset="-120"/>
                  </a:endParaRPr>
                </a:p>
              </p:txBody>
            </p:sp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023045BA-18DD-D98B-A951-ED58DC879695}"/>
                    </a:ext>
                  </a:extLst>
                </p:cNvPr>
                <p:cNvSpPr txBox="1"/>
                <p:nvPr/>
              </p:nvSpPr>
              <p:spPr>
                <a:xfrm>
                  <a:off x="1989564" y="4420333"/>
                  <a:ext cx="1159144" cy="307777"/>
                </a:xfrm>
                <a:prstGeom prst="rect">
                  <a:avLst/>
                </a:prstGeom>
                <a:solidFill>
                  <a:srgbClr val="CD562F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TW" altLang="en-US" sz="1400" dirty="0">
                      <a:solidFill>
                        <a:schemeClr val="bg1"/>
                      </a:solidFill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網站後端</a:t>
                  </a:r>
                </a:p>
              </p:txBody>
            </p:sp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A6F74D67-C5A0-6FC3-5349-66AECB5BCBF8}"/>
                    </a:ext>
                  </a:extLst>
                </p:cNvPr>
                <p:cNvSpPr txBox="1"/>
                <p:nvPr/>
              </p:nvSpPr>
              <p:spPr>
                <a:xfrm>
                  <a:off x="1975276" y="4847823"/>
                  <a:ext cx="393498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資料庫設計、</a:t>
                  </a:r>
                  <a:r>
                    <a:rPr lang="en" altLang="zh-TW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PHP</a:t>
                  </a:r>
                  <a: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資料串接、商品及行程列表頁面篩選功能、</a:t>
                  </a:r>
                  <a:b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</a:br>
                  <a: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商品收藏功能</a:t>
                  </a:r>
                  <a:endParaRPr kumimoji="1" lang="zh-TW" altLang="en-US" sz="1600" dirty="0">
                    <a:solidFill>
                      <a:srgbClr val="432A0F"/>
                    </a:solidFill>
                    <a:latin typeface="GenSenRounded TW R" panose="020B0500000000000000" pitchFamily="34" charset="-120"/>
                    <a:ea typeface="GenSenRounded TW R" panose="020B0500000000000000" pitchFamily="34" charset="-120"/>
                  </a:endParaRPr>
                </a:p>
              </p:txBody>
            </p:sp>
          </p:grpSp>
          <p:pic>
            <p:nvPicPr>
              <p:cNvPr id="23" name="圖片 22">
                <a:extLst>
                  <a:ext uri="{FF2B5EF4-FFF2-40B4-BE49-F238E27FC236}">
                    <a16:creationId xmlns:a16="http://schemas.microsoft.com/office/drawing/2014/main" id="{2E4D1882-6947-D182-28F7-FCF3010D3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1338" y="158078"/>
                <a:ext cx="2142857" cy="2160000"/>
              </a:xfrm>
              <a:prstGeom prst="rect">
                <a:avLst/>
              </a:prstGeom>
            </p:spPr>
          </p:pic>
        </p:grp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D10F1DF9-19A7-A79A-F40C-B1AB7E3BC4D8}"/>
                </a:ext>
              </a:extLst>
            </p:cNvPr>
            <p:cNvGrpSpPr/>
            <p:nvPr/>
          </p:nvGrpSpPr>
          <p:grpSpPr>
            <a:xfrm>
              <a:off x="6647306" y="158254"/>
              <a:ext cx="3925447" cy="5520390"/>
              <a:chOff x="6647306" y="158078"/>
              <a:chExt cx="3925447" cy="5520390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A2AB31DC-505C-BE2F-6D24-9935A844A2DF}"/>
                  </a:ext>
                </a:extLst>
              </p:cNvPr>
              <p:cNvSpPr txBox="1"/>
              <p:nvPr/>
            </p:nvSpPr>
            <p:spPr>
              <a:xfrm>
                <a:off x="8035920" y="2445073"/>
                <a:ext cx="11482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rgbClr val="432A0F"/>
                    </a:solidFill>
                    <a:latin typeface="GenSenRounded TW M" panose="020B0500000000000000" pitchFamily="34" charset="-120"/>
                    <a:ea typeface="GenSenRounded TW M" panose="020B0500000000000000" pitchFamily="34" charset="-120"/>
                  </a:rPr>
                  <a:t>葉子瑜</a:t>
                </a:r>
              </a:p>
            </p:txBody>
          </p:sp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AB7E1F3E-4945-6A64-37B8-2CD536A69F21}"/>
                  </a:ext>
                </a:extLst>
              </p:cNvPr>
              <p:cNvGrpSpPr/>
              <p:nvPr/>
            </p:nvGrpSpPr>
            <p:grpSpPr>
              <a:xfrm>
                <a:off x="6647306" y="3192904"/>
                <a:ext cx="3925447" cy="2485564"/>
                <a:chOff x="6647306" y="3192904"/>
                <a:chExt cx="3925447" cy="2485564"/>
              </a:xfrm>
            </p:grpSpPr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2D2DB15B-7E0A-F50E-F36A-A546F92C793D}"/>
                    </a:ext>
                  </a:extLst>
                </p:cNvPr>
                <p:cNvSpPr txBox="1"/>
                <p:nvPr/>
              </p:nvSpPr>
              <p:spPr>
                <a:xfrm>
                  <a:off x="6647306" y="3192904"/>
                  <a:ext cx="1159144" cy="307777"/>
                </a:xfrm>
                <a:prstGeom prst="rect">
                  <a:avLst/>
                </a:prstGeom>
                <a:solidFill>
                  <a:srgbClr val="CD562F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TW" altLang="en-US" sz="1400" dirty="0">
                      <a:solidFill>
                        <a:schemeClr val="bg1"/>
                      </a:solidFill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網站前端</a:t>
                  </a:r>
                </a:p>
              </p:txBody>
            </p:sp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95A99D44-1D9E-BF36-67B3-CFD5DDE267E1}"/>
                    </a:ext>
                  </a:extLst>
                </p:cNvPr>
                <p:cNvSpPr txBox="1"/>
                <p:nvPr/>
              </p:nvSpPr>
              <p:spPr>
                <a:xfrm>
                  <a:off x="6661590" y="3575884"/>
                  <a:ext cx="389687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購物車、旅遊行程首頁頁面</a:t>
                  </a:r>
                  <a:r>
                    <a:rPr lang="en" altLang="zh-TW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RWD</a:t>
                  </a:r>
                  <a: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網頁切版及動態效果製作</a:t>
                  </a:r>
                  <a:endParaRPr kumimoji="1" lang="zh-TW" altLang="en-US" sz="1600" dirty="0">
                    <a:solidFill>
                      <a:srgbClr val="432A0F"/>
                    </a:solidFill>
                    <a:latin typeface="GenSenRounded TW R" panose="020B0500000000000000" pitchFamily="34" charset="-120"/>
                    <a:ea typeface="GenSenRounded TW R" panose="020B0500000000000000" pitchFamily="34" charset="-120"/>
                  </a:endParaRPr>
                </a:p>
              </p:txBody>
            </p:sp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CDDA5DFA-34F0-30EA-72FD-0588AAED650F}"/>
                    </a:ext>
                  </a:extLst>
                </p:cNvPr>
                <p:cNvSpPr txBox="1"/>
                <p:nvPr/>
              </p:nvSpPr>
              <p:spPr>
                <a:xfrm>
                  <a:off x="6647306" y="4419983"/>
                  <a:ext cx="1159144" cy="307777"/>
                </a:xfrm>
                <a:prstGeom prst="rect">
                  <a:avLst/>
                </a:prstGeom>
                <a:solidFill>
                  <a:srgbClr val="CD562F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TW" altLang="en-US" sz="1400" dirty="0">
                      <a:solidFill>
                        <a:schemeClr val="bg1"/>
                      </a:solidFill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網站後端</a:t>
                  </a:r>
                </a:p>
              </p:txBody>
            </p:sp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A7C7F212-6E68-BE5B-894D-15D288A54A9E}"/>
                    </a:ext>
                  </a:extLst>
                </p:cNvPr>
                <p:cNvSpPr txBox="1"/>
                <p:nvPr/>
              </p:nvSpPr>
              <p:spPr>
                <a:xfrm>
                  <a:off x="6675876" y="4847471"/>
                  <a:ext cx="389687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資料庫設計、</a:t>
                  </a:r>
                  <a:r>
                    <a:rPr lang="en" altLang="zh-TW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PHP</a:t>
                  </a:r>
                  <a:r>
                    <a:rPr lang="zh-TW" altLang="en-US" sz="1600" dirty="0">
                      <a:solidFill>
                        <a:srgbClr val="432A0F"/>
                      </a:solidFill>
                      <a:effectLst/>
                      <a:latin typeface="GenSenRounded TW R" panose="020B0500000000000000" pitchFamily="34" charset="-120"/>
                      <a:ea typeface="GenSenRounded TW R" panose="020B0500000000000000" pitchFamily="34" charset="-120"/>
                    </a:rPr>
                    <a:t>資料串接、商品及行程列表頁面搜尋與篩選功能、行程收藏功能、購物車結帳系統</a:t>
                  </a:r>
                  <a:endParaRPr kumimoji="1" lang="zh-TW" altLang="en-US" sz="1600" dirty="0">
                    <a:solidFill>
                      <a:srgbClr val="432A0F"/>
                    </a:solidFill>
                    <a:latin typeface="GenSenRounded TW R" panose="020B0500000000000000" pitchFamily="34" charset="-120"/>
                    <a:ea typeface="GenSenRounded TW R" panose="020B0500000000000000" pitchFamily="34" charset="-120"/>
                  </a:endParaRPr>
                </a:p>
              </p:txBody>
            </p:sp>
          </p:grpSp>
          <p:pic>
            <p:nvPicPr>
              <p:cNvPr id="24" name="圖片 23">
                <a:extLst>
                  <a:ext uri="{FF2B5EF4-FFF2-40B4-BE49-F238E27FC236}">
                    <a16:creationId xmlns:a16="http://schemas.microsoft.com/office/drawing/2014/main" id="{ABD0CC04-122D-ADEE-3651-448A968881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25692" y="158078"/>
                <a:ext cx="2168674" cy="216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2622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ABBD3-DF51-54E6-BF15-98A71E6C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TW" sz="48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CONTENTS</a:t>
            </a:r>
            <a:endParaRPr kumimoji="1" lang="zh-TW" altLang="en-US" sz="4800" b="1" dirty="0">
              <a:solidFill>
                <a:srgbClr val="CD562F"/>
              </a:solidFill>
              <a:latin typeface="GenSenRounded TW B" panose="020B0500000000000000" pitchFamily="34" charset="-120"/>
              <a:ea typeface="GenSenRounded TW B" panose="020B0500000000000000" pitchFamily="34" charset="-120"/>
            </a:endParaRP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05E43193-7581-1197-4562-B74C94D139C4}"/>
              </a:ext>
            </a:extLst>
          </p:cNvPr>
          <p:cNvGrpSpPr/>
          <p:nvPr/>
        </p:nvGrpSpPr>
        <p:grpSpPr>
          <a:xfrm>
            <a:off x="1465127" y="2909118"/>
            <a:ext cx="9261745" cy="1729495"/>
            <a:chOff x="1601840" y="2694806"/>
            <a:chExt cx="9261745" cy="1729495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E5B333DC-4271-ABDE-0EBE-7E948A69B47B}"/>
                </a:ext>
              </a:extLst>
            </p:cNvPr>
            <p:cNvGrpSpPr/>
            <p:nvPr/>
          </p:nvGrpSpPr>
          <p:grpSpPr>
            <a:xfrm>
              <a:off x="1601840" y="2718557"/>
              <a:ext cx="1908313" cy="1681993"/>
              <a:chOff x="1099931" y="2189362"/>
              <a:chExt cx="1908313" cy="1681993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8CBD028-8735-518D-F18D-D7F74F519731}"/>
                  </a:ext>
                </a:extLst>
              </p:cNvPr>
              <p:cNvSpPr/>
              <p:nvPr/>
            </p:nvSpPr>
            <p:spPr>
              <a:xfrm>
                <a:off x="1099931" y="2189362"/>
                <a:ext cx="1908313" cy="1681993"/>
              </a:xfrm>
              <a:prstGeom prst="rect">
                <a:avLst/>
              </a:prstGeom>
              <a:solidFill>
                <a:srgbClr val="CD562F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latin typeface="GenSenRounded TW R" panose="020B0500000000000000" pitchFamily="34" charset="-120"/>
                  <a:ea typeface="GenSenRounded TW R" panose="020B0500000000000000" pitchFamily="34" charset="-120"/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7556B0A7-0E18-DCA3-570B-E807747CCB40}"/>
                  </a:ext>
                </a:extLst>
              </p:cNvPr>
              <p:cNvSpPr txBox="1"/>
              <p:nvPr/>
            </p:nvSpPr>
            <p:spPr>
              <a:xfrm>
                <a:off x="1346201" y="2830303"/>
                <a:ext cx="14157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TW" altLang="en-US" sz="2400" dirty="0">
                    <a:solidFill>
                      <a:srgbClr val="FFF6E8"/>
                    </a:solidFill>
                    <a:latin typeface="GenSenRounded TW M" panose="020B0500000000000000" pitchFamily="34" charset="-120"/>
                    <a:ea typeface="GenSenRounded TW M" panose="020B0500000000000000" pitchFamily="34" charset="-120"/>
                  </a:rPr>
                  <a:t>品牌緣由</a:t>
                </a:r>
              </a:p>
            </p:txBody>
          </p:sp>
        </p:grp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7A7704A6-5D1D-0791-B2D1-718F955E1B67}"/>
                </a:ext>
              </a:extLst>
            </p:cNvPr>
            <p:cNvGrpSpPr/>
            <p:nvPr/>
          </p:nvGrpSpPr>
          <p:grpSpPr>
            <a:xfrm>
              <a:off x="4052984" y="2700744"/>
              <a:ext cx="1908313" cy="1717619"/>
              <a:chOff x="3356243" y="2171549"/>
              <a:chExt cx="1908313" cy="1717619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FC72BB7-E75C-8571-1599-618C861ED515}"/>
                  </a:ext>
                </a:extLst>
              </p:cNvPr>
              <p:cNvSpPr/>
              <p:nvPr/>
            </p:nvSpPr>
            <p:spPr>
              <a:xfrm>
                <a:off x="3356243" y="2171549"/>
                <a:ext cx="1908313" cy="1717619"/>
              </a:xfrm>
              <a:prstGeom prst="rect">
                <a:avLst/>
              </a:prstGeom>
              <a:solidFill>
                <a:srgbClr val="CD562F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latin typeface="GenSenRounded TW R" panose="020B0500000000000000" pitchFamily="34" charset="-120"/>
                  <a:ea typeface="GenSenRounded TW R" panose="020B0500000000000000" pitchFamily="34" charset="-120"/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0AB7EDBD-1548-7192-377F-867330E0BE12}"/>
                  </a:ext>
                </a:extLst>
              </p:cNvPr>
              <p:cNvSpPr txBox="1"/>
              <p:nvPr/>
            </p:nvSpPr>
            <p:spPr>
              <a:xfrm>
                <a:off x="3602513" y="2830303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TW" altLang="en-US" sz="2400" dirty="0">
                    <a:solidFill>
                      <a:srgbClr val="FFF6E8"/>
                    </a:solidFill>
                    <a:latin typeface="GenSenRounded TW M" panose="020B0500000000000000" pitchFamily="34" charset="-120"/>
                    <a:ea typeface="GenSenRounded TW M" panose="020B0500000000000000" pitchFamily="34" charset="-120"/>
                  </a:rPr>
                  <a:t>市場分析</a:t>
                </a:r>
              </a:p>
            </p:txBody>
          </p:sp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6531A801-0D7D-EDA1-4A77-092B4A8C03F7}"/>
                </a:ext>
              </a:extLst>
            </p:cNvPr>
            <p:cNvGrpSpPr/>
            <p:nvPr/>
          </p:nvGrpSpPr>
          <p:grpSpPr>
            <a:xfrm>
              <a:off x="6504128" y="2694806"/>
              <a:ext cx="1908313" cy="1729495"/>
              <a:chOff x="5826310" y="2165611"/>
              <a:chExt cx="1908313" cy="1729495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8FB82E46-BE95-5383-FBE5-B0BD8FD8897E}"/>
                  </a:ext>
                </a:extLst>
              </p:cNvPr>
              <p:cNvSpPr/>
              <p:nvPr/>
            </p:nvSpPr>
            <p:spPr>
              <a:xfrm>
                <a:off x="5826310" y="2165611"/>
                <a:ext cx="1908313" cy="1729495"/>
              </a:xfrm>
              <a:prstGeom prst="rect">
                <a:avLst/>
              </a:prstGeom>
              <a:solidFill>
                <a:srgbClr val="CD562F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latin typeface="GenSenRounded TW R" panose="020B0500000000000000" pitchFamily="34" charset="-120"/>
                  <a:ea typeface="GenSenRounded TW R" panose="020B0500000000000000" pitchFamily="34" charset="-120"/>
                </a:endParaRPr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4ECA4C52-28D8-EF87-7011-C627F0DCE4C6}"/>
                  </a:ext>
                </a:extLst>
              </p:cNvPr>
              <p:cNvSpPr txBox="1"/>
              <p:nvPr/>
            </p:nvSpPr>
            <p:spPr>
              <a:xfrm>
                <a:off x="6072580" y="2676415"/>
                <a:ext cx="14157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rgbClr val="FFF6E8"/>
                    </a:solidFill>
                    <a:effectLst/>
                    <a:latin typeface="GenSenRounded TW M" panose="020B0500000000000000" pitchFamily="34" charset="-120"/>
                    <a:ea typeface="GenSenRounded TW M" panose="020B0500000000000000" pitchFamily="34" charset="-120"/>
                  </a:rPr>
                  <a:t>網站設計</a:t>
                </a:r>
                <a:endParaRPr lang="en-US" altLang="zh-TW" sz="2400" dirty="0">
                  <a:solidFill>
                    <a:srgbClr val="FFF6E8"/>
                  </a:solidFill>
                  <a:effectLst/>
                  <a:latin typeface="GenSenRounded TW M" panose="020B0500000000000000" pitchFamily="34" charset="-120"/>
                  <a:ea typeface="GenSenRounded TW M" panose="020B0500000000000000" pitchFamily="34" charset="-120"/>
                </a:endParaRPr>
              </a:p>
              <a:p>
                <a:pPr algn="ctr"/>
                <a:r>
                  <a:rPr lang="zh-TW" altLang="en-US" sz="2400" dirty="0">
                    <a:solidFill>
                      <a:srgbClr val="FFF6E8"/>
                    </a:solidFill>
                    <a:effectLst/>
                    <a:latin typeface="GenSenRounded TW M" panose="020B0500000000000000" pitchFamily="34" charset="-120"/>
                    <a:ea typeface="GenSenRounded TW M" panose="020B0500000000000000" pitchFamily="34" charset="-120"/>
                  </a:rPr>
                  <a:t>與架構</a:t>
                </a:r>
                <a:endParaRPr kumimoji="1" lang="zh-TW" altLang="en-US" sz="2400" dirty="0">
                  <a:solidFill>
                    <a:srgbClr val="FFF6E8"/>
                  </a:solidFill>
                  <a:latin typeface="GenSenRounded TW M" panose="020B0500000000000000" pitchFamily="34" charset="-120"/>
                  <a:ea typeface="GenSenRounded TW M" panose="020B0500000000000000" pitchFamily="34" charset="-120"/>
                </a:endParaRPr>
              </a:p>
            </p:txBody>
          </p:sp>
        </p:grp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F5F74724-4E00-AB2B-991D-102C557947C3}"/>
                </a:ext>
              </a:extLst>
            </p:cNvPr>
            <p:cNvGrpSpPr/>
            <p:nvPr/>
          </p:nvGrpSpPr>
          <p:grpSpPr>
            <a:xfrm>
              <a:off x="8955272" y="2694806"/>
              <a:ext cx="1908313" cy="1729495"/>
              <a:chOff x="5826310" y="2165611"/>
              <a:chExt cx="1908313" cy="1729495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0E90EA8-F13E-FC71-3251-18148C161E6D}"/>
                  </a:ext>
                </a:extLst>
              </p:cNvPr>
              <p:cNvSpPr/>
              <p:nvPr/>
            </p:nvSpPr>
            <p:spPr>
              <a:xfrm>
                <a:off x="5826310" y="2165611"/>
                <a:ext cx="1908313" cy="1729495"/>
              </a:xfrm>
              <a:prstGeom prst="rect">
                <a:avLst/>
              </a:prstGeom>
              <a:solidFill>
                <a:srgbClr val="CD562F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latin typeface="GenSenRounded TW R" panose="020B0500000000000000" pitchFamily="34" charset="-120"/>
                  <a:ea typeface="GenSenRounded TW R" panose="020B0500000000000000" pitchFamily="34" charset="-120"/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E4EB1506-2761-B7A4-34E4-543BDA7EE098}"/>
                  </a:ext>
                </a:extLst>
              </p:cNvPr>
              <p:cNvSpPr txBox="1"/>
              <p:nvPr/>
            </p:nvSpPr>
            <p:spPr>
              <a:xfrm>
                <a:off x="6072580" y="2830303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400" dirty="0">
                    <a:solidFill>
                      <a:srgbClr val="FFF6E8"/>
                    </a:solidFill>
                    <a:effectLst/>
                    <a:latin typeface="GenSenRounded TW M" panose="020B0500000000000000" pitchFamily="34" charset="-120"/>
                    <a:ea typeface="GenSenRounded TW M" panose="020B0500000000000000" pitchFamily="34" charset="-120"/>
                  </a:rPr>
                  <a:t>團隊介紹</a:t>
                </a:r>
                <a:endParaRPr kumimoji="1" lang="zh-TW" altLang="en-US" sz="2400" dirty="0">
                  <a:solidFill>
                    <a:srgbClr val="FFF6E8"/>
                  </a:solidFill>
                  <a:latin typeface="GenSenRounded TW M" panose="020B0500000000000000" pitchFamily="34" charset="-120"/>
                  <a:ea typeface="GenSenRounded TW M" panose="020B0500000000000000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136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91E68BA-BED2-D0AD-E7D4-C128EAE6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16" y="415372"/>
            <a:ext cx="2279754" cy="1325563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前言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3E51EC-02CB-D04D-6A60-ED0CE2B0CECA}"/>
              </a:ext>
            </a:extLst>
          </p:cNvPr>
          <p:cNvSpPr/>
          <p:nvPr/>
        </p:nvSpPr>
        <p:spPr>
          <a:xfrm>
            <a:off x="1648293" y="1024174"/>
            <a:ext cx="1259174" cy="45719"/>
          </a:xfrm>
          <a:prstGeom prst="rect">
            <a:avLst/>
          </a:prstGeom>
          <a:gradFill flip="none" rotWithShape="1">
            <a:gsLst>
              <a:gs pos="100000">
                <a:srgbClr val="FFF6E8"/>
              </a:gs>
              <a:gs pos="46000">
                <a:schemeClr val="accent2">
                  <a:satMod val="110000"/>
                  <a:shade val="100000"/>
                  <a:alpha val="79000"/>
                  <a:lumMod val="78000"/>
                  <a:lumOff val="22000"/>
                </a:schemeClr>
              </a:gs>
              <a:gs pos="0">
                <a:srgbClr val="CD562F">
                  <a:lumMod val="91701"/>
                  <a:lumOff val="8299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CC6B8D3A-B259-9216-4C5A-9BAC19AB86F2}"/>
              </a:ext>
            </a:extLst>
          </p:cNvPr>
          <p:cNvSpPr txBox="1"/>
          <p:nvPr/>
        </p:nvSpPr>
        <p:spPr>
          <a:xfrm>
            <a:off x="1059215" y="1633925"/>
            <a:ext cx="10425029" cy="1709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現代人工作忙碌，台灣產業普遍工時長，心力多投入在工作上，很多時候累得只想躺平，懶得找其他事情做。在生活圈固定的狀況下，自然就減少了拓展交友圈的機會，難以遇到新對象。且大部分的人不太喜歡在工作場合找對象，大家對辦公室戀情比較有所顧慮，擔心被別人說閒話。導致漸漸到了適婚年齡，想找穩定的伴侶卻變得更困難。 </a:t>
            </a:r>
            <a:endParaRPr lang="zh-TW" altLang="en-US" dirty="0">
              <a:solidFill>
                <a:srgbClr val="432A0F"/>
              </a:solidFill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86582B3-6C27-498C-1B6E-06653A8EAC43}"/>
              </a:ext>
            </a:extLst>
          </p:cNvPr>
          <p:cNvSpPr txBox="1">
            <a:spLocks/>
          </p:cNvSpPr>
          <p:nvPr/>
        </p:nvSpPr>
        <p:spPr>
          <a:xfrm>
            <a:off x="8378426" y="5869984"/>
            <a:ext cx="3618252" cy="85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48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01/</a:t>
            </a:r>
            <a:r>
              <a:rPr kumimoji="1" lang="zh-TW" altLang="en-US" sz="48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品牌緣由</a:t>
            </a:r>
            <a:endParaRPr kumimoji="1" lang="zh-TW" altLang="en-US" sz="4800" dirty="0">
              <a:solidFill>
                <a:srgbClr val="CD562F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F8091BB-7F0A-9395-9FD4-6CE433FF9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99" y="4369124"/>
            <a:ext cx="1645641" cy="235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0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91E68BA-BED2-D0AD-E7D4-C128EAE6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16" y="415372"/>
            <a:ext cx="2279754" cy="1325563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動機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3E51EC-02CB-D04D-6A60-ED0CE2B0CECA}"/>
              </a:ext>
            </a:extLst>
          </p:cNvPr>
          <p:cNvSpPr/>
          <p:nvPr/>
        </p:nvSpPr>
        <p:spPr>
          <a:xfrm>
            <a:off x="1663791" y="1025706"/>
            <a:ext cx="1259174" cy="45719"/>
          </a:xfrm>
          <a:prstGeom prst="rect">
            <a:avLst/>
          </a:prstGeom>
          <a:gradFill flip="none" rotWithShape="1">
            <a:gsLst>
              <a:gs pos="100000">
                <a:srgbClr val="FFF6E8"/>
              </a:gs>
              <a:gs pos="46000">
                <a:schemeClr val="accent2">
                  <a:satMod val="110000"/>
                  <a:shade val="100000"/>
                  <a:alpha val="79000"/>
                  <a:lumMod val="78000"/>
                  <a:lumOff val="22000"/>
                </a:schemeClr>
              </a:gs>
              <a:gs pos="0">
                <a:srgbClr val="CD562F">
                  <a:lumMod val="91701"/>
                  <a:lumOff val="8299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65CD78E-A164-A210-C5BE-82420F76A97A}"/>
              </a:ext>
            </a:extLst>
          </p:cNvPr>
          <p:cNvSpPr txBox="1"/>
          <p:nvPr/>
        </p:nvSpPr>
        <p:spPr>
          <a:xfrm>
            <a:off x="712923" y="4698872"/>
            <a:ext cx="10492352" cy="1294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目前市場上</a:t>
            </a:r>
            <a:r>
              <a:rPr lang="zh-TW" altLang="en-US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rPr>
              <a:t>拜月老的方式</a:t>
            </a: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資訊眾多雜亂，需要瀏覽許多分享文章及廟宇官方網站，才能獲得所需資訊。為省去使用者查詢與交叉比對時間，月老喵整合所有月老文化相關資訊，並結合旅遊行程及獨家商品銷售，提供使用者更完善的服務，創造更多附加價值。</a:t>
            </a:r>
            <a:endParaRPr lang="zh-TW" altLang="en-US" dirty="0">
              <a:solidFill>
                <a:srgbClr val="432A0F"/>
              </a:solidFill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8152139-BC48-3466-9BA5-A154F1290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073" y="586842"/>
            <a:ext cx="2279754" cy="2131719"/>
          </a:xfrm>
          <a:prstGeom prst="rect">
            <a:avLst/>
          </a:prstGeom>
        </p:spPr>
      </p:pic>
      <p:sp>
        <p:nvSpPr>
          <p:cNvPr id="5" name="標題 3">
            <a:extLst>
              <a:ext uri="{FF2B5EF4-FFF2-40B4-BE49-F238E27FC236}">
                <a16:creationId xmlns:a16="http://schemas.microsoft.com/office/drawing/2014/main" id="{F41C743E-9BE2-769D-80C2-7B908CB78763}"/>
              </a:ext>
            </a:extLst>
          </p:cNvPr>
          <p:cNvSpPr txBox="1">
            <a:spLocks/>
          </p:cNvSpPr>
          <p:nvPr/>
        </p:nvSpPr>
        <p:spPr>
          <a:xfrm>
            <a:off x="508416" y="3640138"/>
            <a:ext cx="2279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目的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23E1A7-B4A3-1EFD-3787-EF6655A24C74}"/>
              </a:ext>
            </a:extLst>
          </p:cNvPr>
          <p:cNvSpPr/>
          <p:nvPr/>
        </p:nvSpPr>
        <p:spPr>
          <a:xfrm>
            <a:off x="1663791" y="4250472"/>
            <a:ext cx="1259174" cy="45719"/>
          </a:xfrm>
          <a:prstGeom prst="rect">
            <a:avLst/>
          </a:prstGeom>
          <a:gradFill flip="none" rotWithShape="1">
            <a:gsLst>
              <a:gs pos="100000">
                <a:srgbClr val="FFF6E8"/>
              </a:gs>
              <a:gs pos="46000">
                <a:schemeClr val="accent2">
                  <a:satMod val="110000"/>
                  <a:shade val="100000"/>
                  <a:alpha val="79000"/>
                  <a:lumMod val="78000"/>
                  <a:lumOff val="22000"/>
                </a:schemeClr>
              </a:gs>
              <a:gs pos="0">
                <a:srgbClr val="CD562F">
                  <a:lumMod val="91701"/>
                  <a:lumOff val="8299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646221-663A-8063-F20E-F618DD360EC9}"/>
              </a:ext>
            </a:extLst>
          </p:cNvPr>
          <p:cNvSpPr txBox="1"/>
          <p:nvPr/>
        </p:nvSpPr>
        <p:spPr>
          <a:xfrm>
            <a:off x="2588217" y="53934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7FE668D-903F-E070-F970-C5EF030251CB}"/>
              </a:ext>
            </a:extLst>
          </p:cNvPr>
          <p:cNvSpPr txBox="1"/>
          <p:nvPr/>
        </p:nvSpPr>
        <p:spPr>
          <a:xfrm>
            <a:off x="728421" y="1474106"/>
            <a:ext cx="7795647" cy="170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現在許多交友軟體紛湧推出，除了衍生網路交友的信任度問題，大多人對於交友軟體、聯誼的既定印象是尷尬與緊張，常讓個性內向的人退避三舍。 </a:t>
            </a:r>
            <a:b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</a:b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對於仍有戀愛憧憬，且不想透過交友軟體及相親場合交友的單身男女，更在意不浪費彼此時間，想找穩定可以結婚的對象。</a:t>
            </a:r>
            <a:endParaRPr kumimoji="1" lang="zh-TW" altLang="en-US" dirty="0">
              <a:solidFill>
                <a:srgbClr val="432A0F"/>
              </a:solidFill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16A899BB-3AD7-EB5C-ED26-F0683134E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4616" y="1654162"/>
            <a:ext cx="1020413" cy="200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6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91E68BA-BED2-D0AD-E7D4-C128EAE6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16" y="415372"/>
            <a:ext cx="2279754" cy="1325563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品牌介紹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3E51EC-02CB-D04D-6A60-ED0CE2B0CECA}"/>
              </a:ext>
            </a:extLst>
          </p:cNvPr>
          <p:cNvSpPr/>
          <p:nvPr/>
        </p:nvSpPr>
        <p:spPr>
          <a:xfrm>
            <a:off x="2635662" y="1024174"/>
            <a:ext cx="1259174" cy="45719"/>
          </a:xfrm>
          <a:prstGeom prst="rect">
            <a:avLst/>
          </a:prstGeom>
          <a:gradFill flip="none" rotWithShape="1">
            <a:gsLst>
              <a:gs pos="100000">
                <a:srgbClr val="FFF6E8"/>
              </a:gs>
              <a:gs pos="46000">
                <a:schemeClr val="accent2">
                  <a:satMod val="110000"/>
                  <a:shade val="100000"/>
                  <a:alpha val="79000"/>
                  <a:lumMod val="78000"/>
                  <a:lumOff val="22000"/>
                </a:schemeClr>
              </a:gs>
              <a:gs pos="0">
                <a:srgbClr val="CD562F">
                  <a:lumMod val="91701"/>
                  <a:lumOff val="8299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89AA7A3-F91B-F0C6-9A14-EE532E345803}"/>
              </a:ext>
            </a:extLst>
          </p:cNvPr>
          <p:cNvSpPr txBox="1"/>
          <p:nvPr/>
        </p:nvSpPr>
        <p:spPr>
          <a:xfrm>
            <a:off x="942369" y="1567223"/>
            <a:ext cx="10278404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「月老喵」以月老廟的諧音作為發想，</a:t>
            </a:r>
            <a:r>
              <a:rPr lang="zh-TW" altLang="zh-TW" sz="1800" kern="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  <a:cs typeface="新細明體" panose="02020500000000000000" pitchFamily="18" charset="-120"/>
              </a:rPr>
              <a:t>讓使用者可以做聯想及加深印象</a:t>
            </a:r>
            <a:r>
              <a:rPr lang="zh-TW" altLang="en-US" kern="1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我們整合月老文化資訊、求籤、旅遊行程及獨家商品，致力提供使用者一個全台月老文化最完整的服務平台，由療癒的品牌代表</a:t>
            </a:r>
            <a:r>
              <a:rPr lang="en-US" altLang="zh-TW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--</a:t>
            </a: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小玉、小黑、金寶引領大家進到月老喵，與我們一起享受沉浸式體驗。</a:t>
            </a:r>
            <a:endParaRPr kumimoji="1" lang="zh-TW" altLang="en-US" dirty="0">
              <a:solidFill>
                <a:srgbClr val="432A0F"/>
              </a:solidFill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0C69ED0-99EE-A610-F173-C0A9607A2DA8}"/>
              </a:ext>
            </a:extLst>
          </p:cNvPr>
          <p:cNvGrpSpPr/>
          <p:nvPr/>
        </p:nvGrpSpPr>
        <p:grpSpPr>
          <a:xfrm>
            <a:off x="2412502" y="3941852"/>
            <a:ext cx="2470079" cy="2663788"/>
            <a:chOff x="2086415" y="4073410"/>
            <a:chExt cx="2470079" cy="2663788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1CA1BCF2-AF8C-34E2-9FF5-515229DF4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6415" y="4442742"/>
              <a:ext cx="2470079" cy="1894346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F0439983-9077-6613-4BB2-2D81F14BEB6F}"/>
                </a:ext>
              </a:extLst>
            </p:cNvPr>
            <p:cNvSpPr txBox="1"/>
            <p:nvPr/>
          </p:nvSpPr>
          <p:spPr>
            <a:xfrm>
              <a:off x="2886443" y="6337088"/>
              <a:ext cx="870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2000" dirty="0">
                  <a:solidFill>
                    <a:srgbClr val="432A0F"/>
                  </a:solidFill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小玉</a:t>
              </a: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9EC2D893-0641-23A6-269C-354BCE567889}"/>
                </a:ext>
              </a:extLst>
            </p:cNvPr>
            <p:cNvSpPr txBox="1"/>
            <p:nvPr/>
          </p:nvSpPr>
          <p:spPr>
            <a:xfrm>
              <a:off x="2620194" y="4073410"/>
              <a:ext cx="1402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dirty="0">
                  <a:solidFill>
                    <a:srgbClr val="432A0F"/>
                  </a:solidFill>
                  <a:highlight>
                    <a:srgbClr val="E5A62A"/>
                  </a:highlight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牽紅線專家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D11BB46-9432-B09A-CE4F-D89115ADF26B}"/>
              </a:ext>
            </a:extLst>
          </p:cNvPr>
          <p:cNvGrpSpPr/>
          <p:nvPr/>
        </p:nvGrpSpPr>
        <p:grpSpPr>
          <a:xfrm>
            <a:off x="5087693" y="3271184"/>
            <a:ext cx="1840200" cy="2738786"/>
            <a:chOff x="4912867" y="3101786"/>
            <a:chExt cx="1840200" cy="2738786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DE9B8BC1-1EB9-C88B-936D-CCE99CB8E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2867" y="3495578"/>
              <a:ext cx="1840200" cy="1895964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707C501-F2F9-949F-53E3-AAB7C63B8467}"/>
                </a:ext>
              </a:extLst>
            </p:cNvPr>
            <p:cNvSpPr txBox="1"/>
            <p:nvPr/>
          </p:nvSpPr>
          <p:spPr>
            <a:xfrm>
              <a:off x="5397956" y="5440462"/>
              <a:ext cx="870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2000" dirty="0">
                  <a:solidFill>
                    <a:srgbClr val="432A0F"/>
                  </a:solidFill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小黑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683644C-AB3A-8375-EDDC-CBBE03C421E8}"/>
                </a:ext>
              </a:extLst>
            </p:cNvPr>
            <p:cNvSpPr txBox="1"/>
            <p:nvPr/>
          </p:nvSpPr>
          <p:spPr>
            <a:xfrm>
              <a:off x="5131707" y="3101786"/>
              <a:ext cx="1402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dirty="0">
                  <a:solidFill>
                    <a:srgbClr val="432A0F"/>
                  </a:solidFill>
                  <a:highlight>
                    <a:srgbClr val="E5A62A"/>
                  </a:highlight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斬桃花高手 </a:t>
              </a: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B56B00E2-DF76-8FA8-287C-081E2FDF0EA1}"/>
              </a:ext>
            </a:extLst>
          </p:cNvPr>
          <p:cNvGrpSpPr/>
          <p:nvPr/>
        </p:nvGrpSpPr>
        <p:grpSpPr>
          <a:xfrm>
            <a:off x="7351373" y="3935280"/>
            <a:ext cx="1894346" cy="2676931"/>
            <a:chOff x="7280651" y="3892739"/>
            <a:chExt cx="1894346" cy="2676931"/>
          </a:xfrm>
        </p:grpSpPr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AADF8FE0-1F57-F2E5-37CE-506D818AE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80651" y="4286363"/>
              <a:ext cx="1894346" cy="1894346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0FD8F62-2459-2254-C039-BB84797EBFC8}"/>
                </a:ext>
              </a:extLst>
            </p:cNvPr>
            <p:cNvSpPr txBox="1"/>
            <p:nvPr/>
          </p:nvSpPr>
          <p:spPr>
            <a:xfrm>
              <a:off x="7429923" y="3892739"/>
              <a:ext cx="1595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dirty="0">
                  <a:solidFill>
                    <a:srgbClr val="432A0F"/>
                  </a:solidFill>
                  <a:highlight>
                    <a:srgbClr val="E5A62A"/>
                  </a:highlight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幸福美滿導師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1CFEB8E-8286-741B-853D-03903F931681}"/>
                </a:ext>
              </a:extLst>
            </p:cNvPr>
            <p:cNvSpPr txBox="1"/>
            <p:nvPr/>
          </p:nvSpPr>
          <p:spPr>
            <a:xfrm>
              <a:off x="7792813" y="6169560"/>
              <a:ext cx="870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2000" dirty="0">
                  <a:solidFill>
                    <a:srgbClr val="432A0F"/>
                  </a:solidFill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金寶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504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91E68BA-BED2-D0AD-E7D4-C128EAE6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16" y="415372"/>
            <a:ext cx="2279754" cy="1325563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網站特色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3E51EC-02CB-D04D-6A60-ED0CE2B0CECA}"/>
              </a:ext>
            </a:extLst>
          </p:cNvPr>
          <p:cNvSpPr/>
          <p:nvPr/>
        </p:nvSpPr>
        <p:spPr>
          <a:xfrm>
            <a:off x="2635662" y="1024174"/>
            <a:ext cx="1259174" cy="45719"/>
          </a:xfrm>
          <a:prstGeom prst="rect">
            <a:avLst/>
          </a:prstGeom>
          <a:gradFill flip="none" rotWithShape="1">
            <a:gsLst>
              <a:gs pos="100000">
                <a:srgbClr val="FFF6E8"/>
              </a:gs>
              <a:gs pos="46000">
                <a:schemeClr val="accent2">
                  <a:satMod val="110000"/>
                  <a:shade val="100000"/>
                  <a:alpha val="79000"/>
                  <a:lumMod val="78000"/>
                  <a:lumOff val="22000"/>
                </a:schemeClr>
              </a:gs>
              <a:gs pos="0">
                <a:srgbClr val="CD562F">
                  <a:lumMod val="91701"/>
                  <a:lumOff val="8299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E8E088B8-9158-9754-306F-3D9EBC2604A3}"/>
              </a:ext>
            </a:extLst>
          </p:cNvPr>
          <p:cNvSpPr/>
          <p:nvPr/>
        </p:nvSpPr>
        <p:spPr>
          <a:xfrm>
            <a:off x="2258334" y="1608206"/>
            <a:ext cx="2013830" cy="2013830"/>
          </a:xfrm>
          <a:prstGeom prst="ellipse">
            <a:avLst/>
          </a:prstGeom>
          <a:solidFill>
            <a:srgbClr val="E5A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dirty="0">
                <a:latin typeface="GenSenRounded TW M" panose="020B0500000000000000" pitchFamily="34" charset="-120"/>
                <a:ea typeface="GenSenRounded TW M" panose="020B0500000000000000" pitchFamily="34" charset="-120"/>
              </a:rPr>
              <a:t>品牌風格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6CB10E71-7A86-4447-3C5E-C050E8AB0CF0}"/>
              </a:ext>
            </a:extLst>
          </p:cNvPr>
          <p:cNvSpPr/>
          <p:nvPr/>
        </p:nvSpPr>
        <p:spPr>
          <a:xfrm>
            <a:off x="5089085" y="1661419"/>
            <a:ext cx="2013830" cy="2013830"/>
          </a:xfrm>
          <a:prstGeom prst="ellipse">
            <a:avLst/>
          </a:prstGeom>
          <a:solidFill>
            <a:srgbClr val="E5A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唯一月老</a:t>
            </a:r>
            <a:endParaRPr lang="en-US" altLang="zh-TW" sz="2000" dirty="0">
              <a:effectLst/>
              <a:latin typeface="GenSenRounded TW M" panose="020B0500000000000000" pitchFamily="34" charset="-120"/>
              <a:ea typeface="GenSenRounded TW M" panose="020B0500000000000000" pitchFamily="34" charset="-120"/>
            </a:endParaRPr>
          </a:p>
          <a:p>
            <a:pPr algn="ctr"/>
            <a:r>
              <a:rPr lang="zh-TW" altLang="en-US" sz="2000" dirty="0"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整合平台</a:t>
            </a:r>
            <a:endParaRPr kumimoji="1" lang="zh-TW" altLang="en-US" sz="2000" dirty="0">
              <a:latin typeface="GenSenRounded TW M" panose="020B0500000000000000" pitchFamily="34" charset="-120"/>
              <a:ea typeface="GenSenRounded TW M" panose="020B0500000000000000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BE921F8D-9F1F-3B01-C684-05B35653BF07}"/>
              </a:ext>
            </a:extLst>
          </p:cNvPr>
          <p:cNvSpPr/>
          <p:nvPr/>
        </p:nvSpPr>
        <p:spPr>
          <a:xfrm>
            <a:off x="7919836" y="1661419"/>
            <a:ext cx="2013830" cy="2013830"/>
          </a:xfrm>
          <a:prstGeom prst="ellipse">
            <a:avLst/>
          </a:prstGeom>
          <a:solidFill>
            <a:srgbClr val="E5A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沉浸式</a:t>
            </a:r>
            <a:endParaRPr lang="en-US" altLang="zh-TW" sz="2000" dirty="0">
              <a:effectLst/>
              <a:latin typeface="GenSenRounded TW M" panose="020B0500000000000000" pitchFamily="34" charset="-120"/>
              <a:ea typeface="GenSenRounded TW M" panose="020B0500000000000000" pitchFamily="34" charset="-120"/>
            </a:endParaRPr>
          </a:p>
          <a:p>
            <a:pPr algn="ctr"/>
            <a:r>
              <a:rPr lang="zh-TW" altLang="en-US" sz="2000" dirty="0"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體驗</a:t>
            </a:r>
            <a:endParaRPr kumimoji="1" lang="zh-TW" altLang="en-US" sz="2000" dirty="0">
              <a:latin typeface="GenSenRounded TW M" panose="020B0500000000000000" pitchFamily="34" charset="-120"/>
              <a:ea typeface="GenSenRounded TW M" panose="020B0500000000000000" pitchFamily="34" charset="-12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8B384F72-A154-C980-FA1D-FE6A7CB78F97}"/>
              </a:ext>
            </a:extLst>
          </p:cNvPr>
          <p:cNvSpPr/>
          <p:nvPr/>
        </p:nvSpPr>
        <p:spPr>
          <a:xfrm>
            <a:off x="2258334" y="4189666"/>
            <a:ext cx="2013830" cy="2013830"/>
          </a:xfrm>
          <a:prstGeom prst="ellipse">
            <a:avLst/>
          </a:prstGeom>
          <a:solidFill>
            <a:srgbClr val="E5A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線上求籤</a:t>
            </a:r>
            <a:endParaRPr kumimoji="1" lang="zh-TW" altLang="en-US" sz="2000" dirty="0">
              <a:latin typeface="GenSenRounded TW M" panose="020B0500000000000000" pitchFamily="34" charset="-120"/>
              <a:ea typeface="GenSenRounded TW M" panose="020B0500000000000000" pitchFamily="34" charset="-12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8242151D-EB5E-AAA5-CE22-8E33102BB7B7}"/>
              </a:ext>
            </a:extLst>
          </p:cNvPr>
          <p:cNvSpPr/>
          <p:nvPr/>
        </p:nvSpPr>
        <p:spPr>
          <a:xfrm>
            <a:off x="7919836" y="4189666"/>
            <a:ext cx="2013830" cy="2013830"/>
          </a:xfrm>
          <a:prstGeom prst="ellipse">
            <a:avLst/>
          </a:prstGeom>
          <a:solidFill>
            <a:srgbClr val="E5A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品牌</a:t>
            </a:r>
            <a:endParaRPr lang="en-US" altLang="zh-TW" sz="2000" dirty="0">
              <a:effectLst/>
              <a:latin typeface="GenSenRounded TW M" panose="020B0500000000000000" pitchFamily="34" charset="-120"/>
              <a:ea typeface="GenSenRounded TW M" panose="020B0500000000000000" pitchFamily="34" charset="-120"/>
            </a:endParaRPr>
          </a:p>
          <a:p>
            <a:pPr algn="ctr"/>
            <a:r>
              <a:rPr lang="zh-TW" altLang="en-US" sz="2000" dirty="0"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獨家商品</a:t>
            </a:r>
            <a:endParaRPr kumimoji="1" lang="zh-TW" altLang="en-US" sz="2000" dirty="0">
              <a:latin typeface="GenSenRounded TW M" panose="020B0500000000000000" pitchFamily="34" charset="-120"/>
              <a:ea typeface="GenSenRounded TW M" panose="020B0500000000000000" pitchFamily="34" charset="-12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C056803-4D4E-71A3-6166-B334C3855B64}"/>
              </a:ext>
            </a:extLst>
          </p:cNvPr>
          <p:cNvSpPr/>
          <p:nvPr/>
        </p:nvSpPr>
        <p:spPr>
          <a:xfrm>
            <a:off x="5089085" y="4189666"/>
            <a:ext cx="2013830" cy="2013830"/>
          </a:xfrm>
          <a:prstGeom prst="ellipse">
            <a:avLst/>
          </a:prstGeom>
          <a:solidFill>
            <a:srgbClr val="E5A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dirty="0">
                <a:latin typeface="GenSenRounded TW M" panose="020B0500000000000000" pitchFamily="34" charset="-120"/>
                <a:ea typeface="GenSenRounded TW M" panose="020B0500000000000000" pitchFamily="34" charset="-120"/>
              </a:rPr>
              <a:t>流程簡易</a:t>
            </a:r>
          </a:p>
        </p:txBody>
      </p:sp>
    </p:spTree>
    <p:extLst>
      <p:ext uri="{BB962C8B-B14F-4D97-AF65-F5344CB8AC3E}">
        <p14:creationId xmlns:p14="http://schemas.microsoft.com/office/powerpoint/2010/main" val="40409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1" animBg="1"/>
      <p:bldP spid="6" grpId="0" animBg="1"/>
      <p:bldP spid="7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91E68BA-BED2-D0AD-E7D4-C128EAE6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724" y="1210502"/>
            <a:ext cx="2279754" cy="1325563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目標市場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3E51EC-02CB-D04D-6A60-ED0CE2B0CECA}"/>
              </a:ext>
            </a:extLst>
          </p:cNvPr>
          <p:cNvSpPr/>
          <p:nvPr/>
        </p:nvSpPr>
        <p:spPr>
          <a:xfrm>
            <a:off x="6014970" y="1819304"/>
            <a:ext cx="1259174" cy="45719"/>
          </a:xfrm>
          <a:prstGeom prst="rect">
            <a:avLst/>
          </a:prstGeom>
          <a:gradFill flip="none" rotWithShape="1">
            <a:gsLst>
              <a:gs pos="100000">
                <a:srgbClr val="FFF6E8"/>
              </a:gs>
              <a:gs pos="46000">
                <a:schemeClr val="accent2">
                  <a:satMod val="110000"/>
                  <a:shade val="100000"/>
                  <a:alpha val="79000"/>
                  <a:lumMod val="78000"/>
                  <a:lumOff val="22000"/>
                </a:schemeClr>
              </a:gs>
              <a:gs pos="0">
                <a:srgbClr val="CD562F">
                  <a:lumMod val="91701"/>
                  <a:lumOff val="8299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51CB823-5445-56F6-11E2-0DA79B3F0E2A}"/>
              </a:ext>
            </a:extLst>
          </p:cNvPr>
          <p:cNvSpPr txBox="1"/>
          <p:nvPr/>
        </p:nvSpPr>
        <p:spPr>
          <a:xfrm>
            <a:off x="3921878" y="3481715"/>
            <a:ext cx="7660522" cy="1709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出社會工作一段時間，具有不錯的經濟基礎，生活穩定，但缺乏可以互相支持的另一半。每天工作時數長，生活圈固定，無法拓展新的交友圈，個性使然不擅長使用交友軟體，想尋求月老加持下自然交友，認識穩定的對象。</a:t>
            </a:r>
            <a:endParaRPr lang="zh-TW" altLang="en-US" dirty="0">
              <a:solidFill>
                <a:srgbClr val="432A0F"/>
              </a:solidFill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95139B0-CEA7-0979-3BF0-2A879D0793AE}"/>
              </a:ext>
            </a:extLst>
          </p:cNvPr>
          <p:cNvSpPr txBox="1"/>
          <p:nvPr/>
        </p:nvSpPr>
        <p:spPr>
          <a:xfrm>
            <a:off x="3921878" y="2579841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pc="300" dirty="0">
                <a:solidFill>
                  <a:srgbClr val="432A0F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28-45</a:t>
            </a:r>
            <a:r>
              <a:rPr lang="zh-TW" altLang="en-US" spc="300" dirty="0">
                <a:solidFill>
                  <a:srgbClr val="432A0F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歲單身社會人士</a:t>
            </a:r>
            <a:endParaRPr kumimoji="1" lang="zh-TW" altLang="en-US" spc="300" dirty="0">
              <a:solidFill>
                <a:srgbClr val="432A0F"/>
              </a:solidFill>
              <a:latin typeface="GenSenRounded TW M" panose="020B0500000000000000" pitchFamily="34" charset="-120"/>
              <a:ea typeface="GenSenRounded TW M" panose="020B0500000000000000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EEDE4C4-A478-2624-E63D-50F93658C8FA}"/>
              </a:ext>
            </a:extLst>
          </p:cNvPr>
          <p:cNvSpPr txBox="1"/>
          <p:nvPr/>
        </p:nvSpPr>
        <p:spPr>
          <a:xfrm>
            <a:off x="3921878" y="2949173"/>
            <a:ext cx="5139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spc="300" dirty="0">
                <a:solidFill>
                  <a:srgbClr val="432A0F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經濟獨立｜穩定伴侶｜自然交友</a:t>
            </a:r>
            <a:endParaRPr kumimoji="1" lang="zh-TW" altLang="en-US" sz="2400" spc="300" dirty="0">
              <a:solidFill>
                <a:srgbClr val="432A0F"/>
              </a:solidFill>
              <a:latin typeface="GenSenRounded TW M" panose="020B0500000000000000" pitchFamily="34" charset="-120"/>
              <a:ea typeface="GenSenRounded TW M" panose="020B0500000000000000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D81D8E-944C-77E6-7984-DC742D7704B6}"/>
              </a:ext>
            </a:extLst>
          </p:cNvPr>
          <p:cNvSpPr/>
          <p:nvPr/>
        </p:nvSpPr>
        <p:spPr>
          <a:xfrm>
            <a:off x="0" y="-19506"/>
            <a:ext cx="2603715" cy="6877506"/>
          </a:xfrm>
          <a:prstGeom prst="rect">
            <a:avLst/>
          </a:prstGeom>
          <a:solidFill>
            <a:srgbClr val="CD562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rgbClr val="CD562F"/>
              </a:solidFill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18932CE4-8677-D0CF-9409-1972796042EF}"/>
              </a:ext>
            </a:extLst>
          </p:cNvPr>
          <p:cNvSpPr txBox="1">
            <a:spLocks/>
          </p:cNvSpPr>
          <p:nvPr/>
        </p:nvSpPr>
        <p:spPr>
          <a:xfrm>
            <a:off x="138189" y="2789486"/>
            <a:ext cx="942822" cy="3785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4800" b="1" dirty="0">
                <a:solidFill>
                  <a:srgbClr val="FFF6E8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02/</a:t>
            </a:r>
            <a:r>
              <a:rPr kumimoji="1" lang="zh-TW" altLang="en-US" sz="4800" b="1" dirty="0">
                <a:solidFill>
                  <a:srgbClr val="FFF6E8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市</a:t>
            </a:r>
            <a:endParaRPr kumimoji="1" lang="en-US" altLang="zh-TW" sz="4800" b="1" dirty="0">
              <a:solidFill>
                <a:srgbClr val="FFF6E8"/>
              </a:solidFill>
              <a:latin typeface="GenSenRounded TW B" panose="020B0500000000000000" pitchFamily="34" charset="-120"/>
              <a:ea typeface="GenSenRounded TW B" panose="020B0500000000000000" pitchFamily="34" charset="-120"/>
            </a:endParaRPr>
          </a:p>
          <a:p>
            <a:pPr algn="ctr"/>
            <a:r>
              <a:rPr kumimoji="1" lang="zh-TW" altLang="en-US" sz="4800" b="1" dirty="0">
                <a:solidFill>
                  <a:srgbClr val="FFF6E8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場</a:t>
            </a:r>
            <a:endParaRPr kumimoji="1" lang="en-US" altLang="zh-TW" sz="4800" b="1" dirty="0">
              <a:solidFill>
                <a:srgbClr val="FFF6E8"/>
              </a:solidFill>
              <a:latin typeface="GenSenRounded TW B" panose="020B0500000000000000" pitchFamily="34" charset="-120"/>
              <a:ea typeface="GenSenRounded TW B" panose="020B0500000000000000" pitchFamily="34" charset="-120"/>
            </a:endParaRPr>
          </a:p>
          <a:p>
            <a:pPr algn="ctr"/>
            <a:r>
              <a:rPr kumimoji="1" lang="zh-TW" altLang="en-US" sz="4800" b="1" dirty="0">
                <a:solidFill>
                  <a:srgbClr val="FFF6E8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分</a:t>
            </a:r>
            <a:endParaRPr kumimoji="1" lang="en-US" altLang="zh-TW" sz="4800" b="1" dirty="0">
              <a:solidFill>
                <a:srgbClr val="FFF6E8"/>
              </a:solidFill>
              <a:latin typeface="GenSenRounded TW B" panose="020B0500000000000000" pitchFamily="34" charset="-120"/>
              <a:ea typeface="GenSenRounded TW B" panose="020B0500000000000000" pitchFamily="34" charset="-120"/>
            </a:endParaRPr>
          </a:p>
          <a:p>
            <a:pPr algn="ctr"/>
            <a:r>
              <a:rPr kumimoji="1" lang="zh-TW" altLang="en-US" sz="4800" b="1" dirty="0">
                <a:solidFill>
                  <a:srgbClr val="FFF6E8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析</a:t>
            </a:r>
            <a:endParaRPr kumimoji="1" lang="zh-TW" altLang="en-US" sz="4800" dirty="0">
              <a:solidFill>
                <a:srgbClr val="FFF6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4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91E68BA-BED2-D0AD-E7D4-C128EAE6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16" y="415372"/>
            <a:ext cx="2279754" cy="1325563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市場定位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3E51EC-02CB-D04D-6A60-ED0CE2B0CECA}"/>
              </a:ext>
            </a:extLst>
          </p:cNvPr>
          <p:cNvSpPr/>
          <p:nvPr/>
        </p:nvSpPr>
        <p:spPr>
          <a:xfrm>
            <a:off x="2635662" y="1024174"/>
            <a:ext cx="1259174" cy="45719"/>
          </a:xfrm>
          <a:prstGeom prst="rect">
            <a:avLst/>
          </a:prstGeom>
          <a:gradFill flip="none" rotWithShape="1">
            <a:gsLst>
              <a:gs pos="100000">
                <a:srgbClr val="FFF6E8"/>
              </a:gs>
              <a:gs pos="46000">
                <a:schemeClr val="accent2">
                  <a:satMod val="110000"/>
                  <a:shade val="100000"/>
                  <a:alpha val="79000"/>
                  <a:lumMod val="78000"/>
                  <a:lumOff val="22000"/>
                </a:schemeClr>
              </a:gs>
              <a:gs pos="0">
                <a:srgbClr val="CD562F">
                  <a:lumMod val="91701"/>
                  <a:lumOff val="8299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CE22164-4ED0-D0CF-999E-8CE34BFA843E}"/>
              </a:ext>
            </a:extLst>
          </p:cNvPr>
          <p:cNvSpPr txBox="1"/>
          <p:nvPr/>
        </p:nvSpPr>
        <p:spPr>
          <a:xfrm>
            <a:off x="737755" y="2480400"/>
            <a:ext cx="4472940" cy="212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有別於其他平台，僅提供單一服務，月老喵提供使用者</a:t>
            </a:r>
            <a:r>
              <a:rPr lang="zh-TW" altLang="en-US" dirty="0">
                <a:solidFill>
                  <a:srgbClr val="CD562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一站式服務</a:t>
            </a:r>
            <a:r>
              <a:rPr lang="zh-TW" altLang="en-US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，除了取得拜月老的方法、線上求籤，同時還可以購買線上商品或預約旅遊行程，幫助使用者節省時間，也大幅提升體驗愉悅度。</a:t>
            </a:r>
            <a:endParaRPr kumimoji="1" lang="zh-TW" altLang="en-US" dirty="0">
              <a:solidFill>
                <a:srgbClr val="432A0F"/>
              </a:solidFill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484FCEAA-82DD-16CB-F982-CD8B442D652F}"/>
              </a:ext>
            </a:extLst>
          </p:cNvPr>
          <p:cNvCxnSpPr>
            <a:cxnSpLocks/>
          </p:cNvCxnSpPr>
          <p:nvPr/>
        </p:nvCxnSpPr>
        <p:spPr>
          <a:xfrm>
            <a:off x="6561221" y="3357563"/>
            <a:ext cx="4555958" cy="0"/>
          </a:xfrm>
          <a:prstGeom prst="straightConnector1">
            <a:avLst/>
          </a:prstGeom>
          <a:ln w="38100">
            <a:solidFill>
              <a:srgbClr val="432A0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C410D93A-C2F4-26A8-804B-E9626F532238}"/>
              </a:ext>
            </a:extLst>
          </p:cNvPr>
          <p:cNvCxnSpPr>
            <a:cxnSpLocks/>
          </p:cNvCxnSpPr>
          <p:nvPr/>
        </p:nvCxnSpPr>
        <p:spPr>
          <a:xfrm flipV="1">
            <a:off x="8839200" y="1471950"/>
            <a:ext cx="0" cy="4456373"/>
          </a:xfrm>
          <a:prstGeom prst="straightConnector1">
            <a:avLst/>
          </a:prstGeom>
          <a:ln w="38100">
            <a:solidFill>
              <a:srgbClr val="432A0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圓角矩形 17">
            <a:extLst>
              <a:ext uri="{FF2B5EF4-FFF2-40B4-BE49-F238E27FC236}">
                <a16:creationId xmlns:a16="http://schemas.microsoft.com/office/drawing/2014/main" id="{67303C77-94BF-BBF5-0064-A6201691B0CA}"/>
              </a:ext>
            </a:extLst>
          </p:cNvPr>
          <p:cNvSpPr/>
          <p:nvPr/>
        </p:nvSpPr>
        <p:spPr>
          <a:xfrm>
            <a:off x="7581768" y="963324"/>
            <a:ext cx="1121185" cy="415637"/>
          </a:xfrm>
          <a:prstGeom prst="roundRect">
            <a:avLst/>
          </a:prstGeom>
          <a:solidFill>
            <a:srgbClr val="FFF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00" dirty="0">
              <a:solidFill>
                <a:srgbClr val="CD562F"/>
              </a:solidFill>
              <a:highlight>
                <a:srgbClr val="FFF6E8"/>
              </a:highlight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F62F0E-02DE-3E18-B815-57B39E7BAD1F}"/>
              </a:ext>
            </a:extLst>
          </p:cNvPr>
          <p:cNvSpPr txBox="1"/>
          <p:nvPr/>
        </p:nvSpPr>
        <p:spPr>
          <a:xfrm>
            <a:off x="8387794" y="107815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4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rPr>
              <a:t>互動性高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91D29C4-F841-C7F2-3537-7A5575C6202B}"/>
              </a:ext>
            </a:extLst>
          </p:cNvPr>
          <p:cNvSpPr txBox="1"/>
          <p:nvPr/>
        </p:nvSpPr>
        <p:spPr>
          <a:xfrm>
            <a:off x="8425217" y="601434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4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rPr>
              <a:t>互動性低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2ACDEF-E12C-D54B-5B92-153F2669AB34}"/>
              </a:ext>
            </a:extLst>
          </p:cNvPr>
          <p:cNvSpPr txBox="1"/>
          <p:nvPr/>
        </p:nvSpPr>
        <p:spPr>
          <a:xfrm>
            <a:off x="11117347" y="319355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4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rPr>
              <a:t>姻緣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FA23806-0B32-3EC9-0645-9BF2D1328CA9}"/>
              </a:ext>
            </a:extLst>
          </p:cNvPr>
          <p:cNvSpPr txBox="1"/>
          <p:nvPr/>
        </p:nvSpPr>
        <p:spPr>
          <a:xfrm>
            <a:off x="5630780" y="3203675"/>
            <a:ext cx="901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rPr>
              <a:t>穩定關係</a:t>
            </a:r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DEFC20F1-6D6E-1DAB-36EA-2361AB316E96}"/>
              </a:ext>
            </a:extLst>
          </p:cNvPr>
          <p:cNvSpPr/>
          <p:nvPr/>
        </p:nvSpPr>
        <p:spPr>
          <a:xfrm>
            <a:off x="10237228" y="1579329"/>
            <a:ext cx="1151988" cy="419588"/>
          </a:xfrm>
          <a:prstGeom prst="roundRect">
            <a:avLst/>
          </a:prstGeom>
          <a:solidFill>
            <a:srgbClr val="CD5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latin typeface="GenSenRounded TW R" panose="020B0500000000000000" pitchFamily="34" charset="-120"/>
                <a:ea typeface="GenSenRounded TW R" panose="020B0500000000000000" pitchFamily="34" charset="-120"/>
              </a:rPr>
              <a:t>月老喵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F18E9843-FA5A-F1AB-B060-60F6388A0162}"/>
              </a:ext>
            </a:extLst>
          </p:cNvPr>
          <p:cNvSpPr/>
          <p:nvPr/>
        </p:nvSpPr>
        <p:spPr>
          <a:xfrm>
            <a:off x="8263207" y="2736907"/>
            <a:ext cx="1151984" cy="419588"/>
          </a:xfrm>
          <a:prstGeom prst="roundRect">
            <a:avLst/>
          </a:prstGeom>
          <a:solidFill>
            <a:srgbClr val="E5A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err="1">
                <a:latin typeface="GenSenRounded TW R" panose="020B0500000000000000" pitchFamily="34" charset="-120"/>
                <a:ea typeface="GenSenRounded TW R" panose="020B0500000000000000" pitchFamily="34" charset="-120"/>
              </a:rPr>
              <a:t>KKday</a:t>
            </a:r>
            <a:endParaRPr kumimoji="1" lang="zh-TW" altLang="en-US" sz="1400" dirty="0"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D452A8E6-EE09-ECC7-4D5D-0C9CC196E90A}"/>
              </a:ext>
            </a:extLst>
          </p:cNvPr>
          <p:cNvSpPr/>
          <p:nvPr/>
        </p:nvSpPr>
        <p:spPr>
          <a:xfrm>
            <a:off x="9415191" y="3855502"/>
            <a:ext cx="1151989" cy="419588"/>
          </a:xfrm>
          <a:prstGeom prst="roundRect">
            <a:avLst/>
          </a:prstGeom>
          <a:solidFill>
            <a:srgbClr val="E5A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latin typeface="GenSenRounded TW R" panose="020B0500000000000000" pitchFamily="34" charset="-120"/>
                <a:ea typeface="GenSenRounded TW R" panose="020B0500000000000000" pitchFamily="34" charset="-120"/>
              </a:rPr>
              <a:t>霞海城隍廟</a:t>
            </a:r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942DE786-23BB-0036-FDCC-5162855B82CE}"/>
              </a:ext>
            </a:extLst>
          </p:cNvPr>
          <p:cNvSpPr/>
          <p:nvPr/>
        </p:nvSpPr>
        <p:spPr>
          <a:xfrm>
            <a:off x="8962222" y="1939613"/>
            <a:ext cx="1151984" cy="419588"/>
          </a:xfrm>
          <a:prstGeom prst="roundRect">
            <a:avLst/>
          </a:prstGeom>
          <a:solidFill>
            <a:srgbClr val="E5A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latin typeface="GenSenRounded TW R" panose="020B0500000000000000" pitchFamily="34" charset="-120"/>
                <a:ea typeface="GenSenRounded TW R" panose="020B0500000000000000" pitchFamily="34" charset="-120"/>
              </a:rPr>
              <a:t>旅情途中</a:t>
            </a:r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3DCF958A-6EE0-4E7E-E0EB-7CEFB0717A25}"/>
              </a:ext>
            </a:extLst>
          </p:cNvPr>
          <p:cNvSpPr/>
          <p:nvPr/>
        </p:nvSpPr>
        <p:spPr>
          <a:xfrm>
            <a:off x="6941201" y="2318019"/>
            <a:ext cx="1151984" cy="419588"/>
          </a:xfrm>
          <a:prstGeom prst="roundRect">
            <a:avLst/>
          </a:prstGeom>
          <a:solidFill>
            <a:srgbClr val="E5A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1400" dirty="0" err="1">
                <a:effectLst/>
              </a:rPr>
              <a:t>SweetRing</a:t>
            </a:r>
            <a:endParaRPr kumimoji="1" lang="zh-TW" altLang="en-US" sz="1400" dirty="0"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035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91E68BA-BED2-D0AD-E7D4-C128EAE6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16" y="415372"/>
            <a:ext cx="2279754" cy="1325563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CD562F"/>
                </a:solidFill>
                <a:latin typeface="GenSenRounded TW B" panose="020B0500000000000000" pitchFamily="34" charset="-120"/>
                <a:ea typeface="GenSenRounded TW B" panose="020B0500000000000000" pitchFamily="34" charset="-120"/>
              </a:rPr>
              <a:t>人物誌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B818FB4-F709-D2B2-6B26-5C678997B5F8}"/>
              </a:ext>
            </a:extLst>
          </p:cNvPr>
          <p:cNvSpPr txBox="1"/>
          <p:nvPr/>
        </p:nvSpPr>
        <p:spPr>
          <a:xfrm>
            <a:off x="675172" y="1693289"/>
            <a:ext cx="6738881" cy="153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當小編就是沒有下班時間，每天都有回不完的訊息，</a:t>
            </a:r>
            <a:br>
              <a:rPr lang="zh-TW" altLang="en-US" sz="16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</a:br>
            <a:r>
              <a:rPr lang="zh-TW" altLang="en-US" sz="1600" dirty="0">
                <a:solidFill>
                  <a:srgbClr val="432A0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rPr>
              <a:t>下班就想在家追劇。熬到週末想找個伴逛街、看展，但身邊姐妹、同事一個個都結婚生子，越來越難約。漸漸地趕到寂寞，但是生活圈幾乎都是女性或男同志，很想要有一個以結婚為前提的穩定交往對象。</a:t>
            </a:r>
            <a:endParaRPr lang="zh-TW" altLang="en-US" sz="1600" dirty="0">
              <a:solidFill>
                <a:srgbClr val="432A0F"/>
              </a:solidFill>
              <a:latin typeface="GenSenRounded TW R" panose="020B0500000000000000" pitchFamily="34" charset="-120"/>
              <a:ea typeface="GenSenRounded TW R" panose="020B0500000000000000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1E18AA2-D565-F527-29ED-657179132AE2}"/>
              </a:ext>
            </a:extLst>
          </p:cNvPr>
          <p:cNvSpPr/>
          <p:nvPr/>
        </p:nvSpPr>
        <p:spPr>
          <a:xfrm>
            <a:off x="7959777" y="-9753"/>
            <a:ext cx="4232223" cy="6877506"/>
          </a:xfrm>
          <a:prstGeom prst="rect">
            <a:avLst/>
          </a:prstGeom>
          <a:solidFill>
            <a:srgbClr val="CD562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rgbClr val="CD562F"/>
              </a:solidFill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A6BC8303-C66D-E2E3-4A91-007A075EE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846" y="2903581"/>
            <a:ext cx="4762462" cy="401753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44BCC00D-C942-D51D-923A-6536182A7289}"/>
              </a:ext>
            </a:extLst>
          </p:cNvPr>
          <p:cNvSpPr txBox="1"/>
          <p:nvPr/>
        </p:nvSpPr>
        <p:spPr>
          <a:xfrm>
            <a:off x="8960839" y="2166062"/>
            <a:ext cx="2230098" cy="878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TW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28</a:t>
            </a:r>
            <a:r>
              <a:rPr lang="zh-TW" altLang="en-US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歲 </a:t>
            </a:r>
            <a:r>
              <a:rPr lang="en-US" altLang="zh-TW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| </a:t>
            </a:r>
            <a:r>
              <a:rPr lang="zh-TW" altLang="en-US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美妝社群小編</a:t>
            </a:r>
            <a:br>
              <a:rPr lang="zh-TW" altLang="en-US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</a:br>
            <a:r>
              <a:rPr lang="zh-TW" altLang="en-US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收入＄</a:t>
            </a:r>
            <a:r>
              <a:rPr lang="en-US" altLang="zh-TW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40,000/</a:t>
            </a:r>
            <a:r>
              <a:rPr lang="zh-TW" altLang="en-US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每月</a:t>
            </a:r>
            <a:endParaRPr kumimoji="1" lang="zh-TW" altLang="en-US" dirty="0">
              <a:solidFill>
                <a:schemeClr val="bg1"/>
              </a:solidFill>
              <a:latin typeface="GenSenRounded TW M" panose="020B0500000000000000" pitchFamily="34" charset="-120"/>
              <a:ea typeface="GenSenRounded TW M" panose="020B0500000000000000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8B7B6A7-3920-47D7-645D-D200B1886AC6}"/>
              </a:ext>
            </a:extLst>
          </p:cNvPr>
          <p:cNvSpPr txBox="1"/>
          <p:nvPr/>
        </p:nvSpPr>
        <p:spPr>
          <a:xfrm>
            <a:off x="9537920" y="1431084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zh-TW" sz="3600" spc="-150" dirty="0">
                <a:solidFill>
                  <a:schemeClr val="bg1"/>
                </a:solidFill>
                <a:effectLst/>
                <a:latin typeface="GenSenRounded TW M" panose="020B0500000000000000" pitchFamily="34" charset="-120"/>
                <a:ea typeface="GenSenRounded TW M" panose="020B0500000000000000" pitchFamily="34" charset="-120"/>
              </a:rPr>
              <a:t>Lulu</a:t>
            </a:r>
            <a:endParaRPr kumimoji="1" lang="zh-TW" altLang="en-US" sz="3600" spc="-150" dirty="0">
              <a:solidFill>
                <a:schemeClr val="bg1"/>
              </a:solidFill>
              <a:latin typeface="GenSenRounded TW M" panose="020B0500000000000000" pitchFamily="34" charset="-120"/>
              <a:ea typeface="GenSenRounded TW M" panose="020B0500000000000000" pitchFamily="34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1EFE4A3-B6AF-FFA8-5BDC-D2EBBEDA0671}"/>
              </a:ext>
            </a:extLst>
          </p:cNvPr>
          <p:cNvGrpSpPr/>
          <p:nvPr/>
        </p:nvGrpSpPr>
        <p:grpSpPr>
          <a:xfrm>
            <a:off x="8288012" y="870336"/>
            <a:ext cx="3575752" cy="415637"/>
            <a:chOff x="8436556" y="870336"/>
            <a:chExt cx="3575752" cy="415637"/>
          </a:xfrm>
        </p:grpSpPr>
        <p:sp>
          <p:nvSpPr>
            <p:cNvPr id="21" name="圓角矩形 20">
              <a:extLst>
                <a:ext uri="{FF2B5EF4-FFF2-40B4-BE49-F238E27FC236}">
                  <a16:creationId xmlns:a16="http://schemas.microsoft.com/office/drawing/2014/main" id="{8A8AD8B0-8B86-076D-8702-5541F97CA061}"/>
                </a:ext>
              </a:extLst>
            </p:cNvPr>
            <p:cNvSpPr/>
            <p:nvPr/>
          </p:nvSpPr>
          <p:spPr>
            <a:xfrm>
              <a:off x="9663840" y="870336"/>
              <a:ext cx="1121185" cy="415637"/>
            </a:xfrm>
            <a:prstGeom prst="roundRect">
              <a:avLst/>
            </a:prstGeom>
            <a:solidFill>
              <a:srgbClr val="FFF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800" dirty="0">
                <a:solidFill>
                  <a:srgbClr val="CD562F"/>
                </a:solidFill>
                <a:effectLst/>
                <a:latin typeface="GenSenRounded TW R" panose="020B0500000000000000" pitchFamily="34" charset="-120"/>
                <a:ea typeface="GenSenRounded TW R" panose="020B0500000000000000" pitchFamily="34" charset="-120"/>
              </a:endParaRPr>
            </a:p>
            <a:p>
              <a:pPr algn="ctr"/>
              <a:r>
                <a:rPr lang="en-US" altLang="zh-TW" sz="1400" dirty="0">
                  <a:solidFill>
                    <a:srgbClr val="CD562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#</a:t>
              </a:r>
              <a:r>
                <a:rPr lang="zh-TW" altLang="en-US" sz="1400" dirty="0">
                  <a:solidFill>
                    <a:srgbClr val="CD562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聰明伶俐</a:t>
              </a:r>
              <a:endParaRPr kumimoji="1" lang="zh-TW" altLang="en-US" sz="1400" dirty="0">
                <a:solidFill>
                  <a:srgbClr val="CD562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endParaRPr>
            </a:p>
            <a:p>
              <a:pPr algn="ctr"/>
              <a:endParaRPr kumimoji="1" lang="zh-TW" altLang="en-US" dirty="0"/>
            </a:p>
          </p:txBody>
        </p:sp>
        <p:sp>
          <p:nvSpPr>
            <p:cNvPr id="22" name="圓角矩形 21">
              <a:extLst>
                <a:ext uri="{FF2B5EF4-FFF2-40B4-BE49-F238E27FC236}">
                  <a16:creationId xmlns:a16="http://schemas.microsoft.com/office/drawing/2014/main" id="{63F226A7-BA29-C346-B51D-756674A89B35}"/>
                </a:ext>
              </a:extLst>
            </p:cNvPr>
            <p:cNvSpPr/>
            <p:nvPr/>
          </p:nvSpPr>
          <p:spPr>
            <a:xfrm>
              <a:off x="8436556" y="870336"/>
              <a:ext cx="1121185" cy="415637"/>
            </a:xfrm>
            <a:prstGeom prst="roundRect">
              <a:avLst/>
            </a:prstGeom>
            <a:solidFill>
              <a:srgbClr val="FFF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CD562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#</a:t>
              </a:r>
              <a:r>
                <a:rPr lang="zh-TW" altLang="en-US" sz="1400" dirty="0">
                  <a:solidFill>
                    <a:srgbClr val="CD562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活潑外向</a:t>
              </a:r>
              <a:endParaRPr kumimoji="1" lang="zh-TW" altLang="en-US" sz="1400" dirty="0">
                <a:solidFill>
                  <a:srgbClr val="CD562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endParaRPr>
            </a:p>
          </p:txBody>
        </p:sp>
        <p:sp>
          <p:nvSpPr>
            <p:cNvPr id="23" name="圓角矩形 22">
              <a:extLst>
                <a:ext uri="{FF2B5EF4-FFF2-40B4-BE49-F238E27FC236}">
                  <a16:creationId xmlns:a16="http://schemas.microsoft.com/office/drawing/2014/main" id="{3DB66AD5-42DB-2261-E0F8-5D7DCB351723}"/>
                </a:ext>
              </a:extLst>
            </p:cNvPr>
            <p:cNvSpPr/>
            <p:nvPr/>
          </p:nvSpPr>
          <p:spPr>
            <a:xfrm>
              <a:off x="10891123" y="870336"/>
              <a:ext cx="1121185" cy="415637"/>
            </a:xfrm>
            <a:prstGeom prst="roundRect">
              <a:avLst/>
            </a:prstGeom>
            <a:solidFill>
              <a:srgbClr val="FFF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CD562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#</a:t>
              </a:r>
              <a:r>
                <a:rPr lang="zh-TW" altLang="en-US" sz="1400" dirty="0">
                  <a:solidFill>
                    <a:srgbClr val="CD562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獨立自主</a:t>
              </a:r>
              <a:endParaRPr kumimoji="1" lang="zh-TW" altLang="en-US" sz="1400" dirty="0">
                <a:solidFill>
                  <a:srgbClr val="CD562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endParaRPr>
            </a:p>
          </p:txBody>
        </p: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8476916-8438-A254-0702-0B41E30B727A}"/>
              </a:ext>
            </a:extLst>
          </p:cNvPr>
          <p:cNvSpPr txBox="1"/>
          <p:nvPr/>
        </p:nvSpPr>
        <p:spPr>
          <a:xfrm>
            <a:off x="-172760" y="5971003"/>
            <a:ext cx="50566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7200" b="1" dirty="0">
                <a:solidFill>
                  <a:schemeClr val="accent2">
                    <a:lumMod val="40000"/>
                    <a:lumOff val="60000"/>
                    <a:alpha val="41000"/>
                  </a:schemeClr>
                </a:solidFill>
                <a:effectLst/>
                <a:latin typeface="GenSenRounded TW B" panose="020B0500000000000000" pitchFamily="34" charset="-120"/>
                <a:ea typeface="GenSenRounded TW B" panose="020B0500000000000000" pitchFamily="34" charset="-120"/>
              </a:rPr>
              <a:t>PERSONA</a:t>
            </a:r>
            <a:endParaRPr lang="zh-TW" altLang="en-US" sz="7200" b="1" dirty="0">
              <a:solidFill>
                <a:schemeClr val="accent2">
                  <a:lumMod val="40000"/>
                  <a:lumOff val="60000"/>
                  <a:alpha val="41000"/>
                </a:schemeClr>
              </a:solidFill>
              <a:latin typeface="GenSenRounded TW B" panose="020B0500000000000000" pitchFamily="34" charset="-120"/>
              <a:ea typeface="GenSenRounded TW B" panose="020B0500000000000000" pitchFamily="34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3E51EC-02CB-D04D-6A60-ED0CE2B0CECA}"/>
              </a:ext>
            </a:extLst>
          </p:cNvPr>
          <p:cNvSpPr/>
          <p:nvPr/>
        </p:nvSpPr>
        <p:spPr>
          <a:xfrm>
            <a:off x="2158583" y="1024174"/>
            <a:ext cx="1259174" cy="45719"/>
          </a:xfrm>
          <a:prstGeom prst="rect">
            <a:avLst/>
          </a:prstGeom>
          <a:gradFill flip="none" rotWithShape="1">
            <a:gsLst>
              <a:gs pos="100000">
                <a:srgbClr val="FFF6E8"/>
              </a:gs>
              <a:gs pos="46000">
                <a:schemeClr val="accent2">
                  <a:satMod val="110000"/>
                  <a:shade val="100000"/>
                  <a:alpha val="79000"/>
                  <a:lumMod val="78000"/>
                  <a:lumOff val="22000"/>
                </a:schemeClr>
              </a:gs>
              <a:gs pos="0">
                <a:srgbClr val="CD562F">
                  <a:lumMod val="91701"/>
                  <a:lumOff val="8299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670C36B-EC88-9D98-A6D0-1BB9DB56A4CC}"/>
              </a:ext>
            </a:extLst>
          </p:cNvPr>
          <p:cNvGrpSpPr/>
          <p:nvPr/>
        </p:nvGrpSpPr>
        <p:grpSpPr>
          <a:xfrm>
            <a:off x="730251" y="3492126"/>
            <a:ext cx="2874973" cy="2157444"/>
            <a:chOff x="730251" y="3492126"/>
            <a:chExt cx="2874973" cy="2157444"/>
          </a:xfrm>
        </p:grpSpPr>
        <p:sp>
          <p:nvSpPr>
            <p:cNvPr id="47" name="圓角矩形 46">
              <a:extLst>
                <a:ext uri="{FF2B5EF4-FFF2-40B4-BE49-F238E27FC236}">
                  <a16:creationId xmlns:a16="http://schemas.microsoft.com/office/drawing/2014/main" id="{DEFD24CC-CF7D-B1D8-67B9-4397B267080D}"/>
                </a:ext>
              </a:extLst>
            </p:cNvPr>
            <p:cNvSpPr/>
            <p:nvPr/>
          </p:nvSpPr>
          <p:spPr>
            <a:xfrm>
              <a:off x="730251" y="3847188"/>
              <a:ext cx="2874973" cy="1802382"/>
            </a:xfrm>
            <a:prstGeom prst="roundRect">
              <a:avLst/>
            </a:prstGeom>
            <a:solidFill>
              <a:srgbClr val="FFF6E8"/>
            </a:solidFill>
            <a:ln w="28575">
              <a:solidFill>
                <a:srgbClr val="CD552F"/>
              </a:solidFill>
              <a:prstDash val="sysDash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TW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- </a:t>
              </a:r>
              <a:r>
                <a:rPr lang="zh-TW" altLang="en-US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找不到說走就走的伴</a:t>
              </a:r>
              <a:br>
                <a:rPr lang="zh-TW" altLang="en-US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</a:br>
              <a:r>
                <a:rPr lang="en-US" altLang="zh-TW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-</a:t>
              </a:r>
              <a:r>
                <a:rPr lang="zh-TW" altLang="en-US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 不知道怎麼認識新對象</a:t>
              </a:r>
              <a:br>
                <a:rPr lang="zh-TW" altLang="en-US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</a:br>
              <a:r>
                <a:rPr lang="en-US" altLang="zh-TW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-</a:t>
              </a:r>
              <a:r>
                <a:rPr lang="zh-TW" altLang="en-US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 拜月老方式都不一樣</a:t>
              </a:r>
              <a:endParaRPr kumimoji="1" lang="zh-TW" altLang="en-US" sz="1400" spc="3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endParaRPr>
            </a:p>
          </p:txBody>
        </p:sp>
        <p:sp>
          <p:nvSpPr>
            <p:cNvPr id="44" name="圓角矩形 43">
              <a:extLst>
                <a:ext uri="{FF2B5EF4-FFF2-40B4-BE49-F238E27FC236}">
                  <a16:creationId xmlns:a16="http://schemas.microsoft.com/office/drawing/2014/main" id="{074BE631-F08A-FF0D-23B6-CAEF65B030FF}"/>
                </a:ext>
              </a:extLst>
            </p:cNvPr>
            <p:cNvSpPr/>
            <p:nvPr/>
          </p:nvSpPr>
          <p:spPr>
            <a:xfrm>
              <a:off x="1597102" y="3492126"/>
              <a:ext cx="1141271" cy="639901"/>
            </a:xfrm>
            <a:prstGeom prst="roundRect">
              <a:avLst/>
            </a:prstGeom>
            <a:solidFill>
              <a:srgbClr val="CD552F"/>
            </a:solidFill>
            <a:ln>
              <a:solidFill>
                <a:srgbClr val="CD562F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痛點</a:t>
              </a: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72D12EFA-A2F4-20EC-0DA8-4CD5576EE50D}"/>
              </a:ext>
            </a:extLst>
          </p:cNvPr>
          <p:cNvGrpSpPr/>
          <p:nvPr/>
        </p:nvGrpSpPr>
        <p:grpSpPr>
          <a:xfrm>
            <a:off x="4374873" y="3490706"/>
            <a:ext cx="2874973" cy="2158864"/>
            <a:chOff x="4374873" y="3490706"/>
            <a:chExt cx="2874973" cy="2158864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1239CC7-42B4-97D1-0E7B-0A1746E1E273}"/>
                </a:ext>
              </a:extLst>
            </p:cNvPr>
            <p:cNvSpPr/>
            <p:nvPr/>
          </p:nvSpPr>
          <p:spPr>
            <a:xfrm>
              <a:off x="4374873" y="3847188"/>
              <a:ext cx="2874973" cy="1802382"/>
            </a:xfrm>
            <a:prstGeom prst="roundRect">
              <a:avLst/>
            </a:prstGeom>
            <a:solidFill>
              <a:srgbClr val="FFF6E8"/>
            </a:solidFill>
            <a:ln w="28575">
              <a:solidFill>
                <a:srgbClr val="CD552F"/>
              </a:solidFill>
              <a:prstDash val="sysDash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TW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-</a:t>
              </a:r>
              <a:r>
                <a:rPr lang="zh-TW" altLang="en-US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愛與歸屬</a:t>
              </a:r>
              <a:br>
                <a:rPr lang="zh-TW" altLang="en-US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</a:br>
              <a:r>
                <a:rPr lang="en-US" altLang="zh-TW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-</a:t>
              </a:r>
              <a:r>
                <a:rPr lang="zh-TW" altLang="en-US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找到理想對象，成功脫單</a:t>
              </a:r>
              <a:br>
                <a:rPr lang="zh-TW" altLang="en-US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</a:br>
              <a:r>
                <a:rPr lang="en-US" altLang="zh-TW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-</a:t>
              </a:r>
              <a:r>
                <a:rPr lang="zh-TW" altLang="en-US" sz="1400" spc="300" dirty="0">
                  <a:solidFill>
                    <a:srgbClr val="432A0F"/>
                  </a:solidFill>
                  <a:effectLst/>
                  <a:latin typeface="GenSenRounded TW R" panose="020B0500000000000000" pitchFamily="34" charset="-120"/>
                  <a:ea typeface="GenSenRounded TW R" panose="020B0500000000000000" pitchFamily="34" charset="-120"/>
                </a:rPr>
                <a:t>想知道哪一個月老廟最靈</a:t>
              </a:r>
              <a:endParaRPr kumimoji="1" lang="zh-TW" altLang="en-US" sz="1400" spc="300" dirty="0">
                <a:solidFill>
                  <a:srgbClr val="432A0F"/>
                </a:solidFill>
                <a:latin typeface="GenSenRounded TW R" panose="020B0500000000000000" pitchFamily="34" charset="-120"/>
                <a:ea typeface="GenSenRounded TW R" panose="020B0500000000000000" pitchFamily="34" charset="-120"/>
              </a:endParaRPr>
            </a:p>
          </p:txBody>
        </p:sp>
        <p:sp>
          <p:nvSpPr>
            <p:cNvPr id="46" name="圓角矩形 45">
              <a:extLst>
                <a:ext uri="{FF2B5EF4-FFF2-40B4-BE49-F238E27FC236}">
                  <a16:creationId xmlns:a16="http://schemas.microsoft.com/office/drawing/2014/main" id="{A69154FF-2EA9-8192-602A-C33D33286CAF}"/>
                </a:ext>
              </a:extLst>
            </p:cNvPr>
            <p:cNvSpPr/>
            <p:nvPr/>
          </p:nvSpPr>
          <p:spPr>
            <a:xfrm>
              <a:off x="5241724" y="3490706"/>
              <a:ext cx="1141271" cy="639901"/>
            </a:xfrm>
            <a:prstGeom prst="roundRect">
              <a:avLst/>
            </a:prstGeom>
            <a:solidFill>
              <a:srgbClr val="CD552F"/>
            </a:solidFill>
            <a:ln>
              <a:solidFill>
                <a:srgbClr val="CD562F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latin typeface="GenSenRounded TW M" panose="020B0500000000000000" pitchFamily="34" charset="-120"/>
                  <a:ea typeface="GenSenRounded TW M" panose="020B0500000000000000" pitchFamily="34" charset="-120"/>
                </a:rPr>
                <a:t>想獲得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38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3175</TotalTime>
  <Words>1258</Words>
  <Application>Microsoft Macintosh PowerPoint</Application>
  <PresentationFormat>寬螢幕</PresentationFormat>
  <Paragraphs>159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GenSenRounded TW B</vt:lpstr>
      <vt:lpstr>GenSenRounded TW M</vt:lpstr>
      <vt:lpstr>GenSenRounded TW R</vt:lpstr>
      <vt:lpstr>Arial</vt:lpstr>
      <vt:lpstr>Calibri</vt:lpstr>
      <vt:lpstr>Calibri Light</vt:lpstr>
      <vt:lpstr>Office 佈景主題</vt:lpstr>
      <vt:lpstr>PowerPoint 簡報</vt:lpstr>
      <vt:lpstr>CONTENTS</vt:lpstr>
      <vt:lpstr>前言</vt:lpstr>
      <vt:lpstr>動機</vt:lpstr>
      <vt:lpstr>品牌介紹</vt:lpstr>
      <vt:lpstr>網站特色</vt:lpstr>
      <vt:lpstr>目標市場</vt:lpstr>
      <vt:lpstr>市場定位</vt:lpstr>
      <vt:lpstr>人物誌</vt:lpstr>
      <vt:lpstr>人物誌</vt:lpstr>
      <vt:lpstr>PowerPoint 簡報</vt:lpstr>
      <vt:lpstr>LOGO</vt:lpstr>
      <vt:lpstr>色彩計畫</vt:lpstr>
      <vt:lpstr>SITEMAP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11</cp:revision>
  <dcterms:created xsi:type="dcterms:W3CDTF">2022-10-08T06:26:11Z</dcterms:created>
  <dcterms:modified xsi:type="dcterms:W3CDTF">2022-10-11T08:33:40Z</dcterms:modified>
</cp:coreProperties>
</file>