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58" r:id="rId4"/>
    <p:sldId id="257"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6" r:id="rId21"/>
    <p:sldId id="275" r:id="rId22"/>
    <p:sldId id="277"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66" d="100"/>
          <a:sy n="66"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938ABD81-F7CC-4037-8F67-DFF9DC730047}" type="datetimeFigureOut">
              <a:rPr lang="en-PH" smtClean="0"/>
              <a:t>28/09/2022</a:t>
            </a:fld>
            <a:endParaRPr lang="en-PH"/>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PH"/>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07378130-8B4F-44C4-8D90-7302F93E35CF}" type="slidenum">
              <a:rPr lang="en-PH" smtClean="0"/>
              <a:t>‹#›</a:t>
            </a:fld>
            <a:endParaRPr lang="en-PH"/>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47897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8ABD81-F7CC-4037-8F67-DFF9DC730047}" type="datetimeFigureOut">
              <a:rPr lang="en-PH" smtClean="0"/>
              <a:t>28/09/2022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7378130-8B4F-44C4-8D90-7302F93E35CF}" type="slidenum">
              <a:rPr lang="en-PH" smtClean="0"/>
              <a:t>‹#›</a:t>
            </a:fld>
            <a:endParaRPr lang="en-PH"/>
          </a:p>
        </p:txBody>
      </p:sp>
    </p:spTree>
    <p:extLst>
      <p:ext uri="{BB962C8B-B14F-4D97-AF65-F5344CB8AC3E}">
        <p14:creationId xmlns:p14="http://schemas.microsoft.com/office/powerpoint/2010/main" val="205398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8ABD81-F7CC-4037-8F67-DFF9DC730047}" type="datetimeFigureOut">
              <a:rPr lang="en-PH" smtClean="0"/>
              <a:t>28/09/2022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7378130-8B4F-44C4-8D90-7302F93E35CF}" type="slidenum">
              <a:rPr lang="en-PH" smtClean="0"/>
              <a:t>‹#›</a:t>
            </a:fld>
            <a:endParaRPr lang="en-PH"/>
          </a:p>
        </p:txBody>
      </p:sp>
    </p:spTree>
    <p:extLst>
      <p:ext uri="{BB962C8B-B14F-4D97-AF65-F5344CB8AC3E}">
        <p14:creationId xmlns:p14="http://schemas.microsoft.com/office/powerpoint/2010/main" val="1925693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8ABD81-F7CC-4037-8F67-DFF9DC730047}" type="datetimeFigureOut">
              <a:rPr lang="en-PH" smtClean="0"/>
              <a:t>28/09/2022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7378130-8B4F-44C4-8D90-7302F93E35CF}" type="slidenum">
              <a:rPr lang="en-PH" smtClean="0"/>
              <a:t>‹#›</a:t>
            </a:fld>
            <a:endParaRPr lang="en-PH"/>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22886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8ABD81-F7CC-4037-8F67-DFF9DC730047}" type="datetimeFigureOut">
              <a:rPr lang="en-PH" smtClean="0"/>
              <a:t>28/09/2022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7378130-8B4F-44C4-8D90-7302F93E35CF}" type="slidenum">
              <a:rPr lang="en-PH" smtClean="0"/>
              <a:t>‹#›</a:t>
            </a:fld>
            <a:endParaRPr lang="en-PH"/>
          </a:p>
        </p:txBody>
      </p:sp>
    </p:spTree>
    <p:extLst>
      <p:ext uri="{BB962C8B-B14F-4D97-AF65-F5344CB8AC3E}">
        <p14:creationId xmlns:p14="http://schemas.microsoft.com/office/powerpoint/2010/main" val="297668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8ABD81-F7CC-4037-8F67-DFF9DC730047}" type="datetimeFigureOut">
              <a:rPr lang="en-PH" smtClean="0"/>
              <a:t>28/09/2022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07378130-8B4F-44C4-8D90-7302F93E35CF}" type="slidenum">
              <a:rPr lang="en-PH" smtClean="0"/>
              <a:t>‹#›</a:t>
            </a:fld>
            <a:endParaRPr lang="en-PH"/>
          </a:p>
        </p:txBody>
      </p:sp>
    </p:spTree>
    <p:extLst>
      <p:ext uri="{BB962C8B-B14F-4D97-AF65-F5344CB8AC3E}">
        <p14:creationId xmlns:p14="http://schemas.microsoft.com/office/powerpoint/2010/main" val="195586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8ABD81-F7CC-4037-8F67-DFF9DC730047}" type="datetimeFigureOut">
              <a:rPr lang="en-PH" smtClean="0"/>
              <a:t>28/09/2022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07378130-8B4F-44C4-8D90-7302F93E35CF}" type="slidenum">
              <a:rPr lang="en-PH" smtClean="0"/>
              <a:t>‹#›</a:t>
            </a:fld>
            <a:endParaRPr lang="en-PH"/>
          </a:p>
        </p:txBody>
      </p:sp>
    </p:spTree>
    <p:extLst>
      <p:ext uri="{BB962C8B-B14F-4D97-AF65-F5344CB8AC3E}">
        <p14:creationId xmlns:p14="http://schemas.microsoft.com/office/powerpoint/2010/main" val="2142185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8ABD81-F7CC-4037-8F67-DFF9DC730047}" type="datetimeFigureOut">
              <a:rPr lang="en-PH" smtClean="0"/>
              <a:t>28/09/2022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7378130-8B4F-44C4-8D90-7302F93E35CF}" type="slidenum">
              <a:rPr lang="en-PH" smtClean="0"/>
              <a:t>‹#›</a:t>
            </a:fld>
            <a:endParaRPr lang="en-PH"/>
          </a:p>
        </p:txBody>
      </p:sp>
    </p:spTree>
    <p:extLst>
      <p:ext uri="{BB962C8B-B14F-4D97-AF65-F5344CB8AC3E}">
        <p14:creationId xmlns:p14="http://schemas.microsoft.com/office/powerpoint/2010/main" val="4097756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8ABD81-F7CC-4037-8F67-DFF9DC730047}" type="datetimeFigureOut">
              <a:rPr lang="en-PH" smtClean="0"/>
              <a:t>28/09/2022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7378130-8B4F-44C4-8D90-7302F93E35CF}" type="slidenum">
              <a:rPr lang="en-PH" smtClean="0"/>
              <a:t>‹#›</a:t>
            </a:fld>
            <a:endParaRPr lang="en-PH"/>
          </a:p>
        </p:txBody>
      </p:sp>
    </p:spTree>
    <p:extLst>
      <p:ext uri="{BB962C8B-B14F-4D97-AF65-F5344CB8AC3E}">
        <p14:creationId xmlns:p14="http://schemas.microsoft.com/office/powerpoint/2010/main" val="797797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8ABD81-F7CC-4037-8F67-DFF9DC730047}" type="datetimeFigureOut">
              <a:rPr lang="en-PH" smtClean="0"/>
              <a:t>28/09/2022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7378130-8B4F-44C4-8D90-7302F93E35CF}" type="slidenum">
              <a:rPr lang="en-PH" smtClean="0"/>
              <a:t>‹#›</a:t>
            </a:fld>
            <a:endParaRPr lang="en-PH"/>
          </a:p>
        </p:txBody>
      </p:sp>
    </p:spTree>
    <p:extLst>
      <p:ext uri="{BB962C8B-B14F-4D97-AF65-F5344CB8AC3E}">
        <p14:creationId xmlns:p14="http://schemas.microsoft.com/office/powerpoint/2010/main" val="3723358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8ABD81-F7CC-4037-8F67-DFF9DC730047}" type="datetimeFigureOut">
              <a:rPr lang="en-PH" smtClean="0"/>
              <a:t>28/09/2022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7378130-8B4F-44C4-8D90-7302F93E35CF}" type="slidenum">
              <a:rPr lang="en-PH" smtClean="0"/>
              <a:t>‹#›</a:t>
            </a:fld>
            <a:endParaRPr lang="en-PH"/>
          </a:p>
        </p:txBody>
      </p:sp>
    </p:spTree>
    <p:extLst>
      <p:ext uri="{BB962C8B-B14F-4D97-AF65-F5344CB8AC3E}">
        <p14:creationId xmlns:p14="http://schemas.microsoft.com/office/powerpoint/2010/main" val="9426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8ABD81-F7CC-4037-8F67-DFF9DC730047}" type="datetimeFigureOut">
              <a:rPr lang="en-PH" smtClean="0"/>
              <a:t>28/09/2022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7378130-8B4F-44C4-8D90-7302F93E35CF}" type="slidenum">
              <a:rPr lang="en-PH" smtClean="0"/>
              <a:t>‹#›</a:t>
            </a:fld>
            <a:endParaRPr lang="en-PH"/>
          </a:p>
        </p:txBody>
      </p:sp>
    </p:spTree>
    <p:extLst>
      <p:ext uri="{BB962C8B-B14F-4D97-AF65-F5344CB8AC3E}">
        <p14:creationId xmlns:p14="http://schemas.microsoft.com/office/powerpoint/2010/main" val="303929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8ABD81-F7CC-4037-8F67-DFF9DC730047}" type="datetimeFigureOut">
              <a:rPr lang="en-PH" smtClean="0"/>
              <a:t>28/09/2022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7378130-8B4F-44C4-8D90-7302F93E35CF}" type="slidenum">
              <a:rPr lang="en-PH" smtClean="0"/>
              <a:t>‹#›</a:t>
            </a:fld>
            <a:endParaRPr lang="en-PH"/>
          </a:p>
        </p:txBody>
      </p:sp>
    </p:spTree>
    <p:extLst>
      <p:ext uri="{BB962C8B-B14F-4D97-AF65-F5344CB8AC3E}">
        <p14:creationId xmlns:p14="http://schemas.microsoft.com/office/powerpoint/2010/main" val="3560247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8ABD81-F7CC-4037-8F67-DFF9DC730047}" type="datetimeFigureOut">
              <a:rPr lang="en-PH" smtClean="0"/>
              <a:t>28/09/2022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07378130-8B4F-44C4-8D90-7302F93E35CF}" type="slidenum">
              <a:rPr lang="en-PH" smtClean="0"/>
              <a:t>‹#›</a:t>
            </a:fld>
            <a:endParaRPr lang="en-PH"/>
          </a:p>
        </p:txBody>
      </p:sp>
    </p:spTree>
    <p:extLst>
      <p:ext uri="{BB962C8B-B14F-4D97-AF65-F5344CB8AC3E}">
        <p14:creationId xmlns:p14="http://schemas.microsoft.com/office/powerpoint/2010/main" val="404190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8ABD81-F7CC-4037-8F67-DFF9DC730047}" type="datetimeFigureOut">
              <a:rPr lang="en-PH" smtClean="0"/>
              <a:t>28/09/2022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07378130-8B4F-44C4-8D90-7302F93E35CF}" type="slidenum">
              <a:rPr lang="en-PH" smtClean="0"/>
              <a:t>‹#›</a:t>
            </a:fld>
            <a:endParaRPr lang="en-PH"/>
          </a:p>
        </p:txBody>
      </p:sp>
    </p:spTree>
    <p:extLst>
      <p:ext uri="{BB962C8B-B14F-4D97-AF65-F5344CB8AC3E}">
        <p14:creationId xmlns:p14="http://schemas.microsoft.com/office/powerpoint/2010/main" val="109652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8ABD81-F7CC-4037-8F67-DFF9DC730047}" type="datetimeFigureOut">
              <a:rPr lang="en-PH" smtClean="0"/>
              <a:t>28/09/2022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07378130-8B4F-44C4-8D90-7302F93E35CF}" type="slidenum">
              <a:rPr lang="en-PH" smtClean="0"/>
              <a:t>‹#›</a:t>
            </a:fld>
            <a:endParaRPr lang="en-PH"/>
          </a:p>
        </p:txBody>
      </p:sp>
    </p:spTree>
    <p:extLst>
      <p:ext uri="{BB962C8B-B14F-4D97-AF65-F5344CB8AC3E}">
        <p14:creationId xmlns:p14="http://schemas.microsoft.com/office/powerpoint/2010/main" val="582452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8ABD81-F7CC-4037-8F67-DFF9DC730047}" type="datetimeFigureOut">
              <a:rPr lang="en-PH" smtClean="0"/>
              <a:t>28/09/2022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7378130-8B4F-44C4-8D90-7302F93E35CF}" type="slidenum">
              <a:rPr lang="en-PH" smtClean="0"/>
              <a:t>‹#›</a:t>
            </a:fld>
            <a:endParaRPr lang="en-PH"/>
          </a:p>
        </p:txBody>
      </p:sp>
    </p:spTree>
    <p:extLst>
      <p:ext uri="{BB962C8B-B14F-4D97-AF65-F5344CB8AC3E}">
        <p14:creationId xmlns:p14="http://schemas.microsoft.com/office/powerpoint/2010/main" val="200526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8ABD81-F7CC-4037-8F67-DFF9DC730047}" type="datetimeFigureOut">
              <a:rPr lang="en-PH" smtClean="0"/>
              <a:t>28/09/2022</a:t>
            </a:fld>
            <a:endParaRPr lang="en-PH"/>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378130-8B4F-44C4-8D90-7302F93E35CF}" type="slidenum">
              <a:rPr lang="en-PH" smtClean="0"/>
              <a:t>‹#›</a:t>
            </a:fld>
            <a:endParaRPr lang="en-PH"/>
          </a:p>
        </p:txBody>
      </p:sp>
    </p:spTree>
    <p:extLst>
      <p:ext uri="{BB962C8B-B14F-4D97-AF65-F5344CB8AC3E}">
        <p14:creationId xmlns:p14="http://schemas.microsoft.com/office/powerpoint/2010/main" val="786874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938ABD81-F7CC-4037-8F67-DFF9DC730047}" type="datetimeFigureOut">
              <a:rPr lang="en-PH" smtClean="0"/>
              <a:t>28/09/2022</a:t>
            </a:fld>
            <a:endParaRPr lang="en-PH"/>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PH"/>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07378130-8B4F-44C4-8D90-7302F93E35CF}" type="slidenum">
              <a:rPr lang="en-PH" smtClean="0"/>
              <a:t>‹#›</a:t>
            </a:fld>
            <a:endParaRPr lang="en-PH"/>
          </a:p>
        </p:txBody>
      </p:sp>
    </p:spTree>
    <p:extLst>
      <p:ext uri="{BB962C8B-B14F-4D97-AF65-F5344CB8AC3E}">
        <p14:creationId xmlns:p14="http://schemas.microsoft.com/office/powerpoint/2010/main" val="31664506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4D63B-A4E8-FB3A-41D4-660DCF2A8E66}"/>
              </a:ext>
            </a:extLst>
          </p:cNvPr>
          <p:cNvSpPr>
            <a:spLocks noGrp="1"/>
          </p:cNvSpPr>
          <p:nvPr>
            <p:ph type="ctrTitle"/>
          </p:nvPr>
        </p:nvSpPr>
        <p:spPr/>
        <p:txBody>
          <a:bodyPr/>
          <a:lstStyle/>
          <a:p>
            <a:r>
              <a:rPr lang="en-PH" dirty="0"/>
              <a:t>LEARNING PYTHON</a:t>
            </a:r>
          </a:p>
        </p:txBody>
      </p:sp>
      <p:sp>
        <p:nvSpPr>
          <p:cNvPr id="3" name="Subtitle 2">
            <a:extLst>
              <a:ext uri="{FF2B5EF4-FFF2-40B4-BE49-F238E27FC236}">
                <a16:creationId xmlns:a16="http://schemas.microsoft.com/office/drawing/2014/main" id="{7098B700-7207-A155-50B8-9E68FD4BA10A}"/>
              </a:ext>
            </a:extLst>
          </p:cNvPr>
          <p:cNvSpPr>
            <a:spLocks noGrp="1"/>
          </p:cNvSpPr>
          <p:nvPr>
            <p:ph type="subTitle" idx="1"/>
          </p:nvPr>
        </p:nvSpPr>
        <p:spPr/>
        <p:txBody>
          <a:bodyPr/>
          <a:lstStyle/>
          <a:p>
            <a:endParaRPr lang="en-PH" dirty="0"/>
          </a:p>
        </p:txBody>
      </p:sp>
    </p:spTree>
    <p:extLst>
      <p:ext uri="{BB962C8B-B14F-4D97-AF65-F5344CB8AC3E}">
        <p14:creationId xmlns:p14="http://schemas.microsoft.com/office/powerpoint/2010/main" val="1461405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DA7F-427A-C6E5-7FC1-91DB7739C6BC}"/>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5BFEE113-C51E-B616-D9C2-E24BB995EF0D}"/>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69FE808C-7047-4917-48DF-0C47BCFF8738}"/>
              </a:ext>
            </a:extLst>
          </p:cNvPr>
          <p:cNvPicPr>
            <a:picLocks noChangeAspect="1"/>
          </p:cNvPicPr>
          <p:nvPr/>
        </p:nvPicPr>
        <p:blipFill>
          <a:blip r:embed="rId2"/>
          <a:stretch>
            <a:fillRect/>
          </a:stretch>
        </p:blipFill>
        <p:spPr>
          <a:xfrm>
            <a:off x="838200" y="851835"/>
            <a:ext cx="10628872" cy="5149515"/>
          </a:xfrm>
          <a:prstGeom prst="rect">
            <a:avLst/>
          </a:prstGeom>
        </p:spPr>
      </p:pic>
      <p:sp>
        <p:nvSpPr>
          <p:cNvPr id="6" name="Rectangle: Rounded Corners 5">
            <a:extLst>
              <a:ext uri="{FF2B5EF4-FFF2-40B4-BE49-F238E27FC236}">
                <a16:creationId xmlns:a16="http://schemas.microsoft.com/office/drawing/2014/main" id="{71882279-7BEA-3A75-3F8D-E2341D8C63FD}"/>
              </a:ext>
            </a:extLst>
          </p:cNvPr>
          <p:cNvSpPr/>
          <p:nvPr/>
        </p:nvSpPr>
        <p:spPr>
          <a:xfrm>
            <a:off x="1491916" y="3272589"/>
            <a:ext cx="1183907" cy="308009"/>
          </a:xfrm>
          <a:prstGeom prst="round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a:extLst>
              <a:ext uri="{FF2B5EF4-FFF2-40B4-BE49-F238E27FC236}">
                <a16:creationId xmlns:a16="http://schemas.microsoft.com/office/drawing/2014/main" id="{D7C8EB06-AE63-6CAF-66DA-2E87CE7FF7C4}"/>
              </a:ext>
            </a:extLst>
          </p:cNvPr>
          <p:cNvSpPr txBox="1"/>
          <p:nvPr/>
        </p:nvSpPr>
        <p:spPr>
          <a:xfrm>
            <a:off x="11856" y="3272589"/>
            <a:ext cx="1366788" cy="369332"/>
          </a:xfrm>
          <a:prstGeom prst="rect">
            <a:avLst/>
          </a:prstGeom>
          <a:noFill/>
          <a:ln>
            <a:solidFill>
              <a:schemeClr val="bg1">
                <a:lumMod val="95000"/>
              </a:schemeClr>
            </a:solidFill>
          </a:ln>
        </p:spPr>
        <p:txBody>
          <a:bodyPr wrap="square" rtlCol="0">
            <a:spAutoFit/>
          </a:bodyPr>
          <a:lstStyle/>
          <a:p>
            <a:r>
              <a:rPr lang="en-PH" dirty="0">
                <a:solidFill>
                  <a:schemeClr val="accent5">
                    <a:lumMod val="50000"/>
                  </a:schemeClr>
                </a:solidFill>
              </a:rPr>
              <a:t>DATA TYPE</a:t>
            </a:r>
          </a:p>
        </p:txBody>
      </p:sp>
    </p:spTree>
    <p:extLst>
      <p:ext uri="{BB962C8B-B14F-4D97-AF65-F5344CB8AC3E}">
        <p14:creationId xmlns:p14="http://schemas.microsoft.com/office/powerpoint/2010/main" val="233022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9F68-D011-9BBB-B3B7-0FAA20A0BA42}"/>
              </a:ext>
            </a:extLst>
          </p:cNvPr>
          <p:cNvSpPr>
            <a:spLocks noGrp="1"/>
          </p:cNvSpPr>
          <p:nvPr>
            <p:ph type="title"/>
          </p:nvPr>
        </p:nvSpPr>
        <p:spPr/>
        <p:txBody>
          <a:bodyPr/>
          <a:lstStyle/>
          <a:p>
            <a:endParaRPr lang="en-PH" dirty="0"/>
          </a:p>
        </p:txBody>
      </p:sp>
      <p:pic>
        <p:nvPicPr>
          <p:cNvPr id="5" name="Content Placeholder 4">
            <a:extLst>
              <a:ext uri="{FF2B5EF4-FFF2-40B4-BE49-F238E27FC236}">
                <a16:creationId xmlns:a16="http://schemas.microsoft.com/office/drawing/2014/main" id="{43A7E35E-10A9-769E-B946-4B49F1B07223}"/>
              </a:ext>
            </a:extLst>
          </p:cNvPr>
          <p:cNvPicPr>
            <a:picLocks noGrp="1" noChangeAspect="1"/>
          </p:cNvPicPr>
          <p:nvPr>
            <p:ph idx="1"/>
          </p:nvPr>
        </p:nvPicPr>
        <p:blipFill>
          <a:blip r:embed="rId2"/>
          <a:stretch>
            <a:fillRect/>
          </a:stretch>
        </p:blipFill>
        <p:spPr>
          <a:xfrm>
            <a:off x="752823" y="866274"/>
            <a:ext cx="10008221" cy="4563313"/>
          </a:xfrm>
        </p:spPr>
      </p:pic>
    </p:spTree>
    <p:extLst>
      <p:ext uri="{BB962C8B-B14F-4D97-AF65-F5344CB8AC3E}">
        <p14:creationId xmlns:p14="http://schemas.microsoft.com/office/powerpoint/2010/main" val="2360829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5999-A22D-76C5-BCE0-7040D21A30A2}"/>
              </a:ext>
            </a:extLst>
          </p:cNvPr>
          <p:cNvSpPr>
            <a:spLocks noGrp="1"/>
          </p:cNvSpPr>
          <p:nvPr>
            <p:ph type="title"/>
          </p:nvPr>
        </p:nvSpPr>
        <p:spPr/>
        <p:txBody>
          <a:bodyPr/>
          <a:lstStyle/>
          <a:p>
            <a:endParaRPr lang="en-PH"/>
          </a:p>
        </p:txBody>
      </p:sp>
      <p:pic>
        <p:nvPicPr>
          <p:cNvPr id="5" name="Content Placeholder 4">
            <a:extLst>
              <a:ext uri="{FF2B5EF4-FFF2-40B4-BE49-F238E27FC236}">
                <a16:creationId xmlns:a16="http://schemas.microsoft.com/office/drawing/2014/main" id="{2ADE017E-DAAE-6609-052A-A228A25DE41B}"/>
              </a:ext>
            </a:extLst>
          </p:cNvPr>
          <p:cNvPicPr>
            <a:picLocks noGrp="1" noChangeAspect="1"/>
          </p:cNvPicPr>
          <p:nvPr>
            <p:ph idx="1"/>
          </p:nvPr>
        </p:nvPicPr>
        <p:blipFill>
          <a:blip r:embed="rId2"/>
          <a:stretch>
            <a:fillRect/>
          </a:stretch>
        </p:blipFill>
        <p:spPr>
          <a:xfrm>
            <a:off x="838200" y="625643"/>
            <a:ext cx="9682213" cy="5062887"/>
          </a:xfrm>
        </p:spPr>
      </p:pic>
    </p:spTree>
    <p:extLst>
      <p:ext uri="{BB962C8B-B14F-4D97-AF65-F5344CB8AC3E}">
        <p14:creationId xmlns:p14="http://schemas.microsoft.com/office/powerpoint/2010/main" val="130097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BC40-591A-3A10-3FCE-10CACEADC364}"/>
              </a:ext>
            </a:extLst>
          </p:cNvPr>
          <p:cNvSpPr>
            <a:spLocks noGrp="1"/>
          </p:cNvSpPr>
          <p:nvPr>
            <p:ph type="title"/>
          </p:nvPr>
        </p:nvSpPr>
        <p:spPr/>
        <p:txBody>
          <a:bodyPr/>
          <a:lstStyle/>
          <a:p>
            <a:endParaRPr lang="en-PH"/>
          </a:p>
        </p:txBody>
      </p:sp>
      <p:pic>
        <p:nvPicPr>
          <p:cNvPr id="5" name="Content Placeholder 4">
            <a:extLst>
              <a:ext uri="{FF2B5EF4-FFF2-40B4-BE49-F238E27FC236}">
                <a16:creationId xmlns:a16="http://schemas.microsoft.com/office/drawing/2014/main" id="{D91B27F3-4DC5-2CFB-F479-1F6E2AFD3EB7}"/>
              </a:ext>
            </a:extLst>
          </p:cNvPr>
          <p:cNvPicPr>
            <a:picLocks noGrp="1" noChangeAspect="1"/>
          </p:cNvPicPr>
          <p:nvPr>
            <p:ph idx="1"/>
          </p:nvPr>
        </p:nvPicPr>
        <p:blipFill>
          <a:blip r:embed="rId2"/>
          <a:stretch>
            <a:fillRect/>
          </a:stretch>
        </p:blipFill>
        <p:spPr>
          <a:xfrm>
            <a:off x="664945" y="883118"/>
            <a:ext cx="10019097" cy="5091764"/>
          </a:xfrm>
        </p:spPr>
      </p:pic>
    </p:spTree>
    <p:extLst>
      <p:ext uri="{BB962C8B-B14F-4D97-AF65-F5344CB8AC3E}">
        <p14:creationId xmlns:p14="http://schemas.microsoft.com/office/powerpoint/2010/main" val="2747676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9200-1E8A-8397-DE2B-9760C5D63329}"/>
              </a:ext>
            </a:extLst>
          </p:cNvPr>
          <p:cNvSpPr>
            <a:spLocks noGrp="1"/>
          </p:cNvSpPr>
          <p:nvPr>
            <p:ph type="title"/>
          </p:nvPr>
        </p:nvSpPr>
        <p:spPr>
          <a:xfrm>
            <a:off x="577516" y="365125"/>
            <a:ext cx="10776284" cy="5689166"/>
          </a:xfrm>
        </p:spPr>
        <p:txBody>
          <a:bodyPr/>
          <a:lstStyle/>
          <a:p>
            <a:r>
              <a:rPr lang="en-PH" dirty="0"/>
              <a:t>                         DATA TYPE</a:t>
            </a:r>
            <a:endParaRPr lang="en-PH" dirty="0">
              <a:solidFill>
                <a:schemeClr val="accent5">
                  <a:lumMod val="50000"/>
                </a:schemeClr>
              </a:solidFill>
            </a:endParaRPr>
          </a:p>
        </p:txBody>
      </p:sp>
      <p:sp>
        <p:nvSpPr>
          <p:cNvPr id="3" name="Content Placeholder 2">
            <a:extLst>
              <a:ext uri="{FF2B5EF4-FFF2-40B4-BE49-F238E27FC236}">
                <a16:creationId xmlns:a16="http://schemas.microsoft.com/office/drawing/2014/main" id="{68B75B6E-DF24-532C-C879-2749C5F2CA53}"/>
              </a:ext>
            </a:extLst>
          </p:cNvPr>
          <p:cNvSpPr>
            <a:spLocks noGrp="1"/>
          </p:cNvSpPr>
          <p:nvPr>
            <p:ph idx="1"/>
          </p:nvPr>
        </p:nvSpPr>
        <p:spPr>
          <a:xfrm>
            <a:off x="356135" y="-1369195"/>
            <a:ext cx="10997665" cy="4345807"/>
          </a:xfrm>
        </p:spPr>
        <p:txBody>
          <a:bodyPr/>
          <a:lstStyle/>
          <a:p>
            <a:pPr marL="0" indent="0">
              <a:buNone/>
            </a:pPr>
            <a:r>
              <a:rPr lang="en-PH" dirty="0"/>
              <a:t> </a:t>
            </a:r>
          </a:p>
        </p:txBody>
      </p:sp>
    </p:spTree>
    <p:extLst>
      <p:ext uri="{BB962C8B-B14F-4D97-AF65-F5344CB8AC3E}">
        <p14:creationId xmlns:p14="http://schemas.microsoft.com/office/powerpoint/2010/main" val="1352101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C3D2-A4C3-193F-67AC-C55D0BE1C741}"/>
              </a:ext>
            </a:extLst>
          </p:cNvPr>
          <p:cNvSpPr>
            <a:spLocks noGrp="1"/>
          </p:cNvSpPr>
          <p:nvPr>
            <p:ph type="title"/>
          </p:nvPr>
        </p:nvSpPr>
        <p:spPr/>
        <p:txBody>
          <a:bodyPr/>
          <a:lstStyle/>
          <a:p>
            <a:r>
              <a:rPr lang="en-PH" dirty="0"/>
              <a:t>                        DATA TYPE</a:t>
            </a:r>
          </a:p>
        </p:txBody>
      </p:sp>
      <p:pic>
        <p:nvPicPr>
          <p:cNvPr id="5" name="Content Placeholder 4">
            <a:extLst>
              <a:ext uri="{FF2B5EF4-FFF2-40B4-BE49-F238E27FC236}">
                <a16:creationId xmlns:a16="http://schemas.microsoft.com/office/drawing/2014/main" id="{7C30898B-2253-CDA6-52A3-1ACFF16CECAF}"/>
              </a:ext>
            </a:extLst>
          </p:cNvPr>
          <p:cNvPicPr>
            <a:picLocks noGrp="1" noChangeAspect="1"/>
          </p:cNvPicPr>
          <p:nvPr>
            <p:ph idx="1"/>
          </p:nvPr>
        </p:nvPicPr>
        <p:blipFill>
          <a:blip r:embed="rId2"/>
          <a:stretch>
            <a:fillRect/>
          </a:stretch>
        </p:blipFill>
        <p:spPr>
          <a:xfrm>
            <a:off x="1732548" y="2000367"/>
            <a:ext cx="8027469" cy="4188677"/>
          </a:xfrm>
        </p:spPr>
      </p:pic>
    </p:spTree>
    <p:extLst>
      <p:ext uri="{BB962C8B-B14F-4D97-AF65-F5344CB8AC3E}">
        <p14:creationId xmlns:p14="http://schemas.microsoft.com/office/powerpoint/2010/main" val="3811843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FB04-637C-B0FA-0BAC-74F66B8556EC}"/>
              </a:ext>
            </a:extLst>
          </p:cNvPr>
          <p:cNvSpPr>
            <a:spLocks noGrp="1"/>
          </p:cNvSpPr>
          <p:nvPr>
            <p:ph type="title"/>
          </p:nvPr>
        </p:nvSpPr>
        <p:spPr/>
        <p:txBody>
          <a:bodyPr/>
          <a:lstStyle/>
          <a:p>
            <a:endParaRPr lang="en-PH"/>
          </a:p>
        </p:txBody>
      </p:sp>
      <p:pic>
        <p:nvPicPr>
          <p:cNvPr id="5" name="Content Placeholder 4">
            <a:extLst>
              <a:ext uri="{FF2B5EF4-FFF2-40B4-BE49-F238E27FC236}">
                <a16:creationId xmlns:a16="http://schemas.microsoft.com/office/drawing/2014/main" id="{3474A885-A92A-A52B-EBE4-43AF818A51D3}"/>
              </a:ext>
            </a:extLst>
          </p:cNvPr>
          <p:cNvPicPr>
            <a:picLocks noGrp="1" noChangeAspect="1"/>
          </p:cNvPicPr>
          <p:nvPr>
            <p:ph idx="1"/>
          </p:nvPr>
        </p:nvPicPr>
        <p:blipFill>
          <a:blip r:embed="rId2"/>
          <a:stretch>
            <a:fillRect/>
          </a:stretch>
        </p:blipFill>
        <p:spPr>
          <a:xfrm>
            <a:off x="490888" y="490889"/>
            <a:ext cx="10862911" cy="6140918"/>
          </a:xfrm>
        </p:spPr>
      </p:pic>
    </p:spTree>
    <p:extLst>
      <p:ext uri="{BB962C8B-B14F-4D97-AF65-F5344CB8AC3E}">
        <p14:creationId xmlns:p14="http://schemas.microsoft.com/office/powerpoint/2010/main" val="1941011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A402F4C2-0B71-60BA-93CA-2984BC4A595D}"/>
              </a:ext>
            </a:extLst>
          </p:cNvPr>
          <p:cNvSpPr>
            <a:spLocks noGrp="1"/>
          </p:cNvSpPr>
          <p:nvPr>
            <p:ph type="title"/>
          </p:nvPr>
        </p:nvSpPr>
        <p:spPr/>
        <p:txBody>
          <a:bodyPr/>
          <a:lstStyle/>
          <a:p>
            <a:endParaRPr lang="en-PH"/>
          </a:p>
        </p:txBody>
      </p:sp>
      <p:pic>
        <p:nvPicPr>
          <p:cNvPr id="5" name="Content Placeholder 4">
            <a:extLst>
              <a:ext uri="{FF2B5EF4-FFF2-40B4-BE49-F238E27FC236}">
                <a16:creationId xmlns:a16="http://schemas.microsoft.com/office/drawing/2014/main" id="{871272A9-19C7-6017-A5D5-FA694962D788}"/>
              </a:ext>
            </a:extLst>
          </p:cNvPr>
          <p:cNvPicPr>
            <a:picLocks noGrp="1" noChangeAspect="1"/>
          </p:cNvPicPr>
          <p:nvPr>
            <p:ph idx="1"/>
          </p:nvPr>
        </p:nvPicPr>
        <p:blipFill>
          <a:blip r:embed="rId2"/>
          <a:stretch>
            <a:fillRect/>
          </a:stretch>
        </p:blipFill>
        <p:spPr>
          <a:xfrm>
            <a:off x="557266" y="618421"/>
            <a:ext cx="10782335" cy="5370897"/>
          </a:xfrm>
        </p:spPr>
      </p:pic>
      <p:sp>
        <p:nvSpPr>
          <p:cNvPr id="6" name="Rectangle: Rounded Corners 5">
            <a:extLst>
              <a:ext uri="{FF2B5EF4-FFF2-40B4-BE49-F238E27FC236}">
                <a16:creationId xmlns:a16="http://schemas.microsoft.com/office/drawing/2014/main" id="{340523CC-63F2-22E1-102A-4D09B9516ED4}"/>
              </a:ext>
            </a:extLst>
          </p:cNvPr>
          <p:cNvSpPr/>
          <p:nvPr/>
        </p:nvSpPr>
        <p:spPr>
          <a:xfrm>
            <a:off x="557266" y="1831632"/>
            <a:ext cx="1732548" cy="14698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8" name="Straight Arrow Connector 7">
            <a:extLst>
              <a:ext uri="{FF2B5EF4-FFF2-40B4-BE49-F238E27FC236}">
                <a16:creationId xmlns:a16="http://schemas.microsoft.com/office/drawing/2014/main" id="{D291E0F5-1475-D16F-FEC2-447F75FC9D54}"/>
              </a:ext>
            </a:extLst>
          </p:cNvPr>
          <p:cNvCxnSpPr>
            <a:cxnSpLocks/>
          </p:cNvCxnSpPr>
          <p:nvPr/>
        </p:nvCxnSpPr>
        <p:spPr>
          <a:xfrm>
            <a:off x="1597794" y="871088"/>
            <a:ext cx="5698155" cy="216567"/>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0933E607-8DA6-25D2-026A-E794BDDAAD2F}"/>
              </a:ext>
            </a:extLst>
          </p:cNvPr>
          <p:cNvSpPr/>
          <p:nvPr/>
        </p:nvSpPr>
        <p:spPr>
          <a:xfrm>
            <a:off x="7295949" y="1328286"/>
            <a:ext cx="433137" cy="21753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12">
            <a:extLst>
              <a:ext uri="{FF2B5EF4-FFF2-40B4-BE49-F238E27FC236}">
                <a16:creationId xmlns:a16="http://schemas.microsoft.com/office/drawing/2014/main" id="{66F75DAB-EB32-A972-E3A9-3B940CED630A}"/>
              </a:ext>
            </a:extLst>
          </p:cNvPr>
          <p:cNvSpPr/>
          <p:nvPr/>
        </p:nvSpPr>
        <p:spPr>
          <a:xfrm>
            <a:off x="7883090" y="3955983"/>
            <a:ext cx="548640" cy="2887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9" name="Straight Arrow Connector 18">
            <a:extLst>
              <a:ext uri="{FF2B5EF4-FFF2-40B4-BE49-F238E27FC236}">
                <a16:creationId xmlns:a16="http://schemas.microsoft.com/office/drawing/2014/main" id="{7685A0BE-9C70-02F9-52C6-ECBCA350B4B8}"/>
              </a:ext>
            </a:extLst>
          </p:cNvPr>
          <p:cNvCxnSpPr>
            <a:cxnSpLocks/>
          </p:cNvCxnSpPr>
          <p:nvPr/>
        </p:nvCxnSpPr>
        <p:spPr>
          <a:xfrm flipV="1">
            <a:off x="1183907" y="3734602"/>
            <a:ext cx="6237171" cy="394636"/>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384D545D-D543-2C98-93FD-14D676255ABF}"/>
              </a:ext>
            </a:extLst>
          </p:cNvPr>
          <p:cNvCxnSpPr>
            <a:cxnSpLocks/>
          </p:cNvCxnSpPr>
          <p:nvPr/>
        </p:nvCxnSpPr>
        <p:spPr>
          <a:xfrm flipV="1">
            <a:off x="1511166" y="4129238"/>
            <a:ext cx="5909912" cy="1058779"/>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3050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9BB58-5485-C455-67D6-F1DE0BE9E4D8}"/>
              </a:ext>
            </a:extLst>
          </p:cNvPr>
          <p:cNvSpPr>
            <a:spLocks noGrp="1"/>
          </p:cNvSpPr>
          <p:nvPr>
            <p:ph type="title"/>
          </p:nvPr>
        </p:nvSpPr>
        <p:spPr>
          <a:xfrm>
            <a:off x="838200" y="836763"/>
            <a:ext cx="10515600" cy="4784391"/>
          </a:xfrm>
        </p:spPr>
        <p:txBody>
          <a:bodyPr/>
          <a:lstStyle/>
          <a:p>
            <a:r>
              <a:rPr lang="en-PH" dirty="0"/>
              <a:t>                    Operator @</a:t>
            </a:r>
          </a:p>
        </p:txBody>
      </p:sp>
    </p:spTree>
    <p:extLst>
      <p:ext uri="{BB962C8B-B14F-4D97-AF65-F5344CB8AC3E}">
        <p14:creationId xmlns:p14="http://schemas.microsoft.com/office/powerpoint/2010/main" val="1567555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B7A1-064D-65A3-A84E-5B328599BE0B}"/>
              </a:ext>
            </a:extLst>
          </p:cNvPr>
          <p:cNvSpPr>
            <a:spLocks noGrp="1"/>
          </p:cNvSpPr>
          <p:nvPr>
            <p:ph type="title"/>
          </p:nvPr>
        </p:nvSpPr>
        <p:spPr/>
        <p:txBody>
          <a:bodyPr/>
          <a:lstStyle/>
          <a:p>
            <a:endParaRPr lang="en-PH" dirty="0"/>
          </a:p>
        </p:txBody>
      </p:sp>
      <p:pic>
        <p:nvPicPr>
          <p:cNvPr id="5" name="Content Placeholder 4">
            <a:extLst>
              <a:ext uri="{FF2B5EF4-FFF2-40B4-BE49-F238E27FC236}">
                <a16:creationId xmlns:a16="http://schemas.microsoft.com/office/drawing/2014/main" id="{892D406E-EDB3-7C8C-9052-A3A8DE5A35C8}"/>
              </a:ext>
            </a:extLst>
          </p:cNvPr>
          <p:cNvPicPr>
            <a:picLocks noGrp="1" noChangeAspect="1"/>
          </p:cNvPicPr>
          <p:nvPr>
            <p:ph idx="1"/>
          </p:nvPr>
        </p:nvPicPr>
        <p:blipFill>
          <a:blip r:embed="rId2"/>
          <a:stretch>
            <a:fillRect/>
          </a:stretch>
        </p:blipFill>
        <p:spPr>
          <a:xfrm>
            <a:off x="744482" y="365125"/>
            <a:ext cx="8495771" cy="1887187"/>
          </a:xfrm>
        </p:spPr>
      </p:pic>
      <p:pic>
        <p:nvPicPr>
          <p:cNvPr id="7" name="Picture 6">
            <a:extLst>
              <a:ext uri="{FF2B5EF4-FFF2-40B4-BE49-F238E27FC236}">
                <a16:creationId xmlns:a16="http://schemas.microsoft.com/office/drawing/2014/main" id="{18758A8A-566A-0269-9226-9C35EE63C41E}"/>
              </a:ext>
            </a:extLst>
          </p:cNvPr>
          <p:cNvPicPr>
            <a:picLocks noChangeAspect="1"/>
          </p:cNvPicPr>
          <p:nvPr/>
        </p:nvPicPr>
        <p:blipFill>
          <a:blip r:embed="rId3"/>
          <a:stretch>
            <a:fillRect/>
          </a:stretch>
        </p:blipFill>
        <p:spPr>
          <a:xfrm>
            <a:off x="1425594" y="2771541"/>
            <a:ext cx="8565427" cy="2175843"/>
          </a:xfrm>
          <a:prstGeom prst="rect">
            <a:avLst/>
          </a:prstGeom>
        </p:spPr>
      </p:pic>
      <p:cxnSp>
        <p:nvCxnSpPr>
          <p:cNvPr id="9" name="Straight Arrow Connector 8">
            <a:extLst>
              <a:ext uri="{FF2B5EF4-FFF2-40B4-BE49-F238E27FC236}">
                <a16:creationId xmlns:a16="http://schemas.microsoft.com/office/drawing/2014/main" id="{BABCCF75-6CA9-56DC-DA8C-552F50FE45C5}"/>
              </a:ext>
            </a:extLst>
          </p:cNvPr>
          <p:cNvCxnSpPr/>
          <p:nvPr/>
        </p:nvCxnSpPr>
        <p:spPr>
          <a:xfrm flipV="1">
            <a:off x="1963554" y="926749"/>
            <a:ext cx="5284269" cy="10271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E4D155D-165B-CDA8-5FB1-2AA226590F05}"/>
              </a:ext>
            </a:extLst>
          </p:cNvPr>
          <p:cNvCxnSpPr/>
          <p:nvPr/>
        </p:nvCxnSpPr>
        <p:spPr>
          <a:xfrm flipV="1">
            <a:off x="2512194" y="3532472"/>
            <a:ext cx="5505650" cy="10732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92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77B38-9245-DB0F-5759-B15C5A44CF8B}"/>
              </a:ext>
            </a:extLst>
          </p:cNvPr>
          <p:cNvSpPr>
            <a:spLocks noGrp="1"/>
          </p:cNvSpPr>
          <p:nvPr>
            <p:ph type="title"/>
          </p:nvPr>
        </p:nvSpPr>
        <p:spPr/>
        <p:txBody>
          <a:bodyPr/>
          <a:lstStyle/>
          <a:p>
            <a:r>
              <a:rPr lang="en-PH" dirty="0"/>
              <a:t>             AGENDA</a:t>
            </a:r>
          </a:p>
        </p:txBody>
      </p:sp>
      <p:sp>
        <p:nvSpPr>
          <p:cNvPr id="3" name="Content Placeholder 2">
            <a:extLst>
              <a:ext uri="{FF2B5EF4-FFF2-40B4-BE49-F238E27FC236}">
                <a16:creationId xmlns:a16="http://schemas.microsoft.com/office/drawing/2014/main" id="{4187E422-952E-892D-6B22-C9422D3C800F}"/>
              </a:ext>
            </a:extLst>
          </p:cNvPr>
          <p:cNvSpPr>
            <a:spLocks noGrp="1"/>
          </p:cNvSpPr>
          <p:nvPr>
            <p:ph idx="1"/>
          </p:nvPr>
        </p:nvSpPr>
        <p:spPr>
          <a:xfrm>
            <a:off x="433137" y="1828800"/>
            <a:ext cx="10920663" cy="4348163"/>
          </a:xfrm>
        </p:spPr>
        <p:txBody>
          <a:bodyPr/>
          <a:lstStyle/>
          <a:p>
            <a:pPr marL="0" indent="0">
              <a:buNone/>
            </a:pPr>
            <a:br>
              <a:rPr lang="en-PH" dirty="0"/>
            </a:br>
            <a:br>
              <a:rPr lang="en-PH" dirty="0"/>
            </a:br>
            <a:br>
              <a:rPr lang="en-PH" dirty="0"/>
            </a:br>
            <a:r>
              <a:rPr lang="en-PH" dirty="0"/>
              <a:t>LEARNING PYTHON</a:t>
            </a:r>
            <a:br>
              <a:rPr lang="en-PH" dirty="0"/>
            </a:br>
            <a:br>
              <a:rPr lang="en-PH" dirty="0"/>
            </a:br>
            <a:r>
              <a:rPr lang="en-PH" dirty="0"/>
              <a:t>INPUT AND OUTPUT</a:t>
            </a:r>
            <a:br>
              <a:rPr lang="en-PH" dirty="0"/>
            </a:br>
            <a:br>
              <a:rPr lang="en-PH" dirty="0"/>
            </a:br>
            <a:r>
              <a:rPr lang="en-PH" dirty="0"/>
              <a:t>DATA TYPE</a:t>
            </a:r>
          </a:p>
        </p:txBody>
      </p:sp>
    </p:spTree>
    <p:extLst>
      <p:ext uri="{BB962C8B-B14F-4D97-AF65-F5344CB8AC3E}">
        <p14:creationId xmlns:p14="http://schemas.microsoft.com/office/powerpoint/2010/main" val="185934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o description available.">
            <a:extLst>
              <a:ext uri="{FF2B5EF4-FFF2-40B4-BE49-F238E27FC236}">
                <a16:creationId xmlns:a16="http://schemas.microsoft.com/office/drawing/2014/main" id="{71E64AA8-BED8-57F7-AD25-083B5AA09F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6145" y="1974784"/>
            <a:ext cx="10396538" cy="33619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E3E701CC-2B6C-B0DA-778D-292BA7E16328}"/>
              </a:ext>
            </a:extLst>
          </p:cNvPr>
          <p:cNvSpPr/>
          <p:nvPr/>
        </p:nvSpPr>
        <p:spPr>
          <a:xfrm>
            <a:off x="808521" y="2011681"/>
            <a:ext cx="616017" cy="52938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Rounded Corners 5">
            <a:extLst>
              <a:ext uri="{FF2B5EF4-FFF2-40B4-BE49-F238E27FC236}">
                <a16:creationId xmlns:a16="http://schemas.microsoft.com/office/drawing/2014/main" id="{3160A628-76AF-85D7-800A-19BDA570D792}"/>
              </a:ext>
            </a:extLst>
          </p:cNvPr>
          <p:cNvSpPr/>
          <p:nvPr/>
        </p:nvSpPr>
        <p:spPr>
          <a:xfrm>
            <a:off x="6612556" y="3782728"/>
            <a:ext cx="1790299" cy="95290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ngle: Rounded Corners 6">
            <a:extLst>
              <a:ext uri="{FF2B5EF4-FFF2-40B4-BE49-F238E27FC236}">
                <a16:creationId xmlns:a16="http://schemas.microsoft.com/office/drawing/2014/main" id="{F3117F82-88BB-0AAD-5282-DBA0421AF6AF}"/>
              </a:ext>
            </a:extLst>
          </p:cNvPr>
          <p:cNvSpPr/>
          <p:nvPr/>
        </p:nvSpPr>
        <p:spPr>
          <a:xfrm>
            <a:off x="3744228" y="3696654"/>
            <a:ext cx="1694044" cy="1640057"/>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Rounded Corners 7">
            <a:extLst>
              <a:ext uri="{FF2B5EF4-FFF2-40B4-BE49-F238E27FC236}">
                <a16:creationId xmlns:a16="http://schemas.microsoft.com/office/drawing/2014/main" id="{DD08C5A1-CFA1-2B65-6829-84E71DA3239B}"/>
              </a:ext>
            </a:extLst>
          </p:cNvPr>
          <p:cNvSpPr/>
          <p:nvPr/>
        </p:nvSpPr>
        <p:spPr>
          <a:xfrm flipV="1">
            <a:off x="875899" y="4807324"/>
            <a:ext cx="1694045" cy="52938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Rounded Corners 8">
            <a:extLst>
              <a:ext uri="{FF2B5EF4-FFF2-40B4-BE49-F238E27FC236}">
                <a16:creationId xmlns:a16="http://schemas.microsoft.com/office/drawing/2014/main" id="{DA6A24E1-7065-B340-CAD3-215F7CA78797}"/>
              </a:ext>
            </a:extLst>
          </p:cNvPr>
          <p:cNvSpPr/>
          <p:nvPr/>
        </p:nvSpPr>
        <p:spPr>
          <a:xfrm>
            <a:off x="3702917" y="1963556"/>
            <a:ext cx="494901" cy="52938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Rounded Corners 9">
            <a:extLst>
              <a:ext uri="{FF2B5EF4-FFF2-40B4-BE49-F238E27FC236}">
                <a16:creationId xmlns:a16="http://schemas.microsoft.com/office/drawing/2014/main" id="{39E81ADD-88B6-6F01-FC27-2ED3A663F800}"/>
              </a:ext>
            </a:extLst>
          </p:cNvPr>
          <p:cNvSpPr/>
          <p:nvPr/>
        </p:nvSpPr>
        <p:spPr>
          <a:xfrm>
            <a:off x="6476197" y="2029328"/>
            <a:ext cx="616017" cy="52938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912464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7EEFEE-4315-797B-B3BB-A4EB04AAC834}"/>
              </a:ext>
            </a:extLst>
          </p:cNvPr>
          <p:cNvSpPr>
            <a:spLocks noGrp="1"/>
          </p:cNvSpPr>
          <p:nvPr>
            <p:ph idx="1"/>
          </p:nvPr>
        </p:nvSpPr>
        <p:spPr>
          <a:xfrm>
            <a:off x="0" y="1"/>
            <a:ext cx="11656194" cy="5630778"/>
          </a:xfrm>
        </p:spPr>
        <p:style>
          <a:lnRef idx="2">
            <a:schemeClr val="accent6"/>
          </a:lnRef>
          <a:fillRef idx="1">
            <a:schemeClr val="lt1"/>
          </a:fillRef>
          <a:effectRef idx="0">
            <a:schemeClr val="accent6"/>
          </a:effectRef>
          <a:fontRef idx="minor">
            <a:schemeClr val="dk1"/>
          </a:fontRef>
        </p:style>
        <p:txBody>
          <a:bodyPr/>
          <a:lstStyle/>
          <a:p>
            <a:endParaRPr lang="en-PH" dirty="0"/>
          </a:p>
        </p:txBody>
      </p:sp>
      <p:sp>
        <p:nvSpPr>
          <p:cNvPr id="4" name="TextBox 3">
            <a:extLst>
              <a:ext uri="{FF2B5EF4-FFF2-40B4-BE49-F238E27FC236}">
                <a16:creationId xmlns:a16="http://schemas.microsoft.com/office/drawing/2014/main" id="{71DE7829-5A38-985A-2E1C-991343418FA0}"/>
              </a:ext>
            </a:extLst>
          </p:cNvPr>
          <p:cNvSpPr txBox="1"/>
          <p:nvPr/>
        </p:nvSpPr>
        <p:spPr>
          <a:xfrm>
            <a:off x="1761423" y="500514"/>
            <a:ext cx="2040556" cy="369332"/>
          </a:xfrm>
          <a:prstGeom prst="rect">
            <a:avLst/>
          </a:prstGeom>
          <a:noFill/>
        </p:spPr>
        <p:txBody>
          <a:bodyPr wrap="square" rtlCol="0">
            <a:spAutoFit/>
          </a:bodyPr>
          <a:lstStyle/>
          <a:p>
            <a:r>
              <a:rPr lang="en-PH" dirty="0"/>
              <a:t>[“apple”, “banana”]</a:t>
            </a:r>
          </a:p>
        </p:txBody>
      </p:sp>
      <p:sp>
        <p:nvSpPr>
          <p:cNvPr id="6" name="TextBox 5">
            <a:extLst>
              <a:ext uri="{FF2B5EF4-FFF2-40B4-BE49-F238E27FC236}">
                <a16:creationId xmlns:a16="http://schemas.microsoft.com/office/drawing/2014/main" id="{C4335577-6108-D060-06A9-81FB6AE78DF4}"/>
              </a:ext>
            </a:extLst>
          </p:cNvPr>
          <p:cNvSpPr txBox="1"/>
          <p:nvPr/>
        </p:nvSpPr>
        <p:spPr>
          <a:xfrm>
            <a:off x="5828097" y="462013"/>
            <a:ext cx="2040556" cy="369332"/>
          </a:xfrm>
          <a:prstGeom prst="rect">
            <a:avLst/>
          </a:prstGeom>
          <a:noFill/>
        </p:spPr>
        <p:txBody>
          <a:bodyPr wrap="square" rtlCol="0">
            <a:spAutoFit/>
          </a:bodyPr>
          <a:lstStyle/>
          <a:p>
            <a:r>
              <a:rPr lang="en-PH" dirty="0"/>
              <a:t>[“apple”, “banana”]</a:t>
            </a:r>
          </a:p>
        </p:txBody>
      </p:sp>
      <p:sp>
        <p:nvSpPr>
          <p:cNvPr id="8" name="TextBox 7">
            <a:extLst>
              <a:ext uri="{FF2B5EF4-FFF2-40B4-BE49-F238E27FC236}">
                <a16:creationId xmlns:a16="http://schemas.microsoft.com/office/drawing/2014/main" id="{F2A3C2C5-1D7F-3734-D0DD-6B9B36E8F46C}"/>
              </a:ext>
            </a:extLst>
          </p:cNvPr>
          <p:cNvSpPr txBox="1"/>
          <p:nvPr/>
        </p:nvSpPr>
        <p:spPr>
          <a:xfrm>
            <a:off x="750771" y="1372145"/>
            <a:ext cx="837398" cy="400110"/>
          </a:xfrm>
          <a:prstGeom prst="rect">
            <a:avLst/>
          </a:prstGeom>
          <a:noFill/>
        </p:spPr>
        <p:txBody>
          <a:bodyPr wrap="square" rtlCol="0">
            <a:spAutoFit/>
          </a:bodyPr>
          <a:lstStyle/>
          <a:p>
            <a:r>
              <a:rPr lang="en-PH" sz="2000" dirty="0"/>
              <a:t>Z  =  X</a:t>
            </a:r>
          </a:p>
        </p:txBody>
      </p:sp>
      <p:sp>
        <p:nvSpPr>
          <p:cNvPr id="10" name="TextBox 9">
            <a:extLst>
              <a:ext uri="{FF2B5EF4-FFF2-40B4-BE49-F238E27FC236}">
                <a16:creationId xmlns:a16="http://schemas.microsoft.com/office/drawing/2014/main" id="{23511302-C6B4-727A-F896-A04F8D5B97CF}"/>
              </a:ext>
            </a:extLst>
          </p:cNvPr>
          <p:cNvSpPr txBox="1"/>
          <p:nvPr/>
        </p:nvSpPr>
        <p:spPr>
          <a:xfrm>
            <a:off x="1828801" y="1963554"/>
            <a:ext cx="211756" cy="400110"/>
          </a:xfrm>
          <a:prstGeom prst="rect">
            <a:avLst/>
          </a:prstGeom>
          <a:noFill/>
        </p:spPr>
        <p:txBody>
          <a:bodyPr wrap="square" rtlCol="0">
            <a:spAutoFit/>
          </a:bodyPr>
          <a:lstStyle/>
          <a:p>
            <a:r>
              <a:rPr lang="en-PH" sz="2000" dirty="0"/>
              <a:t>Z</a:t>
            </a:r>
          </a:p>
        </p:txBody>
      </p:sp>
      <p:sp>
        <p:nvSpPr>
          <p:cNvPr id="12" name="TextBox 11">
            <a:extLst>
              <a:ext uri="{FF2B5EF4-FFF2-40B4-BE49-F238E27FC236}">
                <a16:creationId xmlns:a16="http://schemas.microsoft.com/office/drawing/2014/main" id="{C91E37C6-D157-E412-12A7-4F89C32ADAFE}"/>
              </a:ext>
            </a:extLst>
          </p:cNvPr>
          <p:cNvSpPr txBox="1"/>
          <p:nvPr/>
        </p:nvSpPr>
        <p:spPr>
          <a:xfrm>
            <a:off x="2415941" y="1963554"/>
            <a:ext cx="365760" cy="400110"/>
          </a:xfrm>
          <a:prstGeom prst="rect">
            <a:avLst/>
          </a:prstGeom>
          <a:noFill/>
        </p:spPr>
        <p:txBody>
          <a:bodyPr wrap="square" rtlCol="0">
            <a:spAutoFit/>
          </a:bodyPr>
          <a:lstStyle/>
          <a:p>
            <a:r>
              <a:rPr lang="en-PH" sz="2000" dirty="0"/>
              <a:t>X</a:t>
            </a:r>
          </a:p>
        </p:txBody>
      </p:sp>
      <p:cxnSp>
        <p:nvCxnSpPr>
          <p:cNvPr id="14" name="Straight Arrow Connector 13">
            <a:extLst>
              <a:ext uri="{FF2B5EF4-FFF2-40B4-BE49-F238E27FC236}">
                <a16:creationId xmlns:a16="http://schemas.microsoft.com/office/drawing/2014/main" id="{AF96279F-8C0A-46CD-F8D9-7FBA71BD5E6F}"/>
              </a:ext>
            </a:extLst>
          </p:cNvPr>
          <p:cNvCxnSpPr>
            <a:cxnSpLocks/>
            <a:stCxn id="10" idx="0"/>
          </p:cNvCxnSpPr>
          <p:nvPr/>
        </p:nvCxnSpPr>
        <p:spPr>
          <a:xfrm flipV="1">
            <a:off x="1934679" y="831345"/>
            <a:ext cx="548639" cy="113220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7809913-B615-926C-1705-18B7B2729A24}"/>
              </a:ext>
            </a:extLst>
          </p:cNvPr>
          <p:cNvCxnSpPr>
            <a:stCxn id="12" idx="0"/>
          </p:cNvCxnSpPr>
          <p:nvPr/>
        </p:nvCxnSpPr>
        <p:spPr>
          <a:xfrm flipV="1">
            <a:off x="2598821" y="831345"/>
            <a:ext cx="67377" cy="113220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CB747F6-597A-8076-209E-41F1757090B3}"/>
              </a:ext>
            </a:extLst>
          </p:cNvPr>
          <p:cNvSpPr txBox="1"/>
          <p:nvPr/>
        </p:nvSpPr>
        <p:spPr>
          <a:xfrm>
            <a:off x="6394384" y="1960387"/>
            <a:ext cx="365760" cy="400110"/>
          </a:xfrm>
          <a:prstGeom prst="rect">
            <a:avLst/>
          </a:prstGeom>
          <a:noFill/>
        </p:spPr>
        <p:txBody>
          <a:bodyPr wrap="square" rtlCol="0">
            <a:spAutoFit/>
          </a:bodyPr>
          <a:lstStyle/>
          <a:p>
            <a:r>
              <a:rPr lang="en-PH" sz="2000" dirty="0"/>
              <a:t>y</a:t>
            </a:r>
          </a:p>
        </p:txBody>
      </p:sp>
      <p:cxnSp>
        <p:nvCxnSpPr>
          <p:cNvPr id="22" name="Straight Arrow Connector 21">
            <a:extLst>
              <a:ext uri="{FF2B5EF4-FFF2-40B4-BE49-F238E27FC236}">
                <a16:creationId xmlns:a16="http://schemas.microsoft.com/office/drawing/2014/main" id="{03F24C60-F899-BB41-09CA-139ECDA44970}"/>
              </a:ext>
            </a:extLst>
          </p:cNvPr>
          <p:cNvCxnSpPr>
            <a:stCxn id="20" idx="0"/>
          </p:cNvCxnSpPr>
          <p:nvPr/>
        </p:nvCxnSpPr>
        <p:spPr>
          <a:xfrm flipH="1" flipV="1">
            <a:off x="6439301" y="831345"/>
            <a:ext cx="137963" cy="112904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982E022-3CF0-6643-C22E-F467BEEF30E8}"/>
              </a:ext>
            </a:extLst>
          </p:cNvPr>
          <p:cNvSpPr txBox="1"/>
          <p:nvPr/>
        </p:nvSpPr>
        <p:spPr>
          <a:xfrm>
            <a:off x="3801979" y="3641930"/>
            <a:ext cx="3745831" cy="523220"/>
          </a:xfrm>
          <a:prstGeom prst="rect">
            <a:avLst/>
          </a:prstGeom>
          <a:noFill/>
        </p:spPr>
        <p:txBody>
          <a:bodyPr wrap="square" rtlCol="0">
            <a:spAutoFit/>
          </a:bodyPr>
          <a:lstStyle/>
          <a:p>
            <a:r>
              <a:rPr lang="en-PH" sz="2800" dirty="0"/>
              <a:t>X  is  y             == &gt;  False</a:t>
            </a:r>
          </a:p>
        </p:txBody>
      </p:sp>
      <p:sp>
        <p:nvSpPr>
          <p:cNvPr id="25" name="TextBox 24">
            <a:extLst>
              <a:ext uri="{FF2B5EF4-FFF2-40B4-BE49-F238E27FC236}">
                <a16:creationId xmlns:a16="http://schemas.microsoft.com/office/drawing/2014/main" id="{93FFCFC1-6F9E-05F6-7D39-FCC1CA8B3A3F}"/>
              </a:ext>
            </a:extLst>
          </p:cNvPr>
          <p:cNvSpPr txBox="1"/>
          <p:nvPr/>
        </p:nvSpPr>
        <p:spPr>
          <a:xfrm>
            <a:off x="3850906" y="4374744"/>
            <a:ext cx="3647975" cy="523220"/>
          </a:xfrm>
          <a:prstGeom prst="rect">
            <a:avLst/>
          </a:prstGeom>
          <a:noFill/>
        </p:spPr>
        <p:txBody>
          <a:bodyPr wrap="square" rtlCol="0">
            <a:spAutoFit/>
          </a:bodyPr>
          <a:lstStyle/>
          <a:p>
            <a:r>
              <a:rPr lang="en-PH" sz="2800" dirty="0"/>
              <a:t>X  ==      y        ==  &gt; True</a:t>
            </a:r>
          </a:p>
        </p:txBody>
      </p:sp>
    </p:spTree>
    <p:extLst>
      <p:ext uri="{BB962C8B-B14F-4D97-AF65-F5344CB8AC3E}">
        <p14:creationId xmlns:p14="http://schemas.microsoft.com/office/powerpoint/2010/main" val="2528137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37B382-2F9C-04CD-3BDB-C6A3C3748484}"/>
              </a:ext>
            </a:extLst>
          </p:cNvPr>
          <p:cNvSpPr>
            <a:spLocks noGrp="1"/>
          </p:cNvSpPr>
          <p:nvPr>
            <p:ph idx="1"/>
          </p:nvPr>
        </p:nvSpPr>
        <p:spPr>
          <a:xfrm>
            <a:off x="714676" y="2732345"/>
            <a:ext cx="10396883" cy="3026021"/>
          </a:xfrm>
        </p:spPr>
        <p:txBody>
          <a:bodyPr>
            <a:normAutofit fontScale="92500" lnSpcReduction="10000"/>
          </a:bodyPr>
          <a:lstStyle/>
          <a:p>
            <a:pPr>
              <a:buClr>
                <a:schemeClr val="tx1"/>
              </a:buClr>
            </a:pPr>
            <a:r>
              <a:rPr lang="en-PH" sz="2400" dirty="0"/>
              <a:t>X = 5                                                                               </a:t>
            </a:r>
            <a:r>
              <a:rPr lang="en-PH" sz="3600" dirty="0"/>
              <a:t>( 1 0 1 )</a:t>
            </a:r>
            <a:br>
              <a:rPr lang="en-PH" sz="3600" dirty="0"/>
            </a:br>
            <a:br>
              <a:rPr lang="en-PH" dirty="0"/>
            </a:br>
            <a:r>
              <a:rPr lang="en-PH" sz="2400" dirty="0"/>
              <a:t>Y = 3                                                                                </a:t>
            </a:r>
            <a:r>
              <a:rPr lang="en-PH" sz="3200" dirty="0"/>
              <a:t>( 0 1 1 )</a:t>
            </a:r>
            <a:r>
              <a:rPr lang="en-PH" sz="2800" dirty="0"/>
              <a:t> </a:t>
            </a:r>
            <a:br>
              <a:rPr lang="en-PH" sz="3200" dirty="0"/>
            </a:br>
            <a:br>
              <a:rPr lang="en-PH" dirty="0"/>
            </a:br>
            <a:r>
              <a:rPr lang="en-PH" sz="2400" dirty="0" err="1"/>
              <a:t>PriNT</a:t>
            </a:r>
            <a:r>
              <a:rPr lang="en-PH" sz="2400" dirty="0"/>
              <a:t>(X &amp; Y]                            </a:t>
            </a:r>
            <a:r>
              <a:rPr lang="en-PH" sz="2400" cap="none" dirty="0"/>
              <a:t>                                    </a:t>
            </a:r>
            <a:r>
              <a:rPr lang="en-PH" sz="3200" dirty="0"/>
              <a:t>( 001 )</a:t>
            </a:r>
            <a:br>
              <a:rPr lang="en-PH" sz="3200" dirty="0"/>
            </a:br>
            <a:br>
              <a:rPr lang="en-PH" sz="2400" dirty="0"/>
            </a:br>
            <a:endParaRPr lang="en-PH" dirty="0"/>
          </a:p>
        </p:txBody>
      </p:sp>
      <p:sp>
        <p:nvSpPr>
          <p:cNvPr id="5" name="TextBox 4">
            <a:extLst>
              <a:ext uri="{FF2B5EF4-FFF2-40B4-BE49-F238E27FC236}">
                <a16:creationId xmlns:a16="http://schemas.microsoft.com/office/drawing/2014/main" id="{8C7AB951-8732-1AEA-F8D7-6D3C33423058}"/>
              </a:ext>
            </a:extLst>
          </p:cNvPr>
          <p:cNvSpPr txBox="1"/>
          <p:nvPr/>
        </p:nvSpPr>
        <p:spPr>
          <a:xfrm>
            <a:off x="6477802" y="2601848"/>
            <a:ext cx="250257" cy="369332"/>
          </a:xfrm>
          <a:prstGeom prst="rect">
            <a:avLst/>
          </a:prstGeom>
          <a:noFill/>
        </p:spPr>
        <p:txBody>
          <a:bodyPr wrap="square" rtlCol="0">
            <a:spAutoFit/>
          </a:bodyPr>
          <a:lstStyle/>
          <a:p>
            <a:r>
              <a:rPr lang="en-PH" dirty="0"/>
              <a:t>2</a:t>
            </a:r>
          </a:p>
        </p:txBody>
      </p:sp>
      <p:sp>
        <p:nvSpPr>
          <p:cNvPr id="8" name="TextBox 7">
            <a:extLst>
              <a:ext uri="{FF2B5EF4-FFF2-40B4-BE49-F238E27FC236}">
                <a16:creationId xmlns:a16="http://schemas.microsoft.com/office/drawing/2014/main" id="{52B05B76-C7D5-FFF3-0227-CBCB1629095A}"/>
              </a:ext>
            </a:extLst>
          </p:cNvPr>
          <p:cNvSpPr txBox="1"/>
          <p:nvPr/>
        </p:nvSpPr>
        <p:spPr>
          <a:xfrm>
            <a:off x="6477802" y="3392904"/>
            <a:ext cx="250257" cy="369332"/>
          </a:xfrm>
          <a:prstGeom prst="rect">
            <a:avLst/>
          </a:prstGeom>
          <a:noFill/>
        </p:spPr>
        <p:txBody>
          <a:bodyPr wrap="square" rtlCol="0">
            <a:spAutoFit/>
          </a:bodyPr>
          <a:lstStyle/>
          <a:p>
            <a:r>
              <a:rPr lang="en-PH" dirty="0"/>
              <a:t>2</a:t>
            </a:r>
          </a:p>
        </p:txBody>
      </p:sp>
      <p:sp>
        <p:nvSpPr>
          <p:cNvPr id="9" name="TextBox 8">
            <a:extLst>
              <a:ext uri="{FF2B5EF4-FFF2-40B4-BE49-F238E27FC236}">
                <a16:creationId xmlns:a16="http://schemas.microsoft.com/office/drawing/2014/main" id="{9F6ED6F4-512B-C535-7407-6EBF955AEDE7}"/>
              </a:ext>
            </a:extLst>
          </p:cNvPr>
          <p:cNvSpPr txBox="1"/>
          <p:nvPr/>
        </p:nvSpPr>
        <p:spPr>
          <a:xfrm>
            <a:off x="6385754" y="4644176"/>
            <a:ext cx="250257" cy="369332"/>
          </a:xfrm>
          <a:prstGeom prst="rect">
            <a:avLst/>
          </a:prstGeom>
          <a:noFill/>
        </p:spPr>
        <p:txBody>
          <a:bodyPr wrap="square" rtlCol="0">
            <a:spAutoFit/>
          </a:bodyPr>
          <a:lstStyle/>
          <a:p>
            <a:r>
              <a:rPr lang="en-PH" dirty="0"/>
              <a:t>2</a:t>
            </a:r>
          </a:p>
        </p:txBody>
      </p:sp>
      <p:cxnSp>
        <p:nvCxnSpPr>
          <p:cNvPr id="11" name="Straight Arrow Connector 10">
            <a:extLst>
              <a:ext uri="{FF2B5EF4-FFF2-40B4-BE49-F238E27FC236}">
                <a16:creationId xmlns:a16="http://schemas.microsoft.com/office/drawing/2014/main" id="{7655E0D5-F5EA-7176-EB15-3F6DAF6F263F}"/>
              </a:ext>
            </a:extLst>
          </p:cNvPr>
          <p:cNvCxnSpPr>
            <a:cxnSpLocks/>
          </p:cNvCxnSpPr>
          <p:nvPr/>
        </p:nvCxnSpPr>
        <p:spPr>
          <a:xfrm>
            <a:off x="1636295" y="3072245"/>
            <a:ext cx="379836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D7910797-C8F1-C61D-E87E-170E7C6D3D68}"/>
              </a:ext>
            </a:extLst>
          </p:cNvPr>
          <p:cNvCxnSpPr>
            <a:cxnSpLocks/>
          </p:cNvCxnSpPr>
          <p:nvPr/>
        </p:nvCxnSpPr>
        <p:spPr>
          <a:xfrm>
            <a:off x="1636295" y="3984859"/>
            <a:ext cx="379836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88D78A68-839C-F427-DABA-853EAAB903D4}"/>
              </a:ext>
            </a:extLst>
          </p:cNvPr>
          <p:cNvCxnSpPr/>
          <p:nvPr/>
        </p:nvCxnSpPr>
        <p:spPr>
          <a:xfrm>
            <a:off x="714675" y="4505236"/>
            <a:ext cx="588825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279814F-D61D-9D83-88FE-E1889AAAE574}"/>
              </a:ext>
            </a:extLst>
          </p:cNvPr>
          <p:cNvSpPr txBox="1"/>
          <p:nvPr/>
        </p:nvSpPr>
        <p:spPr>
          <a:xfrm>
            <a:off x="5119036" y="2086967"/>
            <a:ext cx="2717532" cy="523220"/>
          </a:xfrm>
          <a:prstGeom prst="rect">
            <a:avLst/>
          </a:prstGeom>
          <a:noFill/>
        </p:spPr>
        <p:txBody>
          <a:bodyPr wrap="square" rtlCol="0">
            <a:spAutoFit/>
          </a:bodyPr>
          <a:lstStyle/>
          <a:p>
            <a:r>
              <a:rPr lang="en-PH" sz="2800" dirty="0"/>
              <a:t>1 *2  +0*2   + 1 *2</a:t>
            </a:r>
          </a:p>
        </p:txBody>
      </p:sp>
      <p:sp>
        <p:nvSpPr>
          <p:cNvPr id="20" name="TextBox 19">
            <a:extLst>
              <a:ext uri="{FF2B5EF4-FFF2-40B4-BE49-F238E27FC236}">
                <a16:creationId xmlns:a16="http://schemas.microsoft.com/office/drawing/2014/main" id="{4C6BAA09-42A5-D212-2BA4-E31472664605}"/>
              </a:ext>
            </a:extLst>
          </p:cNvPr>
          <p:cNvSpPr txBox="1"/>
          <p:nvPr/>
        </p:nvSpPr>
        <p:spPr>
          <a:xfrm>
            <a:off x="5603501" y="1958928"/>
            <a:ext cx="208551" cy="369332"/>
          </a:xfrm>
          <a:prstGeom prst="rect">
            <a:avLst/>
          </a:prstGeom>
          <a:noFill/>
        </p:spPr>
        <p:txBody>
          <a:bodyPr wrap="square" rtlCol="0">
            <a:spAutoFit/>
          </a:bodyPr>
          <a:lstStyle/>
          <a:p>
            <a:r>
              <a:rPr lang="en-PH" dirty="0">
                <a:solidFill>
                  <a:schemeClr val="accent5">
                    <a:lumMod val="50000"/>
                  </a:schemeClr>
                </a:solidFill>
              </a:rPr>
              <a:t>2</a:t>
            </a:r>
          </a:p>
        </p:txBody>
      </p:sp>
      <p:sp>
        <p:nvSpPr>
          <p:cNvPr id="21" name="TextBox 20">
            <a:extLst>
              <a:ext uri="{FF2B5EF4-FFF2-40B4-BE49-F238E27FC236}">
                <a16:creationId xmlns:a16="http://schemas.microsoft.com/office/drawing/2014/main" id="{F08C0875-345E-E01D-8DD6-8A0181864536}"/>
              </a:ext>
            </a:extLst>
          </p:cNvPr>
          <p:cNvSpPr txBox="1"/>
          <p:nvPr/>
        </p:nvSpPr>
        <p:spPr>
          <a:xfrm>
            <a:off x="6384155" y="2021654"/>
            <a:ext cx="162426" cy="369332"/>
          </a:xfrm>
          <a:prstGeom prst="rect">
            <a:avLst/>
          </a:prstGeom>
          <a:noFill/>
        </p:spPr>
        <p:txBody>
          <a:bodyPr wrap="square" rtlCol="0">
            <a:spAutoFit/>
          </a:bodyPr>
          <a:lstStyle/>
          <a:p>
            <a:r>
              <a:rPr lang="en-PH" dirty="0"/>
              <a:t>1</a:t>
            </a:r>
          </a:p>
        </p:txBody>
      </p:sp>
      <p:sp>
        <p:nvSpPr>
          <p:cNvPr id="22" name="TextBox 21">
            <a:extLst>
              <a:ext uri="{FF2B5EF4-FFF2-40B4-BE49-F238E27FC236}">
                <a16:creationId xmlns:a16="http://schemas.microsoft.com/office/drawing/2014/main" id="{C275F42F-FA90-8221-8DC2-F79EDA054018}"/>
              </a:ext>
            </a:extLst>
          </p:cNvPr>
          <p:cNvSpPr txBox="1"/>
          <p:nvPr/>
        </p:nvSpPr>
        <p:spPr>
          <a:xfrm>
            <a:off x="7305575" y="1979245"/>
            <a:ext cx="240631" cy="369332"/>
          </a:xfrm>
          <a:prstGeom prst="rect">
            <a:avLst/>
          </a:prstGeom>
          <a:noFill/>
        </p:spPr>
        <p:txBody>
          <a:bodyPr wrap="square" rtlCol="0">
            <a:spAutoFit/>
          </a:bodyPr>
          <a:lstStyle/>
          <a:p>
            <a:r>
              <a:rPr lang="en-PH" dirty="0"/>
              <a:t>0</a:t>
            </a:r>
          </a:p>
        </p:txBody>
      </p:sp>
      <p:pic>
        <p:nvPicPr>
          <p:cNvPr id="24" name="Picture 23">
            <a:extLst>
              <a:ext uri="{FF2B5EF4-FFF2-40B4-BE49-F238E27FC236}">
                <a16:creationId xmlns:a16="http://schemas.microsoft.com/office/drawing/2014/main" id="{2811866D-5FF9-734A-D60E-0279B726F708}"/>
              </a:ext>
            </a:extLst>
          </p:cNvPr>
          <p:cNvPicPr>
            <a:picLocks noChangeAspect="1"/>
          </p:cNvPicPr>
          <p:nvPr/>
        </p:nvPicPr>
        <p:blipFill>
          <a:blip r:embed="rId2"/>
          <a:stretch>
            <a:fillRect/>
          </a:stretch>
        </p:blipFill>
        <p:spPr>
          <a:xfrm>
            <a:off x="1028052" y="164123"/>
            <a:ext cx="6998060" cy="1390721"/>
          </a:xfrm>
          <a:prstGeom prst="rect">
            <a:avLst/>
          </a:prstGeom>
        </p:spPr>
      </p:pic>
      <p:sp>
        <p:nvSpPr>
          <p:cNvPr id="27" name="TextBox 26">
            <a:extLst>
              <a:ext uri="{FF2B5EF4-FFF2-40B4-BE49-F238E27FC236}">
                <a16:creationId xmlns:a16="http://schemas.microsoft.com/office/drawing/2014/main" id="{E4088BA6-6CDB-EFEE-AE4D-92BA472F4593}"/>
              </a:ext>
            </a:extLst>
          </p:cNvPr>
          <p:cNvSpPr txBox="1"/>
          <p:nvPr/>
        </p:nvSpPr>
        <p:spPr>
          <a:xfrm>
            <a:off x="5938182" y="1663774"/>
            <a:ext cx="1395657" cy="369332"/>
          </a:xfrm>
          <a:prstGeom prst="rect">
            <a:avLst/>
          </a:prstGeom>
          <a:noFill/>
        </p:spPr>
        <p:txBody>
          <a:bodyPr wrap="square" rtlCol="0">
            <a:spAutoFit/>
          </a:bodyPr>
          <a:lstStyle/>
          <a:p>
            <a:r>
              <a:rPr lang="en-PH" dirty="0"/>
              <a:t>Binary</a:t>
            </a:r>
          </a:p>
        </p:txBody>
      </p:sp>
      <p:cxnSp>
        <p:nvCxnSpPr>
          <p:cNvPr id="29" name="Straight Arrow Connector 28">
            <a:extLst>
              <a:ext uri="{FF2B5EF4-FFF2-40B4-BE49-F238E27FC236}">
                <a16:creationId xmlns:a16="http://schemas.microsoft.com/office/drawing/2014/main" id="{2789EFCE-9E44-1E72-AEB0-F00D8185B135}"/>
              </a:ext>
            </a:extLst>
          </p:cNvPr>
          <p:cNvCxnSpPr/>
          <p:nvPr/>
        </p:nvCxnSpPr>
        <p:spPr>
          <a:xfrm flipH="1" flipV="1">
            <a:off x="5351646" y="2521819"/>
            <a:ext cx="356130" cy="2646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B51EB9B-B42D-42F0-FBA3-E88F240D8771}"/>
              </a:ext>
            </a:extLst>
          </p:cNvPr>
          <p:cNvCxnSpPr/>
          <p:nvPr/>
        </p:nvCxnSpPr>
        <p:spPr>
          <a:xfrm flipV="1">
            <a:off x="6096000" y="2483591"/>
            <a:ext cx="0" cy="3388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21E85FE-8687-DC0E-E320-2CE7C4C2D018}"/>
              </a:ext>
            </a:extLst>
          </p:cNvPr>
          <p:cNvCxnSpPr/>
          <p:nvPr/>
        </p:nvCxnSpPr>
        <p:spPr>
          <a:xfrm flipV="1">
            <a:off x="6314173" y="2521819"/>
            <a:ext cx="567890" cy="30065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169B6DB-1DC9-1895-DBB1-79DEC26862AA}"/>
              </a:ext>
            </a:extLst>
          </p:cNvPr>
          <p:cNvCxnSpPr/>
          <p:nvPr/>
        </p:nvCxnSpPr>
        <p:spPr>
          <a:xfrm flipV="1">
            <a:off x="1982804" y="548640"/>
            <a:ext cx="5120640" cy="5197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0366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B893D4C-0B8B-25C8-EAD2-1C2C57E9A1C6}"/>
              </a:ext>
            </a:extLst>
          </p:cNvPr>
          <p:cNvPicPr>
            <a:picLocks noGrp="1" noChangeAspect="1"/>
          </p:cNvPicPr>
          <p:nvPr>
            <p:ph idx="1"/>
          </p:nvPr>
        </p:nvPicPr>
        <p:blipFill>
          <a:blip r:embed="rId2"/>
          <a:stretch>
            <a:fillRect/>
          </a:stretch>
        </p:blipFill>
        <p:spPr>
          <a:xfrm>
            <a:off x="1605597" y="2271562"/>
            <a:ext cx="7759050" cy="2800952"/>
          </a:xfrm>
        </p:spPr>
      </p:pic>
      <p:sp>
        <p:nvSpPr>
          <p:cNvPr id="6" name="TextBox 5">
            <a:extLst>
              <a:ext uri="{FF2B5EF4-FFF2-40B4-BE49-F238E27FC236}">
                <a16:creationId xmlns:a16="http://schemas.microsoft.com/office/drawing/2014/main" id="{9D593818-F69F-78BC-88D9-D526C3579CD3}"/>
              </a:ext>
            </a:extLst>
          </p:cNvPr>
          <p:cNvSpPr txBox="1"/>
          <p:nvPr/>
        </p:nvSpPr>
        <p:spPr>
          <a:xfrm>
            <a:off x="1029904" y="452388"/>
            <a:ext cx="7113069" cy="584775"/>
          </a:xfrm>
          <a:prstGeom prst="rect">
            <a:avLst/>
          </a:prstGeom>
          <a:noFill/>
        </p:spPr>
        <p:txBody>
          <a:bodyPr wrap="square" rtlCol="0">
            <a:spAutoFit/>
          </a:bodyPr>
          <a:lstStyle/>
          <a:p>
            <a:r>
              <a:rPr lang="en-PH" dirty="0"/>
              <a:t>                       </a:t>
            </a:r>
            <a:r>
              <a:rPr lang="en-PH" sz="3200" dirty="0"/>
              <a:t>Exercise: how to get a 7 in bitwise-or</a:t>
            </a:r>
          </a:p>
        </p:txBody>
      </p:sp>
      <p:cxnSp>
        <p:nvCxnSpPr>
          <p:cNvPr id="10" name="Straight Arrow Connector 9">
            <a:extLst>
              <a:ext uri="{FF2B5EF4-FFF2-40B4-BE49-F238E27FC236}">
                <a16:creationId xmlns:a16="http://schemas.microsoft.com/office/drawing/2014/main" id="{45D589EF-B24C-08B5-A57F-A4FCF880CB4B}"/>
              </a:ext>
            </a:extLst>
          </p:cNvPr>
          <p:cNvCxnSpPr>
            <a:cxnSpLocks/>
          </p:cNvCxnSpPr>
          <p:nvPr/>
        </p:nvCxnSpPr>
        <p:spPr>
          <a:xfrm flipV="1">
            <a:off x="2714324" y="2723949"/>
            <a:ext cx="5804034" cy="13667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3C260A8-C9F0-DF73-BA18-2688917BA736}"/>
              </a:ext>
            </a:extLst>
          </p:cNvPr>
          <p:cNvCxnSpPr/>
          <p:nvPr/>
        </p:nvCxnSpPr>
        <p:spPr>
          <a:xfrm flipV="1">
            <a:off x="2714324" y="3051208"/>
            <a:ext cx="5804034" cy="14052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76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B3B4-D381-51DF-1876-C11B6F6ED4D4}"/>
              </a:ext>
            </a:extLst>
          </p:cNvPr>
          <p:cNvSpPr>
            <a:spLocks noGrp="1"/>
          </p:cNvSpPr>
          <p:nvPr>
            <p:ph type="title"/>
          </p:nvPr>
        </p:nvSpPr>
        <p:spPr/>
        <p:txBody>
          <a:bodyPr/>
          <a:lstStyle/>
          <a:p>
            <a:r>
              <a:rPr lang="en-PH" dirty="0"/>
              <a:t>What is Python?</a:t>
            </a:r>
          </a:p>
        </p:txBody>
      </p:sp>
      <p:sp>
        <p:nvSpPr>
          <p:cNvPr id="3" name="Content Placeholder 2">
            <a:extLst>
              <a:ext uri="{FF2B5EF4-FFF2-40B4-BE49-F238E27FC236}">
                <a16:creationId xmlns:a16="http://schemas.microsoft.com/office/drawing/2014/main" id="{C163E88F-7BE5-2EC1-12EE-2848ECF8C940}"/>
              </a:ext>
            </a:extLst>
          </p:cNvPr>
          <p:cNvSpPr>
            <a:spLocks noGrp="1"/>
          </p:cNvSpPr>
          <p:nvPr>
            <p:ph idx="1"/>
          </p:nvPr>
        </p:nvSpPr>
        <p:spPr/>
        <p:txBody>
          <a:bodyPr>
            <a:normAutofit fontScale="92500"/>
          </a:bodyPr>
          <a:lstStyle/>
          <a:p>
            <a:r>
              <a:rPr lang="en-US" b="0" i="0" dirty="0">
                <a:solidFill>
                  <a:srgbClr val="666666"/>
                </a:solidFill>
                <a:effectLst/>
                <a:latin typeface="SourceSansProRegular"/>
              </a:rPr>
              <a:t>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Python's 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a:t>
            </a:r>
            <a:endParaRPr lang="en-PH" dirty="0"/>
          </a:p>
        </p:txBody>
      </p:sp>
    </p:spTree>
    <p:extLst>
      <p:ext uri="{BB962C8B-B14F-4D97-AF65-F5344CB8AC3E}">
        <p14:creationId xmlns:p14="http://schemas.microsoft.com/office/powerpoint/2010/main" val="459495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47CD-57C8-B744-732E-FF02AFA55B8A}"/>
              </a:ext>
            </a:extLst>
          </p:cNvPr>
          <p:cNvSpPr>
            <a:spLocks noGrp="1"/>
          </p:cNvSpPr>
          <p:nvPr>
            <p:ph type="title"/>
          </p:nvPr>
        </p:nvSpPr>
        <p:spPr/>
        <p:txBody>
          <a:bodyPr/>
          <a:lstStyle/>
          <a:p>
            <a:r>
              <a:rPr lang="en-PH" dirty="0"/>
              <a:t>Python Jobs</a:t>
            </a:r>
          </a:p>
        </p:txBody>
      </p:sp>
      <p:sp>
        <p:nvSpPr>
          <p:cNvPr id="3" name="Content Placeholder 2">
            <a:extLst>
              <a:ext uri="{FF2B5EF4-FFF2-40B4-BE49-F238E27FC236}">
                <a16:creationId xmlns:a16="http://schemas.microsoft.com/office/drawing/2014/main" id="{03D26246-0736-E7D2-BE6F-6B62CD42F532}"/>
              </a:ext>
            </a:extLst>
          </p:cNvPr>
          <p:cNvSpPr>
            <a:spLocks noGrp="1"/>
          </p:cNvSpPr>
          <p:nvPr>
            <p:ph idx="1"/>
          </p:nvPr>
        </p:nvSpPr>
        <p:spPr>
          <a:xfrm>
            <a:off x="992205" y="1864126"/>
            <a:ext cx="10515600" cy="4351338"/>
          </a:xfrm>
        </p:spPr>
        <p:txBody>
          <a:bodyPr/>
          <a:lstStyle/>
          <a:p>
            <a:r>
              <a:rPr lang="en-US" b="0" i="0" dirty="0">
                <a:solidFill>
                  <a:srgbClr val="000000"/>
                </a:solidFill>
                <a:effectLst/>
                <a:latin typeface="Nunito" panose="020B0604020202020204" pitchFamily="2" charset="0"/>
              </a:rPr>
              <a:t>Today, Python is very high in demand and all the major companies are looking for great Python Programmers to develop websites, software components, and applications or to work with Data Science, AI, and ML technologies. When we are developing this tutorial in 2022, there is a high shortage of Python Programmers where as market demands more number of Python Programmers due to it's application in Machine Learning, Artificial Intelligence etc.</a:t>
            </a:r>
            <a:endParaRPr lang="en-PH" dirty="0"/>
          </a:p>
        </p:txBody>
      </p:sp>
    </p:spTree>
    <p:extLst>
      <p:ext uri="{BB962C8B-B14F-4D97-AF65-F5344CB8AC3E}">
        <p14:creationId xmlns:p14="http://schemas.microsoft.com/office/powerpoint/2010/main" val="304057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9006-1B0D-4EB0-5675-C7F70D03F0AA}"/>
              </a:ext>
            </a:extLst>
          </p:cNvPr>
          <p:cNvSpPr>
            <a:spLocks noGrp="1"/>
          </p:cNvSpPr>
          <p:nvPr>
            <p:ph type="title"/>
          </p:nvPr>
        </p:nvSpPr>
        <p:spPr/>
        <p:txBody>
          <a:bodyPr/>
          <a:lstStyle/>
          <a:p>
            <a:r>
              <a:rPr lang="en-PH" dirty="0"/>
              <a:t>Why to learn </a:t>
            </a:r>
            <a:r>
              <a:rPr lang="en-PH" dirty="0" err="1"/>
              <a:t>Phython</a:t>
            </a:r>
            <a:r>
              <a:rPr lang="en-PH" dirty="0"/>
              <a:t>?</a:t>
            </a:r>
          </a:p>
        </p:txBody>
      </p:sp>
      <p:sp>
        <p:nvSpPr>
          <p:cNvPr id="3" name="Content Placeholder 2">
            <a:extLst>
              <a:ext uri="{FF2B5EF4-FFF2-40B4-BE49-F238E27FC236}">
                <a16:creationId xmlns:a16="http://schemas.microsoft.com/office/drawing/2014/main" id="{DB7A1BCC-10A7-9FD0-4997-323AAD0F3C8C}"/>
              </a:ext>
            </a:extLst>
          </p:cNvPr>
          <p:cNvSpPr>
            <a:spLocks noGrp="1"/>
          </p:cNvSpPr>
          <p:nvPr>
            <p:ph idx="1"/>
          </p:nvPr>
        </p:nvSpPr>
        <p:spPr/>
        <p:txBody>
          <a:bodyPr/>
          <a:lstStyle/>
          <a:p>
            <a:r>
              <a:rPr lang="en-US" b="0" i="0" dirty="0">
                <a:solidFill>
                  <a:srgbClr val="000000"/>
                </a:solidFill>
                <a:effectLst/>
                <a:latin typeface="Nunito" pitchFamily="2" charset="0"/>
              </a:rPr>
              <a:t>Python is consistently rated as one of the world's most popular programming languages. Python is fairly easy to learn, so if you are starting to learn any programming language then Python could be your great choice. Today various Schools, Colleges and Universities are teaching Python as their primary programming language. There are many other good reasons which makes Python as the top choice of any programmer:</a:t>
            </a:r>
            <a:endParaRPr lang="en-PH" dirty="0"/>
          </a:p>
        </p:txBody>
      </p:sp>
    </p:spTree>
    <p:extLst>
      <p:ext uri="{BB962C8B-B14F-4D97-AF65-F5344CB8AC3E}">
        <p14:creationId xmlns:p14="http://schemas.microsoft.com/office/powerpoint/2010/main" val="3350838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1754-30BF-15FB-B801-8F91F47839F5}"/>
              </a:ext>
            </a:extLst>
          </p:cNvPr>
          <p:cNvSpPr>
            <a:spLocks noGrp="1"/>
          </p:cNvSpPr>
          <p:nvPr>
            <p:ph type="title"/>
          </p:nvPr>
        </p:nvSpPr>
        <p:spPr/>
        <p:txBody>
          <a:bodyPr/>
          <a:lstStyle/>
          <a:p>
            <a:endParaRPr lang="en-PH" dirty="0"/>
          </a:p>
        </p:txBody>
      </p:sp>
      <p:sp>
        <p:nvSpPr>
          <p:cNvPr id="3" name="Content Placeholder 2">
            <a:extLst>
              <a:ext uri="{FF2B5EF4-FFF2-40B4-BE49-F238E27FC236}">
                <a16:creationId xmlns:a16="http://schemas.microsoft.com/office/drawing/2014/main" id="{CA3AE614-41B4-84CD-F4A4-646BD15C02EB}"/>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Nunito" pitchFamily="2" charset="0"/>
              </a:rPr>
              <a:t>Python is Open Source which means its available free of cost.</a:t>
            </a:r>
          </a:p>
          <a:p>
            <a:pPr algn="l">
              <a:buFont typeface="Arial" panose="020B0604020202020204" pitchFamily="34" charset="0"/>
              <a:buChar char="•"/>
            </a:pPr>
            <a:r>
              <a:rPr lang="en-US" b="0" i="0" dirty="0">
                <a:solidFill>
                  <a:srgbClr val="000000"/>
                </a:solidFill>
                <a:effectLst/>
                <a:latin typeface="Nunito" pitchFamily="2" charset="0"/>
              </a:rPr>
              <a:t>Python is simple and so easy to learn</a:t>
            </a:r>
          </a:p>
          <a:p>
            <a:pPr algn="l">
              <a:buFont typeface="Arial" panose="020B0604020202020204" pitchFamily="34" charset="0"/>
              <a:buChar char="•"/>
            </a:pPr>
            <a:r>
              <a:rPr lang="en-US" b="0" i="0" dirty="0">
                <a:solidFill>
                  <a:srgbClr val="000000"/>
                </a:solidFill>
                <a:effectLst/>
                <a:latin typeface="Nunito" pitchFamily="2" charset="0"/>
              </a:rPr>
              <a:t>Python is versatile and can be used to create many different things.</a:t>
            </a:r>
          </a:p>
          <a:p>
            <a:pPr algn="l">
              <a:buFont typeface="Arial" panose="020B0604020202020204" pitchFamily="34" charset="0"/>
              <a:buChar char="•"/>
            </a:pPr>
            <a:r>
              <a:rPr lang="en-US" b="0" i="0" dirty="0">
                <a:solidFill>
                  <a:srgbClr val="000000"/>
                </a:solidFill>
                <a:effectLst/>
                <a:latin typeface="Nunito" pitchFamily="2" charset="0"/>
              </a:rPr>
              <a:t>Python has powerful development libraries include AI, ML etc.</a:t>
            </a:r>
          </a:p>
          <a:p>
            <a:pPr algn="l">
              <a:buFont typeface="Arial" panose="020B0604020202020204" pitchFamily="34" charset="0"/>
              <a:buChar char="•"/>
            </a:pPr>
            <a:r>
              <a:rPr lang="en-US" b="0" i="0" dirty="0">
                <a:solidFill>
                  <a:srgbClr val="000000"/>
                </a:solidFill>
                <a:effectLst/>
                <a:latin typeface="Nunito" pitchFamily="2" charset="0"/>
              </a:rPr>
              <a:t>Python is much in demand and ensures high salary</a:t>
            </a:r>
          </a:p>
          <a:p>
            <a:endParaRPr lang="en-PH" dirty="0"/>
          </a:p>
        </p:txBody>
      </p:sp>
    </p:spTree>
    <p:extLst>
      <p:ext uri="{BB962C8B-B14F-4D97-AF65-F5344CB8AC3E}">
        <p14:creationId xmlns:p14="http://schemas.microsoft.com/office/powerpoint/2010/main" val="1104158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FF83-F015-A8E4-F0EE-48B79060F668}"/>
              </a:ext>
            </a:extLst>
          </p:cNvPr>
          <p:cNvSpPr>
            <a:spLocks noGrp="1"/>
          </p:cNvSpPr>
          <p:nvPr>
            <p:ph type="title"/>
          </p:nvPr>
        </p:nvSpPr>
        <p:spPr/>
        <p:txBody>
          <a:bodyPr/>
          <a:lstStyle/>
          <a:p>
            <a:r>
              <a:rPr lang="en-PH" dirty="0"/>
              <a:t>Python Online Interpreter: 1</a:t>
            </a:r>
          </a:p>
        </p:txBody>
      </p:sp>
      <p:pic>
        <p:nvPicPr>
          <p:cNvPr id="5" name="Content Placeholder 4">
            <a:extLst>
              <a:ext uri="{FF2B5EF4-FFF2-40B4-BE49-F238E27FC236}">
                <a16:creationId xmlns:a16="http://schemas.microsoft.com/office/drawing/2014/main" id="{A9E8F943-9FE2-0BA3-71CB-D480744A27AF}"/>
              </a:ext>
            </a:extLst>
          </p:cNvPr>
          <p:cNvPicPr>
            <a:picLocks noGrp="1" noChangeAspect="1"/>
          </p:cNvPicPr>
          <p:nvPr>
            <p:ph idx="1"/>
          </p:nvPr>
        </p:nvPicPr>
        <p:blipFill>
          <a:blip r:embed="rId2"/>
          <a:stretch>
            <a:fillRect/>
          </a:stretch>
        </p:blipFill>
        <p:spPr>
          <a:xfrm>
            <a:off x="237421" y="1917833"/>
            <a:ext cx="11367637" cy="3022333"/>
          </a:xfrm>
        </p:spPr>
      </p:pic>
      <p:sp>
        <p:nvSpPr>
          <p:cNvPr id="10" name="Rectangle: Rounded Corners 9">
            <a:extLst>
              <a:ext uri="{FF2B5EF4-FFF2-40B4-BE49-F238E27FC236}">
                <a16:creationId xmlns:a16="http://schemas.microsoft.com/office/drawing/2014/main" id="{7A37FD20-E1DF-842C-438F-3C4864642F66}"/>
              </a:ext>
            </a:extLst>
          </p:cNvPr>
          <p:cNvSpPr/>
          <p:nvPr/>
        </p:nvSpPr>
        <p:spPr>
          <a:xfrm>
            <a:off x="5921239" y="2773862"/>
            <a:ext cx="1326583" cy="1087655"/>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FF0000"/>
              </a:solidFill>
            </a:endParaRPr>
          </a:p>
        </p:txBody>
      </p:sp>
      <p:sp>
        <p:nvSpPr>
          <p:cNvPr id="12" name="TextBox 11">
            <a:extLst>
              <a:ext uri="{FF2B5EF4-FFF2-40B4-BE49-F238E27FC236}">
                <a16:creationId xmlns:a16="http://schemas.microsoft.com/office/drawing/2014/main" id="{06D61EE3-F017-44F7-0A65-C0767CC02DF5}"/>
              </a:ext>
            </a:extLst>
          </p:cNvPr>
          <p:cNvSpPr txBox="1"/>
          <p:nvPr/>
        </p:nvSpPr>
        <p:spPr>
          <a:xfrm>
            <a:off x="5962948" y="3903996"/>
            <a:ext cx="1466152" cy="369332"/>
          </a:xfrm>
          <a:prstGeom prst="rect">
            <a:avLst/>
          </a:prstGeom>
          <a:noFill/>
        </p:spPr>
        <p:txBody>
          <a:bodyPr wrap="square" rtlCol="0">
            <a:spAutoFit/>
          </a:bodyPr>
          <a:lstStyle/>
          <a:p>
            <a:r>
              <a:rPr lang="en-PH" dirty="0">
                <a:solidFill>
                  <a:srgbClr val="FF0000"/>
                </a:solidFill>
              </a:rPr>
              <a:t>INTERACTIVE</a:t>
            </a:r>
          </a:p>
        </p:txBody>
      </p:sp>
    </p:spTree>
    <p:extLst>
      <p:ext uri="{BB962C8B-B14F-4D97-AF65-F5344CB8AC3E}">
        <p14:creationId xmlns:p14="http://schemas.microsoft.com/office/powerpoint/2010/main" val="3943871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CCEE-A044-634C-3CBC-B8E5F9CB09FF}"/>
              </a:ext>
            </a:extLst>
          </p:cNvPr>
          <p:cNvSpPr>
            <a:spLocks noGrp="1"/>
          </p:cNvSpPr>
          <p:nvPr>
            <p:ph type="title"/>
          </p:nvPr>
        </p:nvSpPr>
        <p:spPr/>
        <p:txBody>
          <a:bodyPr/>
          <a:lstStyle/>
          <a:p>
            <a:r>
              <a:rPr lang="en-PH" dirty="0"/>
              <a:t>Python Online Interpreter: 2</a:t>
            </a:r>
          </a:p>
        </p:txBody>
      </p:sp>
      <p:pic>
        <p:nvPicPr>
          <p:cNvPr id="5" name="Content Placeholder 4">
            <a:extLst>
              <a:ext uri="{FF2B5EF4-FFF2-40B4-BE49-F238E27FC236}">
                <a16:creationId xmlns:a16="http://schemas.microsoft.com/office/drawing/2014/main" id="{7786924E-ACD5-1A04-DB2C-DC85E6216DC6}"/>
              </a:ext>
            </a:extLst>
          </p:cNvPr>
          <p:cNvPicPr>
            <a:picLocks noGrp="1" noChangeAspect="1"/>
          </p:cNvPicPr>
          <p:nvPr>
            <p:ph idx="1"/>
          </p:nvPr>
        </p:nvPicPr>
        <p:blipFill>
          <a:blip r:embed="rId2"/>
          <a:stretch>
            <a:fillRect/>
          </a:stretch>
        </p:blipFill>
        <p:spPr>
          <a:xfrm>
            <a:off x="1491916" y="1484692"/>
            <a:ext cx="8094846" cy="4887232"/>
          </a:xfrm>
        </p:spPr>
      </p:pic>
      <p:sp>
        <p:nvSpPr>
          <p:cNvPr id="6" name="Rectangle: Rounded Corners 5">
            <a:extLst>
              <a:ext uri="{FF2B5EF4-FFF2-40B4-BE49-F238E27FC236}">
                <a16:creationId xmlns:a16="http://schemas.microsoft.com/office/drawing/2014/main" id="{502B95B4-C0CF-CCCD-D655-BE3FED96E750}"/>
              </a:ext>
            </a:extLst>
          </p:cNvPr>
          <p:cNvSpPr/>
          <p:nvPr/>
        </p:nvSpPr>
        <p:spPr>
          <a:xfrm>
            <a:off x="1790299" y="2300438"/>
            <a:ext cx="1771048" cy="38501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01575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91167-0148-5F6B-29B3-37FDC5C05368}"/>
              </a:ext>
            </a:extLst>
          </p:cNvPr>
          <p:cNvSpPr>
            <a:spLocks noGrp="1"/>
          </p:cNvSpPr>
          <p:nvPr>
            <p:ph type="title"/>
          </p:nvPr>
        </p:nvSpPr>
        <p:spPr/>
        <p:txBody>
          <a:bodyPr/>
          <a:lstStyle/>
          <a:p>
            <a:r>
              <a:rPr lang="en-PH" dirty="0"/>
              <a:t>Input and Output</a:t>
            </a:r>
          </a:p>
        </p:txBody>
      </p:sp>
      <p:sp>
        <p:nvSpPr>
          <p:cNvPr id="3" name="Content Placeholder 2">
            <a:extLst>
              <a:ext uri="{FF2B5EF4-FFF2-40B4-BE49-F238E27FC236}">
                <a16:creationId xmlns:a16="http://schemas.microsoft.com/office/drawing/2014/main" id="{E6FA4DE8-3F33-48D4-D093-7DF4DDD54335}"/>
              </a:ext>
            </a:extLst>
          </p:cNvPr>
          <p:cNvSpPr>
            <a:spLocks noGrp="1"/>
          </p:cNvSpPr>
          <p:nvPr>
            <p:ph idx="1"/>
          </p:nvPr>
        </p:nvSpPr>
        <p:spPr/>
        <p:txBody>
          <a:bodyPr/>
          <a:lstStyle/>
          <a:p>
            <a:endParaRPr lang="en-PH" dirty="0"/>
          </a:p>
        </p:txBody>
      </p:sp>
    </p:spTree>
    <p:extLst>
      <p:ext uri="{BB962C8B-B14F-4D97-AF65-F5344CB8AC3E}">
        <p14:creationId xmlns:p14="http://schemas.microsoft.com/office/powerpoint/2010/main" val="2907798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506</TotalTime>
  <Words>461</Words>
  <Application>Microsoft Office PowerPoint</Application>
  <PresentationFormat>Widescreen</PresentationFormat>
  <Paragraphs>41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Impact</vt:lpstr>
      <vt:lpstr>Nunito</vt:lpstr>
      <vt:lpstr>SourceSansProRegular</vt:lpstr>
      <vt:lpstr>Main Event</vt:lpstr>
      <vt:lpstr>LEARNING PYTHON</vt:lpstr>
      <vt:lpstr>             AGENDA</vt:lpstr>
      <vt:lpstr>What is Python?</vt:lpstr>
      <vt:lpstr>Python Jobs</vt:lpstr>
      <vt:lpstr>Why to learn Phython?</vt:lpstr>
      <vt:lpstr>PowerPoint Presentation</vt:lpstr>
      <vt:lpstr>Python Online Interpreter: 1</vt:lpstr>
      <vt:lpstr>Python Online Interpreter: 2</vt:lpstr>
      <vt:lpstr>Input and Output</vt:lpstr>
      <vt:lpstr>PowerPoint Presentation</vt:lpstr>
      <vt:lpstr>PowerPoint Presentation</vt:lpstr>
      <vt:lpstr>PowerPoint Presentation</vt:lpstr>
      <vt:lpstr>PowerPoint Presentation</vt:lpstr>
      <vt:lpstr>                         DATA TYPE</vt:lpstr>
      <vt:lpstr>                        DATA TYPE</vt:lpstr>
      <vt:lpstr>PowerPoint Presentation</vt:lpstr>
      <vt:lpstr>PowerPoint Presentation</vt:lpstr>
      <vt:lpstr>                    Operator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PYTHON</dc:title>
  <dc:creator>reese nacario</dc:creator>
  <cp:lastModifiedBy>reese nacario</cp:lastModifiedBy>
  <cp:revision>1</cp:revision>
  <dcterms:created xsi:type="dcterms:W3CDTF">2022-09-29T06:40:39Z</dcterms:created>
  <dcterms:modified xsi:type="dcterms:W3CDTF">2022-09-29T15:06:51Z</dcterms:modified>
</cp:coreProperties>
</file>