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2" r:id="rId6"/>
    <p:sldId id="264" r:id="rId7"/>
    <p:sldId id="356" r:id="rId8"/>
    <p:sldId id="357" r:id="rId9"/>
    <p:sldId id="259" r:id="rId10"/>
    <p:sldId id="260" r:id="rId11"/>
    <p:sldId id="261" r:id="rId12"/>
    <p:sldId id="263" r:id="rId13"/>
    <p:sldId id="265" r:id="rId14"/>
    <p:sldId id="267" r:id="rId15"/>
    <p:sldId id="268" r:id="rId16"/>
    <p:sldId id="269" r:id="rId17"/>
    <p:sldId id="270" r:id="rId18"/>
    <p:sldId id="271" r:id="rId19"/>
    <p:sldId id="272" r:id="rId20"/>
    <p:sldId id="273" r:id="rId21"/>
    <p:sldId id="274" r:id="rId22"/>
    <p:sldId id="276" r:id="rId23"/>
    <p:sldId id="277" r:id="rId24"/>
    <p:sldId id="278" r:id="rId25"/>
    <p:sldId id="279" r:id="rId26"/>
    <p:sldId id="280" r:id="rId27"/>
    <p:sldId id="281" r:id="rId28"/>
    <p:sldId id="282" r:id="rId29"/>
    <p:sldId id="283" r:id="rId30"/>
    <p:sldId id="275" r:id="rId31"/>
    <p:sldId id="284" r:id="rId32"/>
    <p:sldId id="285" r:id="rId33"/>
    <p:sldId id="286" r:id="rId34"/>
    <p:sldId id="287" r:id="rId35"/>
    <p:sldId id="288" r:id="rId36"/>
    <p:sldId id="289" r:id="rId37"/>
    <p:sldId id="290" r:id="rId38"/>
    <p:sldId id="291" r:id="rId39"/>
    <p:sldId id="292" r:id="rId40"/>
    <p:sldId id="293" r:id="rId41"/>
    <p:sldId id="295" r:id="rId42"/>
    <p:sldId id="296" r:id="rId43"/>
    <p:sldId id="297" r:id="rId44"/>
    <p:sldId id="298" r:id="rId45"/>
    <p:sldId id="299" r:id="rId46"/>
    <p:sldId id="300" r:id="rId47"/>
    <p:sldId id="301" r:id="rId48"/>
    <p:sldId id="302" r:id="rId49"/>
    <p:sldId id="303" r:id="rId50"/>
    <p:sldId id="304" r:id="rId51"/>
    <p:sldId id="306" r:id="rId52"/>
    <p:sldId id="307" r:id="rId53"/>
    <p:sldId id="308" r:id="rId54"/>
    <p:sldId id="309" r:id="rId55"/>
    <p:sldId id="310" r:id="rId56"/>
    <p:sldId id="305" r:id="rId57"/>
    <p:sldId id="311" r:id="rId58"/>
    <p:sldId id="312" r:id="rId59"/>
    <p:sldId id="313"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31" r:id="rId75"/>
    <p:sldId id="332" r:id="rId76"/>
    <p:sldId id="333" r:id="rId77"/>
    <p:sldId id="334" r:id="rId78"/>
    <p:sldId id="335" r:id="rId79"/>
    <p:sldId id="336" r:id="rId80"/>
    <p:sldId id="337" r:id="rId81"/>
    <p:sldId id="338" r:id="rId82"/>
    <p:sldId id="339" r:id="rId83"/>
    <p:sldId id="340" r:id="rId84"/>
    <p:sldId id="329" r:id="rId85"/>
    <p:sldId id="330" r:id="rId86"/>
    <p:sldId id="341" r:id="rId87"/>
    <p:sldId id="342" r:id="rId88"/>
    <p:sldId id="343" r:id="rId89"/>
    <p:sldId id="344" r:id="rId90"/>
    <p:sldId id="345" r:id="rId91"/>
    <p:sldId id="346" r:id="rId92"/>
    <p:sldId id="347" r:id="rId93"/>
    <p:sldId id="349" r:id="rId94"/>
    <p:sldId id="348" r:id="rId95"/>
    <p:sldId id="350" r:id="rId96"/>
    <p:sldId id="351" r:id="rId97"/>
    <p:sldId id="352" r:id="rId98"/>
    <p:sldId id="353" r:id="rId99"/>
    <p:sldId id="354" r:id="rId100"/>
    <p:sldId id="355" r:id="rId1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2" d="100"/>
          <a:sy n="72" d="100"/>
        </p:scale>
        <p:origin x="66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DB30A4-4227-4D60-A517-853A98F131F3}"/>
              </a:ext>
            </a:extLst>
          </p:cNvPr>
          <p:cNvSpPr>
            <a:spLocks noGrp="1"/>
          </p:cNvSpPr>
          <p:nvPr>
            <p:ph type="ctrTitle"/>
          </p:nvPr>
        </p:nvSpPr>
        <p:spPr/>
        <p:txBody>
          <a:bodyPr/>
          <a:lstStyle/>
          <a:p>
            <a:r>
              <a:rPr lang="en-US" altLang="zh-TW" dirty="0"/>
              <a:t>MY JOURNAL</a:t>
            </a:r>
            <a:r>
              <a:rPr lang="zh-TW" altLang="en-US" dirty="0"/>
              <a:t>  </a:t>
            </a:r>
            <a:r>
              <a:rPr lang="en-US" altLang="zh-TW" dirty="0"/>
              <a:t>TO PYTHON</a:t>
            </a:r>
            <a:endParaRPr lang="zh-TW" altLang="en-US" dirty="0"/>
          </a:p>
        </p:txBody>
      </p:sp>
      <p:sp>
        <p:nvSpPr>
          <p:cNvPr id="3" name="副標題 2">
            <a:extLst>
              <a:ext uri="{FF2B5EF4-FFF2-40B4-BE49-F238E27FC236}">
                <a16:creationId xmlns:a16="http://schemas.microsoft.com/office/drawing/2014/main" id="{64DA5072-B6C7-4BDB-B59B-E0138B007F5E}"/>
              </a:ext>
            </a:extLst>
          </p:cNvPr>
          <p:cNvSpPr>
            <a:spLocks noGrp="1"/>
          </p:cNvSpPr>
          <p:nvPr>
            <p:ph type="subTitle" idx="1"/>
          </p:nvPr>
        </p:nvSpPr>
        <p:spPr/>
        <p:txBody>
          <a:bodyPr/>
          <a:lstStyle/>
          <a:p>
            <a:r>
              <a:rPr lang="en-US" altLang="zh-TW" dirty="0"/>
              <a:t>Name: </a:t>
            </a:r>
            <a:r>
              <a:rPr lang="zh-TW" altLang="en-US" dirty="0"/>
              <a:t>雷利斯</a:t>
            </a:r>
            <a:endParaRPr lang="en-US" altLang="zh-TW" dirty="0"/>
          </a:p>
          <a:p>
            <a:r>
              <a:rPr lang="en-US" altLang="zh-TW" dirty="0"/>
              <a:t>Teacher: My dear </a:t>
            </a:r>
            <a:r>
              <a:rPr lang="en-US" altLang="zh-TW" dirty="0" err="1"/>
              <a:t>greate</a:t>
            </a:r>
            <a:r>
              <a:rPr lang="en-US" altLang="zh-TW" dirty="0"/>
              <a:t> teacher</a:t>
            </a:r>
          </a:p>
          <a:p>
            <a:endParaRPr lang="zh-TW" altLang="en-US" dirty="0"/>
          </a:p>
        </p:txBody>
      </p:sp>
    </p:spTree>
    <p:extLst>
      <p:ext uri="{BB962C8B-B14F-4D97-AF65-F5344CB8AC3E}">
        <p14:creationId xmlns:p14="http://schemas.microsoft.com/office/powerpoint/2010/main" val="2922766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5BE90E-8D77-413E-B9B1-AB8C6645DA60}"/>
              </a:ext>
            </a:extLst>
          </p:cNvPr>
          <p:cNvSpPr>
            <a:spLocks noGrp="1"/>
          </p:cNvSpPr>
          <p:nvPr>
            <p:ph type="title"/>
          </p:nvPr>
        </p:nvSpPr>
        <p:spPr/>
        <p:txBody>
          <a:bodyPr>
            <a:normAutofit fontScale="90000"/>
          </a:bodyPr>
          <a:lstStyle/>
          <a:p>
            <a:r>
              <a:rPr lang="en-US" altLang="zh-TW" dirty="0"/>
              <a:t>Python - Change Dictionary Items</a:t>
            </a:r>
            <a:br>
              <a:rPr lang="en-US" altLang="zh-TW" dirty="0"/>
            </a:br>
            <a:br>
              <a:rPr lang="en-US" altLang="zh-TW" dirty="0"/>
            </a:br>
            <a:br>
              <a:rPr lang="en-US" altLang="zh-TW" dirty="0"/>
            </a:br>
            <a:br>
              <a:rPr lang="en-US" altLang="zh-TW" dirty="0"/>
            </a:br>
            <a:endParaRPr lang="zh-TW" altLang="en-US" dirty="0"/>
          </a:p>
        </p:txBody>
      </p:sp>
      <p:sp>
        <p:nvSpPr>
          <p:cNvPr id="3" name="內容版面配置區 2">
            <a:extLst>
              <a:ext uri="{FF2B5EF4-FFF2-40B4-BE49-F238E27FC236}">
                <a16:creationId xmlns:a16="http://schemas.microsoft.com/office/drawing/2014/main" id="{FDFC6AAD-78F3-41B4-88FE-2ABB438E00D3}"/>
              </a:ext>
            </a:extLst>
          </p:cNvPr>
          <p:cNvSpPr>
            <a:spLocks noGrp="1"/>
          </p:cNvSpPr>
          <p:nvPr>
            <p:ph idx="1"/>
          </p:nvPr>
        </p:nvSpPr>
        <p:spPr/>
        <p:txBody>
          <a:bodyPr/>
          <a:lstStyle/>
          <a:p>
            <a:r>
              <a:rPr lang="en-US" altLang="zh-TW" dirty="0"/>
              <a:t>You can change the value of a specific item by referring to its key name:</a:t>
            </a:r>
          </a:p>
          <a:p>
            <a:endParaRPr lang="zh-TW" altLang="en-US" dirty="0"/>
          </a:p>
        </p:txBody>
      </p:sp>
      <p:sp>
        <p:nvSpPr>
          <p:cNvPr id="4" name="矩形 3">
            <a:extLst>
              <a:ext uri="{FF2B5EF4-FFF2-40B4-BE49-F238E27FC236}">
                <a16:creationId xmlns:a16="http://schemas.microsoft.com/office/drawing/2014/main" id="{40621F68-361B-4977-9758-FD5FD2061E4B}"/>
              </a:ext>
            </a:extLst>
          </p:cNvPr>
          <p:cNvSpPr/>
          <p:nvPr/>
        </p:nvSpPr>
        <p:spPr>
          <a:xfrm>
            <a:off x="2966052" y="3244334"/>
            <a:ext cx="1099568" cy="369332"/>
          </a:xfrm>
          <a:prstGeom prst="rect">
            <a:avLst/>
          </a:prstGeom>
        </p:spPr>
        <p:txBody>
          <a:bodyPr wrap="square">
            <a:spAutoFit/>
          </a:bodyPr>
          <a:lstStyle/>
          <a:p>
            <a:r>
              <a:rPr lang="en-US" altLang="zh-TW" b="1" dirty="0">
                <a:solidFill>
                  <a:srgbClr val="000000"/>
                </a:solidFill>
                <a:latin typeface="Segoe UI" panose="020B0502040204020203" pitchFamily="34" charset="0"/>
              </a:rPr>
              <a:t>Example</a:t>
            </a:r>
            <a:endParaRPr lang="en-US" altLang="zh-TW" b="1" i="0" dirty="0">
              <a:solidFill>
                <a:srgbClr val="000000"/>
              </a:solidFill>
              <a:effectLst/>
              <a:latin typeface="Segoe UI" panose="020B0502040204020203" pitchFamily="34" charset="0"/>
            </a:endParaRPr>
          </a:p>
        </p:txBody>
      </p:sp>
      <p:pic>
        <p:nvPicPr>
          <p:cNvPr id="5" name="圖片 4">
            <a:extLst>
              <a:ext uri="{FF2B5EF4-FFF2-40B4-BE49-F238E27FC236}">
                <a16:creationId xmlns:a16="http://schemas.microsoft.com/office/drawing/2014/main" id="{16BEAE00-3861-4516-A620-5216D16FB2FD}"/>
              </a:ext>
            </a:extLst>
          </p:cNvPr>
          <p:cNvPicPr>
            <a:picLocks noChangeAspect="1"/>
          </p:cNvPicPr>
          <p:nvPr/>
        </p:nvPicPr>
        <p:blipFill>
          <a:blip r:embed="rId2"/>
          <a:stretch>
            <a:fillRect/>
          </a:stretch>
        </p:blipFill>
        <p:spPr>
          <a:xfrm>
            <a:off x="4739884" y="3668780"/>
            <a:ext cx="4392685" cy="2242442"/>
          </a:xfrm>
          <a:prstGeom prst="rect">
            <a:avLst/>
          </a:prstGeom>
        </p:spPr>
      </p:pic>
      <p:sp>
        <p:nvSpPr>
          <p:cNvPr id="6" name="矩形 5">
            <a:extLst>
              <a:ext uri="{FF2B5EF4-FFF2-40B4-BE49-F238E27FC236}">
                <a16:creationId xmlns:a16="http://schemas.microsoft.com/office/drawing/2014/main" id="{1546653F-1643-4D8E-874D-423669EA338C}"/>
              </a:ext>
            </a:extLst>
          </p:cNvPr>
          <p:cNvSpPr/>
          <p:nvPr/>
        </p:nvSpPr>
        <p:spPr>
          <a:xfrm>
            <a:off x="4972242" y="1535668"/>
            <a:ext cx="2507418" cy="461665"/>
          </a:xfrm>
          <a:prstGeom prst="rect">
            <a:avLst/>
          </a:prstGeom>
        </p:spPr>
        <p:txBody>
          <a:bodyPr wrap="none">
            <a:spAutoFit/>
          </a:bodyPr>
          <a:lstStyle/>
          <a:p>
            <a:r>
              <a:rPr lang="en-US" altLang="zh-TW" sz="2400" b="1" dirty="0"/>
              <a:t>Change Values</a:t>
            </a:r>
          </a:p>
        </p:txBody>
      </p:sp>
      <p:cxnSp>
        <p:nvCxnSpPr>
          <p:cNvPr id="9" name="Connector: Elbow 8">
            <a:extLst>
              <a:ext uri="{FF2B5EF4-FFF2-40B4-BE49-F238E27FC236}">
                <a16:creationId xmlns:a16="http://schemas.microsoft.com/office/drawing/2014/main" id="{90141951-B2DD-2323-BE37-7FD8A064B588}"/>
              </a:ext>
            </a:extLst>
          </p:cNvPr>
          <p:cNvCxnSpPr/>
          <p:nvPr/>
        </p:nvCxnSpPr>
        <p:spPr>
          <a:xfrm>
            <a:off x="3977640" y="3613666"/>
            <a:ext cx="662940" cy="421124"/>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42141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1706A-35A6-4DF1-F52B-37983C5F5960}"/>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Removing Array Elements</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07A9E347-2AE7-61FF-8AAE-3A8E0EBF342D}"/>
              </a:ext>
            </a:extLst>
          </p:cNvPr>
          <p:cNvSpPr>
            <a:spLocks noGrp="1"/>
          </p:cNvSpPr>
          <p:nvPr>
            <p:ph idx="1"/>
          </p:nvPr>
        </p:nvSpPr>
        <p:spPr>
          <a:xfrm>
            <a:off x="2589212" y="1540189"/>
            <a:ext cx="8915400" cy="3777622"/>
          </a:xfrm>
        </p:spPr>
        <p:txBody>
          <a:bodyPr/>
          <a:lstStyle/>
          <a:p>
            <a:r>
              <a:rPr lang="en-US" b="0" i="0" dirty="0">
                <a:solidFill>
                  <a:srgbClr val="000000"/>
                </a:solidFill>
                <a:effectLst/>
                <a:latin typeface="Verdana" panose="020B0604030504040204" pitchFamily="34" charset="0"/>
              </a:rPr>
              <a:t>You can use the  </a:t>
            </a:r>
            <a:r>
              <a:rPr lang="en-US" b="0" i="0" dirty="0">
                <a:solidFill>
                  <a:srgbClr val="FF0000"/>
                </a:solidFill>
                <a:effectLst/>
                <a:latin typeface="Verdana" panose="020B0604030504040204" pitchFamily="34" charset="0"/>
              </a:rPr>
              <a:t>pop() </a:t>
            </a:r>
            <a:r>
              <a:rPr lang="en-US" b="0" i="0" dirty="0">
                <a:solidFill>
                  <a:srgbClr val="000000"/>
                </a:solidFill>
                <a:effectLst/>
                <a:latin typeface="Verdana" panose="020B0604030504040204" pitchFamily="34" charset="0"/>
              </a:rPr>
              <a:t>method to remove an element from the  array</a:t>
            </a:r>
            <a:endParaRPr lang="en-US" dirty="0"/>
          </a:p>
        </p:txBody>
      </p:sp>
      <p:sp>
        <p:nvSpPr>
          <p:cNvPr id="5" name="TextBox 4">
            <a:extLst>
              <a:ext uri="{FF2B5EF4-FFF2-40B4-BE49-F238E27FC236}">
                <a16:creationId xmlns:a16="http://schemas.microsoft.com/office/drawing/2014/main" id="{809E2B6A-9EC3-ACDD-A3A5-664D939154DE}"/>
              </a:ext>
            </a:extLst>
          </p:cNvPr>
          <p:cNvSpPr txBox="1"/>
          <p:nvPr/>
        </p:nvSpPr>
        <p:spPr>
          <a:xfrm>
            <a:off x="2902226" y="2333247"/>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7" name="TextBox 6">
            <a:extLst>
              <a:ext uri="{FF2B5EF4-FFF2-40B4-BE49-F238E27FC236}">
                <a16:creationId xmlns:a16="http://schemas.microsoft.com/office/drawing/2014/main" id="{855C35FF-FD7A-B251-DE16-AB362DD5D213}"/>
              </a:ext>
            </a:extLst>
          </p:cNvPr>
          <p:cNvSpPr txBox="1"/>
          <p:nvPr/>
        </p:nvSpPr>
        <p:spPr>
          <a:xfrm>
            <a:off x="3048000" y="2821079"/>
            <a:ext cx="6096000" cy="307777"/>
          </a:xfrm>
          <a:prstGeom prst="rect">
            <a:avLst/>
          </a:prstGeom>
          <a:noFill/>
        </p:spPr>
        <p:txBody>
          <a:bodyPr wrap="square">
            <a:spAutoFit/>
          </a:bodyPr>
          <a:lstStyle/>
          <a:p>
            <a:r>
              <a:rPr lang="en-US" sz="1400" b="0" i="0" dirty="0">
                <a:solidFill>
                  <a:srgbClr val="000000"/>
                </a:solidFill>
                <a:effectLst/>
                <a:latin typeface="Verdana" panose="020B0604030504040204" pitchFamily="34" charset="0"/>
              </a:rPr>
              <a:t>- Delete the second element of the </a:t>
            </a:r>
            <a:r>
              <a:rPr lang="en-US" sz="1400" b="0" i="0" dirty="0">
                <a:solidFill>
                  <a:srgbClr val="FF0000"/>
                </a:solidFill>
                <a:effectLst/>
                <a:latin typeface="Verdana" panose="020B0604030504040204" pitchFamily="34" charset="0"/>
              </a:rPr>
              <a:t>country</a:t>
            </a:r>
            <a:r>
              <a:rPr lang="en-US" sz="1400" b="0" i="0" dirty="0">
                <a:solidFill>
                  <a:srgbClr val="000000"/>
                </a:solidFill>
                <a:effectLst/>
                <a:latin typeface="Verdana" panose="020B0604030504040204" pitchFamily="34" charset="0"/>
              </a:rPr>
              <a:t> array	:</a:t>
            </a:r>
            <a:endParaRPr lang="en-US" sz="1400" dirty="0"/>
          </a:p>
        </p:txBody>
      </p:sp>
      <p:pic>
        <p:nvPicPr>
          <p:cNvPr id="9" name="Picture 8">
            <a:extLst>
              <a:ext uri="{FF2B5EF4-FFF2-40B4-BE49-F238E27FC236}">
                <a16:creationId xmlns:a16="http://schemas.microsoft.com/office/drawing/2014/main" id="{86C3AA46-755D-1B42-3B4A-58B5B68EDD12}"/>
              </a:ext>
            </a:extLst>
          </p:cNvPr>
          <p:cNvPicPr>
            <a:picLocks noChangeAspect="1"/>
          </p:cNvPicPr>
          <p:nvPr/>
        </p:nvPicPr>
        <p:blipFill>
          <a:blip r:embed="rId2"/>
          <a:stretch>
            <a:fillRect/>
          </a:stretch>
        </p:blipFill>
        <p:spPr>
          <a:xfrm>
            <a:off x="3716554" y="4149608"/>
            <a:ext cx="6001352" cy="2683144"/>
          </a:xfrm>
          <a:prstGeom prst="rect">
            <a:avLst/>
          </a:prstGeom>
        </p:spPr>
      </p:pic>
      <p:cxnSp>
        <p:nvCxnSpPr>
          <p:cNvPr id="13" name="Connector: Elbow 12">
            <a:extLst>
              <a:ext uri="{FF2B5EF4-FFF2-40B4-BE49-F238E27FC236}">
                <a16:creationId xmlns:a16="http://schemas.microsoft.com/office/drawing/2014/main" id="{7418A914-E1A6-95B7-A116-ABD63E2F78B8}"/>
              </a:ext>
            </a:extLst>
          </p:cNvPr>
          <p:cNvCxnSpPr>
            <a:cxnSpLocks/>
          </p:cNvCxnSpPr>
          <p:nvPr/>
        </p:nvCxnSpPr>
        <p:spPr>
          <a:xfrm rot="16200000" flipH="1">
            <a:off x="6451389" y="3341971"/>
            <a:ext cx="836486" cy="61960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165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4B34D0-F893-4FD0-9636-468FE3448A21}"/>
              </a:ext>
            </a:extLst>
          </p:cNvPr>
          <p:cNvSpPr>
            <a:spLocks noGrp="1"/>
          </p:cNvSpPr>
          <p:nvPr>
            <p:ph type="title"/>
          </p:nvPr>
        </p:nvSpPr>
        <p:spPr/>
        <p:txBody>
          <a:bodyPr/>
          <a:lstStyle/>
          <a:p>
            <a:r>
              <a:rPr lang="en-US" altLang="zh-TW" dirty="0"/>
              <a:t>Python - Add Dictionary Items</a:t>
            </a:r>
            <a:br>
              <a:rPr lang="en-US" altLang="zh-TW" dirty="0"/>
            </a:br>
            <a:endParaRPr lang="zh-TW" altLang="en-US" dirty="0"/>
          </a:p>
        </p:txBody>
      </p:sp>
      <p:sp>
        <p:nvSpPr>
          <p:cNvPr id="3" name="內容版面配置區 2">
            <a:extLst>
              <a:ext uri="{FF2B5EF4-FFF2-40B4-BE49-F238E27FC236}">
                <a16:creationId xmlns:a16="http://schemas.microsoft.com/office/drawing/2014/main" id="{6F85E9AC-371B-4297-B6AF-E0C46043E701}"/>
              </a:ext>
            </a:extLst>
          </p:cNvPr>
          <p:cNvSpPr>
            <a:spLocks noGrp="1"/>
          </p:cNvSpPr>
          <p:nvPr>
            <p:ph idx="1"/>
          </p:nvPr>
        </p:nvSpPr>
        <p:spPr/>
        <p:txBody>
          <a:bodyPr/>
          <a:lstStyle/>
          <a:p>
            <a:r>
              <a:rPr lang="en-US" altLang="zh-TW" dirty="0"/>
              <a:t>Adding an item to the dictionary is done by using a new index key and assigning a value to it:</a:t>
            </a:r>
          </a:p>
          <a:p>
            <a:endParaRPr lang="zh-TW" altLang="en-US" dirty="0"/>
          </a:p>
        </p:txBody>
      </p:sp>
      <p:pic>
        <p:nvPicPr>
          <p:cNvPr id="4" name="圖片 3">
            <a:extLst>
              <a:ext uri="{FF2B5EF4-FFF2-40B4-BE49-F238E27FC236}">
                <a16:creationId xmlns:a16="http://schemas.microsoft.com/office/drawing/2014/main" id="{4B2D721F-BD14-4812-9433-E2576C71CC28}"/>
              </a:ext>
            </a:extLst>
          </p:cNvPr>
          <p:cNvPicPr>
            <a:picLocks noChangeAspect="1"/>
          </p:cNvPicPr>
          <p:nvPr/>
        </p:nvPicPr>
        <p:blipFill>
          <a:blip r:embed="rId2"/>
          <a:stretch>
            <a:fillRect/>
          </a:stretch>
        </p:blipFill>
        <p:spPr>
          <a:xfrm>
            <a:off x="3833297" y="4875729"/>
            <a:ext cx="5413256" cy="1874203"/>
          </a:xfrm>
          <a:prstGeom prst="rect">
            <a:avLst/>
          </a:prstGeom>
        </p:spPr>
      </p:pic>
      <p:sp>
        <p:nvSpPr>
          <p:cNvPr id="5" name="矩形 4">
            <a:extLst>
              <a:ext uri="{FF2B5EF4-FFF2-40B4-BE49-F238E27FC236}">
                <a16:creationId xmlns:a16="http://schemas.microsoft.com/office/drawing/2014/main" id="{15E2B014-134E-4303-BE49-953BA115632C}"/>
              </a:ext>
            </a:extLst>
          </p:cNvPr>
          <p:cNvSpPr/>
          <p:nvPr/>
        </p:nvSpPr>
        <p:spPr>
          <a:xfrm>
            <a:off x="3374926" y="3141310"/>
            <a:ext cx="1406554" cy="923330"/>
          </a:xfrm>
          <a:prstGeom prst="rect">
            <a:avLst/>
          </a:prstGeom>
        </p:spPr>
        <p:txBody>
          <a:bodyPr wrap="square">
            <a:spAutoFit/>
          </a:bodyPr>
          <a:lstStyle/>
          <a:p>
            <a:r>
              <a:rPr lang="en-US" altLang="zh-TW" b="1" dirty="0">
                <a:solidFill>
                  <a:srgbClr val="000000"/>
                </a:solidFill>
                <a:latin typeface="Segoe UI" panose="020B0502040204020203" pitchFamily="34" charset="0"/>
              </a:rPr>
              <a:t>Example</a:t>
            </a:r>
          </a:p>
          <a:p>
            <a:br>
              <a:rPr lang="en-US" altLang="zh-TW" dirty="0"/>
            </a:br>
            <a:endParaRPr lang="zh-TW" altLang="en-US" dirty="0"/>
          </a:p>
        </p:txBody>
      </p:sp>
      <p:sp>
        <p:nvSpPr>
          <p:cNvPr id="6" name="矩形 5">
            <a:extLst>
              <a:ext uri="{FF2B5EF4-FFF2-40B4-BE49-F238E27FC236}">
                <a16:creationId xmlns:a16="http://schemas.microsoft.com/office/drawing/2014/main" id="{76EA670C-790A-49D3-9FE1-4B89F58E6615}"/>
              </a:ext>
            </a:extLst>
          </p:cNvPr>
          <p:cNvSpPr/>
          <p:nvPr/>
        </p:nvSpPr>
        <p:spPr>
          <a:xfrm>
            <a:off x="5239187" y="1640387"/>
            <a:ext cx="6096000" cy="1015663"/>
          </a:xfrm>
          <a:prstGeom prst="rect">
            <a:avLst/>
          </a:prstGeom>
        </p:spPr>
        <p:txBody>
          <a:bodyPr>
            <a:spAutoFit/>
          </a:bodyPr>
          <a:lstStyle/>
          <a:p>
            <a:r>
              <a:rPr lang="en-US" altLang="zh-TW" sz="2400" b="1" dirty="0">
                <a:solidFill>
                  <a:srgbClr val="000000"/>
                </a:solidFill>
                <a:latin typeface="Segoe UI" panose="020B0502040204020203" pitchFamily="34" charset="0"/>
              </a:rPr>
              <a:t>Adding Items</a:t>
            </a:r>
          </a:p>
          <a:p>
            <a:br>
              <a:rPr lang="en-US" altLang="zh-TW" dirty="0"/>
            </a:br>
            <a:endParaRPr lang="zh-TW" altLang="en-US" dirty="0"/>
          </a:p>
        </p:txBody>
      </p:sp>
      <p:cxnSp>
        <p:nvCxnSpPr>
          <p:cNvPr id="8" name="Connector: Elbow 7">
            <a:extLst>
              <a:ext uri="{FF2B5EF4-FFF2-40B4-BE49-F238E27FC236}">
                <a16:creationId xmlns:a16="http://schemas.microsoft.com/office/drawing/2014/main" id="{E07CF021-D815-9801-0A34-CB637693F425}"/>
              </a:ext>
            </a:extLst>
          </p:cNvPr>
          <p:cNvCxnSpPr>
            <a:cxnSpLocks/>
          </p:cNvCxnSpPr>
          <p:nvPr/>
        </p:nvCxnSpPr>
        <p:spPr>
          <a:xfrm rot="16200000" flipH="1">
            <a:off x="4116087" y="3716139"/>
            <a:ext cx="1296029" cy="88692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153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15B972-1968-4198-90E8-1124A70B292B}"/>
              </a:ext>
            </a:extLst>
          </p:cNvPr>
          <p:cNvSpPr>
            <a:spLocks noGrp="1"/>
          </p:cNvSpPr>
          <p:nvPr>
            <p:ph type="title"/>
          </p:nvPr>
        </p:nvSpPr>
        <p:spPr>
          <a:xfrm>
            <a:off x="2592925" y="608031"/>
            <a:ext cx="8911687" cy="1280890"/>
          </a:xfrm>
        </p:spPr>
        <p:txBody>
          <a:bodyPr/>
          <a:lstStyle/>
          <a:p>
            <a:r>
              <a:rPr lang="en-US" altLang="zh-TW" dirty="0"/>
              <a:t>Python - Loop Dictionaries</a:t>
            </a:r>
            <a:br>
              <a:rPr lang="en-US" altLang="zh-TW" dirty="0"/>
            </a:br>
            <a:endParaRPr lang="zh-TW" altLang="en-US" dirty="0"/>
          </a:p>
        </p:txBody>
      </p:sp>
      <p:sp>
        <p:nvSpPr>
          <p:cNvPr id="4" name="矩形 3">
            <a:extLst>
              <a:ext uri="{FF2B5EF4-FFF2-40B4-BE49-F238E27FC236}">
                <a16:creationId xmlns:a16="http://schemas.microsoft.com/office/drawing/2014/main" id="{27791DEC-B577-4B67-B947-77DACC38BF89}"/>
              </a:ext>
            </a:extLst>
          </p:cNvPr>
          <p:cNvSpPr/>
          <p:nvPr/>
        </p:nvSpPr>
        <p:spPr>
          <a:xfrm>
            <a:off x="4391946" y="1720334"/>
            <a:ext cx="4075026" cy="461665"/>
          </a:xfrm>
          <a:prstGeom prst="rect">
            <a:avLst/>
          </a:prstGeom>
        </p:spPr>
        <p:txBody>
          <a:bodyPr wrap="none">
            <a:spAutoFit/>
          </a:bodyPr>
          <a:lstStyle/>
          <a:p>
            <a:r>
              <a:rPr lang="en-US" altLang="zh-TW" sz="2400" b="1" dirty="0">
                <a:solidFill>
                  <a:srgbClr val="000000"/>
                </a:solidFill>
                <a:latin typeface="Segoe UI" panose="020B0502040204020203" pitchFamily="34" charset="0"/>
              </a:rPr>
              <a:t>Loop Through a Dictionary</a:t>
            </a:r>
            <a:endParaRPr lang="en-US" altLang="zh-TW" sz="2400" b="1" i="0" dirty="0">
              <a:solidFill>
                <a:srgbClr val="000000"/>
              </a:solidFill>
              <a:effectLst/>
              <a:latin typeface="Segoe UI" panose="020B0502040204020203" pitchFamily="34" charset="0"/>
            </a:endParaRPr>
          </a:p>
        </p:txBody>
      </p:sp>
      <p:sp>
        <p:nvSpPr>
          <p:cNvPr id="9" name="內容版面配置區 8">
            <a:extLst>
              <a:ext uri="{FF2B5EF4-FFF2-40B4-BE49-F238E27FC236}">
                <a16:creationId xmlns:a16="http://schemas.microsoft.com/office/drawing/2014/main" id="{EF731D35-DB08-4BD0-A280-06AC1B375C4D}"/>
              </a:ext>
            </a:extLst>
          </p:cNvPr>
          <p:cNvSpPr>
            <a:spLocks noGrp="1"/>
          </p:cNvSpPr>
          <p:nvPr>
            <p:ph idx="1"/>
          </p:nvPr>
        </p:nvSpPr>
        <p:spPr/>
        <p:txBody>
          <a:bodyPr/>
          <a:lstStyle/>
          <a:p>
            <a:r>
              <a:rPr lang="en-US" altLang="zh-TW" dirty="0"/>
              <a:t>You can loop through a dictionary by using a for loop</a:t>
            </a:r>
          </a:p>
          <a:p>
            <a:r>
              <a:rPr lang="en-US" altLang="zh-TW" dirty="0"/>
              <a:t>When looping through a dictionary, the return value are the </a:t>
            </a:r>
            <a:r>
              <a:rPr lang="en-US" altLang="zh-TW" i="1" dirty="0"/>
              <a:t>keys</a:t>
            </a:r>
            <a:r>
              <a:rPr lang="en-US" altLang="zh-TW" dirty="0"/>
              <a:t> of the dictionary, but there are methods to return the </a:t>
            </a:r>
            <a:r>
              <a:rPr lang="en-US" altLang="zh-TW" i="1" dirty="0"/>
              <a:t>values</a:t>
            </a:r>
            <a:r>
              <a:rPr lang="en-US" altLang="zh-TW" dirty="0"/>
              <a:t> as well.</a:t>
            </a:r>
            <a:endParaRPr lang="zh-TW" altLang="en-US" dirty="0"/>
          </a:p>
        </p:txBody>
      </p:sp>
      <p:sp>
        <p:nvSpPr>
          <p:cNvPr id="11" name="矩形 10">
            <a:extLst>
              <a:ext uri="{FF2B5EF4-FFF2-40B4-BE49-F238E27FC236}">
                <a16:creationId xmlns:a16="http://schemas.microsoft.com/office/drawing/2014/main" id="{66B80E95-D402-4BC0-8944-FD158C44B5F5}"/>
              </a:ext>
            </a:extLst>
          </p:cNvPr>
          <p:cNvSpPr/>
          <p:nvPr/>
        </p:nvSpPr>
        <p:spPr>
          <a:xfrm>
            <a:off x="2542119" y="4001328"/>
            <a:ext cx="6096000" cy="923330"/>
          </a:xfrm>
          <a:prstGeom prst="rect">
            <a:avLst/>
          </a:prstGeom>
        </p:spPr>
        <p:txBody>
          <a:bodyPr>
            <a:spAutoFit/>
          </a:bodyPr>
          <a:lstStyle/>
          <a:p>
            <a:r>
              <a:rPr lang="en-US" altLang="zh-TW" b="1" dirty="0">
                <a:solidFill>
                  <a:srgbClr val="000000"/>
                </a:solidFill>
                <a:latin typeface="Segoe UI" panose="020B0502040204020203" pitchFamily="34" charset="0"/>
              </a:rPr>
              <a:t>Example</a:t>
            </a:r>
          </a:p>
          <a:p>
            <a:br>
              <a:rPr lang="en-US" altLang="zh-TW" dirty="0"/>
            </a:br>
            <a:endParaRPr lang="zh-TW" altLang="en-US" dirty="0"/>
          </a:p>
        </p:txBody>
      </p:sp>
      <p:pic>
        <p:nvPicPr>
          <p:cNvPr id="12" name="圖片 11">
            <a:extLst>
              <a:ext uri="{FF2B5EF4-FFF2-40B4-BE49-F238E27FC236}">
                <a16:creationId xmlns:a16="http://schemas.microsoft.com/office/drawing/2014/main" id="{20DFE9D7-11D2-40FE-BFAA-2F22920AF3C1}"/>
              </a:ext>
            </a:extLst>
          </p:cNvPr>
          <p:cNvPicPr>
            <a:picLocks noChangeAspect="1"/>
          </p:cNvPicPr>
          <p:nvPr/>
        </p:nvPicPr>
        <p:blipFill>
          <a:blip r:embed="rId2"/>
          <a:stretch>
            <a:fillRect/>
          </a:stretch>
        </p:blipFill>
        <p:spPr>
          <a:xfrm>
            <a:off x="5171300" y="3739522"/>
            <a:ext cx="4142013" cy="2604128"/>
          </a:xfrm>
          <a:prstGeom prst="rect">
            <a:avLst/>
          </a:prstGeom>
        </p:spPr>
      </p:pic>
      <p:sp>
        <p:nvSpPr>
          <p:cNvPr id="3" name="Arrow: Right 2">
            <a:extLst>
              <a:ext uri="{FF2B5EF4-FFF2-40B4-BE49-F238E27FC236}">
                <a16:creationId xmlns:a16="http://schemas.microsoft.com/office/drawing/2014/main" id="{1F3544C4-FACE-A19A-80B8-E84C5952FF91}"/>
              </a:ext>
            </a:extLst>
          </p:cNvPr>
          <p:cNvSpPr/>
          <p:nvPr/>
        </p:nvSpPr>
        <p:spPr>
          <a:xfrm>
            <a:off x="3874770" y="4126230"/>
            <a:ext cx="77724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3442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CFFBA-7A65-40DD-B6E4-AB6C8681E1C3}"/>
              </a:ext>
            </a:extLst>
          </p:cNvPr>
          <p:cNvSpPr>
            <a:spLocks noGrp="1"/>
          </p:cNvSpPr>
          <p:nvPr>
            <p:ph type="title"/>
          </p:nvPr>
        </p:nvSpPr>
        <p:spPr/>
        <p:txBody>
          <a:bodyPr>
            <a:normAutofit fontScale="90000"/>
          </a:bodyPr>
          <a:lstStyle/>
          <a:p>
            <a:r>
              <a:rPr lang="en-US" altLang="zh-TW" dirty="0"/>
              <a:t>Python - Nested Dictionaries</a:t>
            </a:r>
            <a:br>
              <a:rPr lang="en-US" altLang="zh-TW" dirty="0"/>
            </a:br>
            <a:br>
              <a:rPr lang="en-US" altLang="zh-TW" dirty="0"/>
            </a:br>
            <a:endParaRPr lang="zh-TW" altLang="en-US" dirty="0"/>
          </a:p>
        </p:txBody>
      </p:sp>
      <p:sp>
        <p:nvSpPr>
          <p:cNvPr id="3" name="內容版面配置區 2">
            <a:extLst>
              <a:ext uri="{FF2B5EF4-FFF2-40B4-BE49-F238E27FC236}">
                <a16:creationId xmlns:a16="http://schemas.microsoft.com/office/drawing/2014/main" id="{C069C4F6-1944-45D5-8DF6-26B1356061E5}"/>
              </a:ext>
            </a:extLst>
          </p:cNvPr>
          <p:cNvSpPr>
            <a:spLocks noGrp="1"/>
          </p:cNvSpPr>
          <p:nvPr>
            <p:ph idx="1"/>
          </p:nvPr>
        </p:nvSpPr>
        <p:spPr/>
        <p:txBody>
          <a:bodyPr/>
          <a:lstStyle/>
          <a:p>
            <a:r>
              <a:rPr lang="en-US" altLang="zh-TW" dirty="0"/>
              <a:t>A dictionary can contain dictionaries, this is called nested dictionaries.</a:t>
            </a:r>
          </a:p>
          <a:p>
            <a:pPr marL="0" indent="0">
              <a:buNone/>
            </a:pPr>
            <a:br>
              <a:rPr lang="en-US" altLang="zh-TW" dirty="0"/>
            </a:br>
            <a:endParaRPr lang="zh-TW" altLang="en-US" dirty="0"/>
          </a:p>
        </p:txBody>
      </p:sp>
      <p:sp>
        <p:nvSpPr>
          <p:cNvPr id="4" name="矩形 3">
            <a:extLst>
              <a:ext uri="{FF2B5EF4-FFF2-40B4-BE49-F238E27FC236}">
                <a16:creationId xmlns:a16="http://schemas.microsoft.com/office/drawing/2014/main" id="{AD6338B5-AD60-40C5-8D2E-FE43B89D5EFA}"/>
              </a:ext>
            </a:extLst>
          </p:cNvPr>
          <p:cNvSpPr/>
          <p:nvPr/>
        </p:nvSpPr>
        <p:spPr>
          <a:xfrm>
            <a:off x="4625130" y="1557635"/>
            <a:ext cx="6096000" cy="1015663"/>
          </a:xfrm>
          <a:prstGeom prst="rect">
            <a:avLst/>
          </a:prstGeom>
        </p:spPr>
        <p:txBody>
          <a:bodyPr>
            <a:spAutoFit/>
          </a:bodyPr>
          <a:lstStyle/>
          <a:p>
            <a:r>
              <a:rPr lang="en-US" altLang="zh-TW" sz="2400" b="1" dirty="0">
                <a:solidFill>
                  <a:srgbClr val="000000"/>
                </a:solidFill>
                <a:latin typeface="Segoe UI" panose="020B0502040204020203" pitchFamily="34" charset="0"/>
              </a:rPr>
              <a:t>Nested Dictionaries</a:t>
            </a:r>
          </a:p>
          <a:p>
            <a:br>
              <a:rPr lang="en-US" altLang="zh-TW" dirty="0"/>
            </a:br>
            <a:endParaRPr lang="zh-TW" altLang="en-US" dirty="0"/>
          </a:p>
        </p:txBody>
      </p:sp>
      <p:pic>
        <p:nvPicPr>
          <p:cNvPr id="5" name="圖片 4">
            <a:extLst>
              <a:ext uri="{FF2B5EF4-FFF2-40B4-BE49-F238E27FC236}">
                <a16:creationId xmlns:a16="http://schemas.microsoft.com/office/drawing/2014/main" id="{D579789D-3ADB-434D-AAB5-288EF50322CA}"/>
              </a:ext>
            </a:extLst>
          </p:cNvPr>
          <p:cNvPicPr>
            <a:picLocks noChangeAspect="1"/>
          </p:cNvPicPr>
          <p:nvPr/>
        </p:nvPicPr>
        <p:blipFill>
          <a:blip r:embed="rId2"/>
          <a:stretch>
            <a:fillRect/>
          </a:stretch>
        </p:blipFill>
        <p:spPr>
          <a:xfrm>
            <a:off x="3703048" y="3773515"/>
            <a:ext cx="6461883" cy="2885953"/>
          </a:xfrm>
          <a:prstGeom prst="rect">
            <a:avLst/>
          </a:prstGeom>
        </p:spPr>
      </p:pic>
      <p:sp>
        <p:nvSpPr>
          <p:cNvPr id="6" name="矩形 5">
            <a:extLst>
              <a:ext uri="{FF2B5EF4-FFF2-40B4-BE49-F238E27FC236}">
                <a16:creationId xmlns:a16="http://schemas.microsoft.com/office/drawing/2014/main" id="{A7C0FCEE-E227-4224-B64C-839343DD3986}"/>
              </a:ext>
            </a:extLst>
          </p:cNvPr>
          <p:cNvSpPr/>
          <p:nvPr/>
        </p:nvSpPr>
        <p:spPr>
          <a:xfrm>
            <a:off x="1638650" y="3099081"/>
            <a:ext cx="6096000" cy="923330"/>
          </a:xfrm>
          <a:prstGeom prst="rect">
            <a:avLst/>
          </a:prstGeom>
        </p:spPr>
        <p:txBody>
          <a:bodyPr>
            <a:spAutoFit/>
          </a:bodyPr>
          <a:lstStyle/>
          <a:p>
            <a:r>
              <a:rPr lang="en-US" altLang="zh-TW" b="1" dirty="0">
                <a:solidFill>
                  <a:srgbClr val="000000"/>
                </a:solidFill>
                <a:latin typeface="Segoe UI" panose="020B0502040204020203" pitchFamily="34" charset="0"/>
              </a:rPr>
              <a:t>Example</a:t>
            </a:r>
          </a:p>
          <a:p>
            <a:br>
              <a:rPr lang="en-US" altLang="zh-TW" dirty="0"/>
            </a:br>
            <a:endParaRPr lang="zh-TW" altLang="en-US" dirty="0"/>
          </a:p>
        </p:txBody>
      </p:sp>
      <p:cxnSp>
        <p:nvCxnSpPr>
          <p:cNvPr id="8" name="Connector: Elbow 7">
            <a:extLst>
              <a:ext uri="{FF2B5EF4-FFF2-40B4-BE49-F238E27FC236}">
                <a16:creationId xmlns:a16="http://schemas.microsoft.com/office/drawing/2014/main" id="{31FDBE2F-A476-9301-5ADE-6A337EC6EAD5}"/>
              </a:ext>
            </a:extLst>
          </p:cNvPr>
          <p:cNvCxnSpPr>
            <a:cxnSpLocks/>
          </p:cNvCxnSpPr>
          <p:nvPr/>
        </p:nvCxnSpPr>
        <p:spPr>
          <a:xfrm>
            <a:off x="2363367" y="3515026"/>
            <a:ext cx="1122783" cy="507385"/>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7340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7F552D-1378-4366-8E38-E716654FC89F}"/>
              </a:ext>
            </a:extLst>
          </p:cNvPr>
          <p:cNvSpPr>
            <a:spLocks noGrp="1"/>
          </p:cNvSpPr>
          <p:nvPr>
            <p:ph type="title"/>
          </p:nvPr>
        </p:nvSpPr>
        <p:spPr/>
        <p:txBody>
          <a:bodyPr>
            <a:normAutofit fontScale="90000"/>
          </a:bodyPr>
          <a:lstStyle/>
          <a:p>
            <a:br>
              <a:rPr lang="en-US" altLang="zh-TW" dirty="0"/>
            </a:br>
            <a:r>
              <a:rPr lang="en-US" altLang="zh-TW" dirty="0"/>
              <a:t> Python Syntax</a:t>
            </a:r>
            <a:br>
              <a:rPr lang="en-US" altLang="zh-TW" dirty="0"/>
            </a:br>
            <a:br>
              <a:rPr lang="en-US" altLang="zh-TW" dirty="0"/>
            </a:br>
            <a:br>
              <a:rPr lang="en-US" altLang="zh-TW" dirty="0"/>
            </a:br>
            <a:endParaRPr lang="zh-TW" altLang="en-US" dirty="0"/>
          </a:p>
        </p:txBody>
      </p:sp>
      <p:sp>
        <p:nvSpPr>
          <p:cNvPr id="3" name="內容版面配置區 2">
            <a:extLst>
              <a:ext uri="{FF2B5EF4-FFF2-40B4-BE49-F238E27FC236}">
                <a16:creationId xmlns:a16="http://schemas.microsoft.com/office/drawing/2014/main" id="{F8B5FEEC-1BEC-4314-A44C-564F418092A0}"/>
              </a:ext>
            </a:extLst>
          </p:cNvPr>
          <p:cNvSpPr>
            <a:spLocks noGrp="1"/>
          </p:cNvSpPr>
          <p:nvPr>
            <p:ph idx="1"/>
          </p:nvPr>
        </p:nvSpPr>
        <p:spPr/>
        <p:txBody>
          <a:bodyPr/>
          <a:lstStyle/>
          <a:p>
            <a:r>
              <a:rPr lang="en-US" altLang="zh-TW" dirty="0"/>
              <a:t>As we learned in the previous page, Python syntax can be executed by writing directly in the Command Line:</a:t>
            </a:r>
          </a:p>
          <a:p>
            <a:r>
              <a:rPr lang="en-US" altLang="zh-TW" dirty="0"/>
              <a:t>Indentation refers to the spaces at the beginning of a code line.</a:t>
            </a:r>
          </a:p>
          <a:p>
            <a:r>
              <a:rPr lang="en-US" altLang="zh-TW" dirty="0"/>
              <a:t>Where in other programming languages the indentation in code is for readability only, the indentation in Python is very important.</a:t>
            </a:r>
          </a:p>
          <a:p>
            <a:r>
              <a:rPr lang="en-US" altLang="zh-TW" dirty="0"/>
              <a:t>Python uses indentation to indicate a block of code.</a:t>
            </a:r>
          </a:p>
          <a:p>
            <a:endParaRPr lang="en-US" altLang="zh-TW" dirty="0"/>
          </a:p>
          <a:p>
            <a:pPr>
              <a:buNone/>
            </a:pPr>
            <a:endParaRPr lang="zh-TW" altLang="en-US" dirty="0"/>
          </a:p>
        </p:txBody>
      </p:sp>
      <p:sp>
        <p:nvSpPr>
          <p:cNvPr id="4" name="矩形 3"/>
          <p:cNvSpPr/>
          <p:nvPr/>
        </p:nvSpPr>
        <p:spPr>
          <a:xfrm>
            <a:off x="4630831" y="1756356"/>
            <a:ext cx="3562194" cy="461665"/>
          </a:xfrm>
          <a:prstGeom prst="rect">
            <a:avLst/>
          </a:prstGeom>
        </p:spPr>
        <p:txBody>
          <a:bodyPr wrap="none">
            <a:spAutoFit/>
          </a:bodyPr>
          <a:lstStyle/>
          <a:p>
            <a:r>
              <a:rPr lang="en-US" altLang="zh-TW" sz="2400" b="1" dirty="0"/>
              <a:t>Execute Python Syntax</a:t>
            </a:r>
          </a:p>
        </p:txBody>
      </p:sp>
      <p:sp>
        <p:nvSpPr>
          <p:cNvPr id="5" name="矩形 4"/>
          <p:cNvSpPr/>
          <p:nvPr/>
        </p:nvSpPr>
        <p:spPr>
          <a:xfrm>
            <a:off x="1582534" y="4241862"/>
            <a:ext cx="1159292" cy="369332"/>
          </a:xfrm>
          <a:prstGeom prst="rect">
            <a:avLst/>
          </a:prstGeom>
        </p:spPr>
        <p:txBody>
          <a:bodyPr wrap="none">
            <a:spAutoFit/>
          </a:bodyPr>
          <a:lstStyle/>
          <a:p>
            <a:r>
              <a:rPr lang="en-US" altLang="zh-TW" b="1" dirty="0"/>
              <a:t>Example</a:t>
            </a:r>
          </a:p>
        </p:txBody>
      </p:sp>
      <p:pic>
        <p:nvPicPr>
          <p:cNvPr id="1026" name="Picture 2"/>
          <p:cNvPicPr>
            <a:picLocks noChangeAspect="1" noChangeArrowheads="1"/>
          </p:cNvPicPr>
          <p:nvPr/>
        </p:nvPicPr>
        <p:blipFill>
          <a:blip r:embed="rId2"/>
          <a:srcRect/>
          <a:stretch>
            <a:fillRect/>
          </a:stretch>
        </p:blipFill>
        <p:spPr bwMode="auto">
          <a:xfrm>
            <a:off x="3051549" y="5120640"/>
            <a:ext cx="3995363" cy="1378527"/>
          </a:xfrm>
          <a:prstGeom prst="rect">
            <a:avLst/>
          </a:prstGeom>
          <a:noFill/>
          <a:ln w="9525">
            <a:noFill/>
            <a:miter lim="800000"/>
            <a:headEnd/>
            <a:tailEnd/>
          </a:ln>
          <a:effectLst/>
        </p:spPr>
      </p:pic>
      <p:cxnSp>
        <p:nvCxnSpPr>
          <p:cNvPr id="7" name="Straight Arrow Connector 6">
            <a:extLst>
              <a:ext uri="{FF2B5EF4-FFF2-40B4-BE49-F238E27FC236}">
                <a16:creationId xmlns:a16="http://schemas.microsoft.com/office/drawing/2014/main" id="{1FF6D1AA-BBCA-F8F5-C9BA-981E4BC1A1F2}"/>
              </a:ext>
            </a:extLst>
          </p:cNvPr>
          <p:cNvCxnSpPr>
            <a:cxnSpLocks/>
          </p:cNvCxnSpPr>
          <p:nvPr/>
        </p:nvCxnSpPr>
        <p:spPr>
          <a:xfrm>
            <a:off x="2343150" y="4639980"/>
            <a:ext cx="708399" cy="4806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0489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Python Variables</a:t>
            </a:r>
            <a:br>
              <a:rPr lang="en-US" altLang="zh-TW" dirty="0"/>
            </a:br>
            <a:br>
              <a:rPr lang="en-US" altLang="zh-TW" dirty="0"/>
            </a:br>
            <a:endParaRPr lang="zh-TW" altLang="en-US" dirty="0"/>
          </a:p>
        </p:txBody>
      </p:sp>
      <p:sp>
        <p:nvSpPr>
          <p:cNvPr id="3" name="內容版面配置區 2"/>
          <p:cNvSpPr>
            <a:spLocks noGrp="1"/>
          </p:cNvSpPr>
          <p:nvPr>
            <p:ph idx="1"/>
          </p:nvPr>
        </p:nvSpPr>
        <p:spPr/>
        <p:txBody>
          <a:bodyPr/>
          <a:lstStyle/>
          <a:p>
            <a:r>
              <a:rPr lang="en-US" altLang="zh-TW" dirty="0"/>
              <a:t>In Python, variables are created when you assign a value to it:</a:t>
            </a:r>
          </a:p>
          <a:p>
            <a:pPr>
              <a:buNone/>
            </a:pPr>
            <a:endParaRPr lang="zh-TW" altLang="en-US" dirty="0"/>
          </a:p>
        </p:txBody>
      </p:sp>
      <p:sp>
        <p:nvSpPr>
          <p:cNvPr id="4" name="矩形 3"/>
          <p:cNvSpPr/>
          <p:nvPr/>
        </p:nvSpPr>
        <p:spPr>
          <a:xfrm>
            <a:off x="1591448" y="3511381"/>
            <a:ext cx="1159292" cy="369332"/>
          </a:xfrm>
          <a:prstGeom prst="rect">
            <a:avLst/>
          </a:prstGeom>
        </p:spPr>
        <p:txBody>
          <a:bodyPr wrap="none">
            <a:spAutoFit/>
          </a:bodyPr>
          <a:lstStyle/>
          <a:p>
            <a:r>
              <a:rPr lang="en-US" altLang="zh-TW" b="1" dirty="0"/>
              <a:t>Example</a:t>
            </a:r>
          </a:p>
        </p:txBody>
      </p:sp>
      <p:pic>
        <p:nvPicPr>
          <p:cNvPr id="6" name="Picture 2"/>
          <p:cNvPicPr>
            <a:picLocks noChangeAspect="1" noChangeArrowheads="1"/>
          </p:cNvPicPr>
          <p:nvPr/>
        </p:nvPicPr>
        <p:blipFill>
          <a:blip r:embed="rId2"/>
          <a:srcRect/>
          <a:stretch>
            <a:fillRect/>
          </a:stretch>
        </p:blipFill>
        <p:spPr bwMode="auto">
          <a:xfrm>
            <a:off x="4587615" y="4507145"/>
            <a:ext cx="2694334" cy="1819275"/>
          </a:xfrm>
          <a:prstGeom prst="rect">
            <a:avLst/>
          </a:prstGeom>
          <a:noFill/>
          <a:ln w="9525">
            <a:noFill/>
            <a:miter lim="800000"/>
            <a:headEnd/>
            <a:tailEnd/>
          </a:ln>
          <a:effectLst/>
        </p:spPr>
      </p:pic>
      <p:cxnSp>
        <p:nvCxnSpPr>
          <p:cNvPr id="7" name="Straight Arrow Connector 6">
            <a:extLst>
              <a:ext uri="{FF2B5EF4-FFF2-40B4-BE49-F238E27FC236}">
                <a16:creationId xmlns:a16="http://schemas.microsoft.com/office/drawing/2014/main" id="{64134D92-D1B9-0499-259D-A616003BF0E4}"/>
              </a:ext>
            </a:extLst>
          </p:cNvPr>
          <p:cNvCxnSpPr/>
          <p:nvPr/>
        </p:nvCxnSpPr>
        <p:spPr>
          <a:xfrm>
            <a:off x="2750740" y="3880713"/>
            <a:ext cx="1741250" cy="7598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Comments</a:t>
            </a:r>
            <a:br>
              <a:rPr lang="en-US" altLang="zh-TW" dirty="0"/>
            </a:br>
            <a:br>
              <a:rPr lang="en-US" altLang="zh-TW" dirty="0"/>
            </a:br>
            <a:endParaRPr lang="zh-TW" altLang="en-US" dirty="0"/>
          </a:p>
        </p:txBody>
      </p:sp>
      <p:sp>
        <p:nvSpPr>
          <p:cNvPr id="3" name="內容版面配置區 2"/>
          <p:cNvSpPr>
            <a:spLocks noGrp="1"/>
          </p:cNvSpPr>
          <p:nvPr>
            <p:ph idx="1"/>
          </p:nvPr>
        </p:nvSpPr>
        <p:spPr/>
        <p:txBody>
          <a:bodyPr/>
          <a:lstStyle/>
          <a:p>
            <a:r>
              <a:rPr lang="en-US" altLang="zh-TW" dirty="0"/>
              <a:t>Python has commenting capability for the purpose of in-code documentation.</a:t>
            </a:r>
          </a:p>
          <a:p>
            <a:r>
              <a:rPr lang="en-US" altLang="zh-TW" dirty="0"/>
              <a:t>Comments start with a #, and Python will render the rest of the line as a comment:</a:t>
            </a:r>
          </a:p>
        </p:txBody>
      </p:sp>
      <p:sp>
        <p:nvSpPr>
          <p:cNvPr id="4" name="矩形 3"/>
          <p:cNvSpPr/>
          <p:nvPr/>
        </p:nvSpPr>
        <p:spPr>
          <a:xfrm>
            <a:off x="1822563" y="3995141"/>
            <a:ext cx="1159292" cy="369332"/>
          </a:xfrm>
          <a:prstGeom prst="rect">
            <a:avLst/>
          </a:prstGeom>
        </p:spPr>
        <p:txBody>
          <a:bodyPr wrap="none">
            <a:spAutoFit/>
          </a:bodyPr>
          <a:lstStyle/>
          <a:p>
            <a:r>
              <a:rPr lang="en-US" altLang="zh-TW" b="1" dirty="0"/>
              <a:t>Example</a:t>
            </a:r>
          </a:p>
        </p:txBody>
      </p:sp>
      <p:sp>
        <p:nvSpPr>
          <p:cNvPr id="5" name="矩形 4"/>
          <p:cNvSpPr/>
          <p:nvPr/>
        </p:nvSpPr>
        <p:spPr>
          <a:xfrm>
            <a:off x="1418706" y="4663439"/>
            <a:ext cx="2563090" cy="923330"/>
          </a:xfrm>
          <a:prstGeom prst="rect">
            <a:avLst/>
          </a:prstGeom>
          <a:ln>
            <a:solidFill>
              <a:schemeClr val="bg1"/>
            </a:solidFill>
          </a:ln>
        </p:spPr>
        <p:txBody>
          <a:bodyPr wrap="square">
            <a:spAutoFit/>
          </a:bodyPr>
          <a:lstStyle/>
          <a:p>
            <a:r>
              <a:rPr lang="en-US" altLang="zh-TW" dirty="0">
                <a:solidFill>
                  <a:srgbClr val="FF0000"/>
                </a:solidFill>
              </a:rPr>
              <a:t>Comments in Python:</a:t>
            </a:r>
          </a:p>
          <a:p>
            <a:br>
              <a:rPr lang="en-US" altLang="zh-TW" dirty="0"/>
            </a:br>
            <a:endParaRPr lang="zh-TW" altLang="en-US" dirty="0"/>
          </a:p>
        </p:txBody>
      </p:sp>
      <p:pic>
        <p:nvPicPr>
          <p:cNvPr id="7" name="Picture 2"/>
          <p:cNvPicPr>
            <a:picLocks noChangeAspect="1" noChangeArrowheads="1"/>
          </p:cNvPicPr>
          <p:nvPr/>
        </p:nvPicPr>
        <p:blipFill>
          <a:blip r:embed="rId2"/>
          <a:srcRect/>
          <a:stretch>
            <a:fillRect/>
          </a:stretch>
        </p:blipFill>
        <p:spPr bwMode="auto">
          <a:xfrm>
            <a:off x="4646584" y="5007378"/>
            <a:ext cx="2671733" cy="140692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Python Comments</a:t>
            </a:r>
            <a:br>
              <a:rPr lang="en-US" altLang="zh-TW" dirty="0"/>
            </a:br>
            <a:br>
              <a:rPr lang="en-US" altLang="zh-TW" dirty="0"/>
            </a:br>
            <a:endParaRPr lang="zh-TW" altLang="en-US" dirty="0"/>
          </a:p>
        </p:txBody>
      </p:sp>
      <p:sp>
        <p:nvSpPr>
          <p:cNvPr id="3" name="內容版面配置區 2"/>
          <p:cNvSpPr>
            <a:spLocks noGrp="1"/>
          </p:cNvSpPr>
          <p:nvPr>
            <p:ph idx="1"/>
          </p:nvPr>
        </p:nvSpPr>
        <p:spPr/>
        <p:txBody>
          <a:bodyPr/>
          <a:lstStyle/>
          <a:p>
            <a:r>
              <a:rPr lang="en-US" altLang="zh-TW" dirty="0"/>
              <a:t>Comments can be used to explain Python code.</a:t>
            </a:r>
          </a:p>
          <a:p>
            <a:r>
              <a:rPr lang="en-US" altLang="zh-TW" dirty="0"/>
              <a:t>Comments can be used to make the code more readable.</a:t>
            </a:r>
          </a:p>
          <a:p>
            <a:r>
              <a:rPr lang="en-US" altLang="zh-TW" dirty="0"/>
              <a:t>Comments can be used to prevent execution when testing code.</a:t>
            </a:r>
          </a:p>
          <a:p>
            <a:endParaRPr lang="zh-TW" altLang="en-US" dirty="0"/>
          </a:p>
        </p:txBody>
      </p:sp>
      <p:sp>
        <p:nvSpPr>
          <p:cNvPr id="4" name="矩形 3"/>
          <p:cNvSpPr/>
          <p:nvPr/>
        </p:nvSpPr>
        <p:spPr>
          <a:xfrm>
            <a:off x="4003964" y="3407910"/>
            <a:ext cx="6096000" cy="923330"/>
          </a:xfrm>
          <a:prstGeom prst="rect">
            <a:avLst/>
          </a:prstGeom>
        </p:spPr>
        <p:txBody>
          <a:bodyPr>
            <a:spAutoFit/>
          </a:bodyPr>
          <a:lstStyle/>
          <a:p>
            <a:r>
              <a:rPr lang="en-US" altLang="zh-TW" b="1" dirty="0"/>
              <a:t>Creating a Comment</a:t>
            </a:r>
          </a:p>
          <a:p>
            <a:br>
              <a:rPr lang="en-US" altLang="zh-TW" dirty="0"/>
            </a:br>
            <a:endParaRPr lang="zh-TW" altLang="en-US" dirty="0"/>
          </a:p>
        </p:txBody>
      </p:sp>
      <p:sp>
        <p:nvSpPr>
          <p:cNvPr id="5" name="矩形 4"/>
          <p:cNvSpPr/>
          <p:nvPr/>
        </p:nvSpPr>
        <p:spPr>
          <a:xfrm>
            <a:off x="1900844" y="4197619"/>
            <a:ext cx="6096000" cy="923330"/>
          </a:xfrm>
          <a:prstGeom prst="rect">
            <a:avLst/>
          </a:prstGeom>
        </p:spPr>
        <p:txBody>
          <a:bodyPr>
            <a:spAutoFit/>
          </a:bodyPr>
          <a:lstStyle/>
          <a:p>
            <a:r>
              <a:rPr lang="en-US" altLang="zh-TW" b="1" dirty="0"/>
              <a:t>Example</a:t>
            </a:r>
          </a:p>
          <a:p>
            <a:br>
              <a:rPr lang="en-US" altLang="zh-TW" dirty="0"/>
            </a:br>
            <a:endParaRPr lang="zh-TW" altLang="en-US" dirty="0"/>
          </a:p>
        </p:txBody>
      </p:sp>
      <p:pic>
        <p:nvPicPr>
          <p:cNvPr id="4098" name="Picture 2"/>
          <p:cNvPicPr>
            <a:picLocks noChangeAspect="1" noChangeArrowheads="1"/>
          </p:cNvPicPr>
          <p:nvPr/>
        </p:nvPicPr>
        <p:blipFill>
          <a:blip r:embed="rId2"/>
          <a:srcRect/>
          <a:stretch>
            <a:fillRect/>
          </a:stretch>
        </p:blipFill>
        <p:spPr bwMode="auto">
          <a:xfrm>
            <a:off x="5252965" y="3653404"/>
            <a:ext cx="4497763" cy="2185889"/>
          </a:xfrm>
          <a:prstGeom prst="rect">
            <a:avLst/>
          </a:prstGeom>
          <a:noFill/>
          <a:ln w="9525">
            <a:noFill/>
            <a:miter lim="800000"/>
            <a:headEnd/>
            <a:tailEnd/>
          </a:ln>
          <a:effectLst/>
        </p:spPr>
      </p:pic>
      <p:cxnSp>
        <p:nvCxnSpPr>
          <p:cNvPr id="7" name="Straight Arrow Connector 6">
            <a:extLst>
              <a:ext uri="{FF2B5EF4-FFF2-40B4-BE49-F238E27FC236}">
                <a16:creationId xmlns:a16="http://schemas.microsoft.com/office/drawing/2014/main" id="{0070B111-2781-0833-BE8A-4E2B20E435E2}"/>
              </a:ext>
            </a:extLst>
          </p:cNvPr>
          <p:cNvCxnSpPr>
            <a:cxnSpLocks/>
          </p:cNvCxnSpPr>
          <p:nvPr/>
        </p:nvCxnSpPr>
        <p:spPr>
          <a:xfrm>
            <a:off x="3296109" y="4461597"/>
            <a:ext cx="172869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Python does not really have a syntax for multi line comments.</a:t>
            </a:r>
          </a:p>
          <a:p>
            <a:r>
              <a:rPr lang="en-US" altLang="zh-TW" dirty="0"/>
              <a:t>To add a multiline comment you could insert a # for each line:</a:t>
            </a:r>
          </a:p>
          <a:p>
            <a:pPr>
              <a:buNone/>
            </a:pPr>
            <a:endParaRPr lang="zh-TW" altLang="en-US" dirty="0"/>
          </a:p>
        </p:txBody>
      </p:sp>
      <p:sp>
        <p:nvSpPr>
          <p:cNvPr id="5" name="標題 4"/>
          <p:cNvSpPr>
            <a:spLocks noGrp="1"/>
          </p:cNvSpPr>
          <p:nvPr>
            <p:ph type="title"/>
          </p:nvPr>
        </p:nvSpPr>
        <p:spPr>
          <a:prstGeom prst="rect">
            <a:avLst/>
          </a:prstGeom>
        </p:spPr>
        <p:txBody>
          <a:bodyPr>
            <a:spAutoFit/>
          </a:bodyPr>
          <a:lstStyle/>
          <a:p>
            <a:r>
              <a:rPr lang="en-US" altLang="zh-TW" dirty="0"/>
              <a:t>Multi Line Comments</a:t>
            </a:r>
          </a:p>
          <a:p>
            <a:br>
              <a:rPr lang="en-US" altLang="zh-TW" dirty="0"/>
            </a:br>
            <a:endParaRPr lang="zh-TW" altLang="en-US" dirty="0"/>
          </a:p>
        </p:txBody>
      </p:sp>
      <p:pic>
        <p:nvPicPr>
          <p:cNvPr id="5122" name="Picture 2"/>
          <p:cNvPicPr>
            <a:picLocks noChangeAspect="1" noChangeArrowheads="1"/>
          </p:cNvPicPr>
          <p:nvPr/>
        </p:nvPicPr>
        <p:blipFill>
          <a:blip r:embed="rId2"/>
          <a:srcRect/>
          <a:stretch>
            <a:fillRect/>
          </a:stretch>
        </p:blipFill>
        <p:spPr bwMode="auto">
          <a:xfrm>
            <a:off x="3090864" y="4473003"/>
            <a:ext cx="3548473" cy="1880691"/>
          </a:xfrm>
          <a:prstGeom prst="rect">
            <a:avLst/>
          </a:prstGeom>
          <a:noFill/>
          <a:ln w="9525">
            <a:noFill/>
            <a:miter lim="800000"/>
            <a:headEnd/>
            <a:tailEnd/>
          </a:ln>
          <a:effectLst/>
        </p:spPr>
      </p:pic>
      <p:sp>
        <p:nvSpPr>
          <p:cNvPr id="7" name="矩形 6"/>
          <p:cNvSpPr/>
          <p:nvPr/>
        </p:nvSpPr>
        <p:spPr>
          <a:xfrm>
            <a:off x="1693025" y="3781982"/>
            <a:ext cx="6096000" cy="923330"/>
          </a:xfrm>
          <a:prstGeom prst="rect">
            <a:avLst/>
          </a:prstGeom>
        </p:spPr>
        <p:txBody>
          <a:bodyPr>
            <a:spAutoFit/>
          </a:bodyPr>
          <a:lstStyle/>
          <a:p>
            <a:r>
              <a:rPr lang="en-US" altLang="zh-TW" b="1" dirty="0"/>
              <a:t>Example</a:t>
            </a:r>
          </a:p>
          <a:p>
            <a:br>
              <a:rPr lang="en-US" altLang="zh-TW" dirty="0"/>
            </a:br>
            <a:endParaRPr lang="zh-TW" altLang="en-US" dirty="0"/>
          </a:p>
        </p:txBody>
      </p:sp>
      <p:cxnSp>
        <p:nvCxnSpPr>
          <p:cNvPr id="4" name="Connector: Elbow 3">
            <a:extLst>
              <a:ext uri="{FF2B5EF4-FFF2-40B4-BE49-F238E27FC236}">
                <a16:creationId xmlns:a16="http://schemas.microsoft.com/office/drawing/2014/main" id="{95FBEBBB-4F6E-12CD-5C89-5B100A481931}"/>
              </a:ext>
            </a:extLst>
          </p:cNvPr>
          <p:cNvCxnSpPr/>
          <p:nvPr/>
        </p:nvCxnSpPr>
        <p:spPr>
          <a:xfrm>
            <a:off x="1948070" y="4243647"/>
            <a:ext cx="993913" cy="566892"/>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Python Variables</a:t>
            </a:r>
            <a:br>
              <a:rPr lang="en-US" altLang="zh-TW" dirty="0"/>
            </a:br>
            <a:br>
              <a:rPr lang="en-US" altLang="zh-TW" dirty="0"/>
            </a:br>
            <a:endParaRPr lang="zh-TW" altLang="en-US" dirty="0"/>
          </a:p>
        </p:txBody>
      </p:sp>
      <p:sp>
        <p:nvSpPr>
          <p:cNvPr id="3" name="內容版面配置區 2"/>
          <p:cNvSpPr>
            <a:spLocks noGrp="1"/>
          </p:cNvSpPr>
          <p:nvPr>
            <p:ph idx="1"/>
          </p:nvPr>
        </p:nvSpPr>
        <p:spPr/>
        <p:txBody>
          <a:bodyPr/>
          <a:lstStyle/>
          <a:p>
            <a:r>
              <a:rPr lang="en-US" altLang="zh-TW" dirty="0"/>
              <a:t>Variables are containers for storing data values.</a:t>
            </a:r>
          </a:p>
          <a:p>
            <a:r>
              <a:rPr lang="en-US" altLang="zh-TW" dirty="0"/>
              <a:t>Python has no command for declaring a variable.</a:t>
            </a:r>
          </a:p>
          <a:p>
            <a:r>
              <a:rPr lang="en-US" altLang="zh-TW" dirty="0"/>
              <a:t>A variable is created the moment you first assign a value to it.</a:t>
            </a:r>
          </a:p>
        </p:txBody>
      </p:sp>
      <p:sp>
        <p:nvSpPr>
          <p:cNvPr id="5" name="矩形 4"/>
          <p:cNvSpPr/>
          <p:nvPr/>
        </p:nvSpPr>
        <p:spPr>
          <a:xfrm>
            <a:off x="3613266" y="1753676"/>
            <a:ext cx="6096000" cy="954107"/>
          </a:xfrm>
          <a:prstGeom prst="rect">
            <a:avLst/>
          </a:prstGeom>
        </p:spPr>
        <p:txBody>
          <a:bodyPr>
            <a:spAutoFit/>
          </a:bodyPr>
          <a:lstStyle/>
          <a:p>
            <a:r>
              <a:rPr lang="en-US" altLang="zh-TW" sz="2000" b="1" dirty="0"/>
              <a:t>Creating Variables</a:t>
            </a:r>
          </a:p>
          <a:p>
            <a:br>
              <a:rPr lang="en-US" altLang="zh-TW" dirty="0"/>
            </a:br>
            <a:endParaRPr lang="zh-TW" altLang="en-US" dirty="0"/>
          </a:p>
        </p:txBody>
      </p:sp>
      <p:pic>
        <p:nvPicPr>
          <p:cNvPr id="7" name="Picture 2"/>
          <p:cNvPicPr>
            <a:picLocks noChangeAspect="1" noChangeArrowheads="1"/>
          </p:cNvPicPr>
          <p:nvPr/>
        </p:nvPicPr>
        <p:blipFill>
          <a:blip r:embed="rId2"/>
          <a:srcRect/>
          <a:stretch>
            <a:fillRect/>
          </a:stretch>
        </p:blipFill>
        <p:spPr bwMode="auto">
          <a:xfrm>
            <a:off x="4674524" y="3407423"/>
            <a:ext cx="3643199" cy="2732399"/>
          </a:xfrm>
          <a:prstGeom prst="rect">
            <a:avLst/>
          </a:prstGeom>
          <a:noFill/>
          <a:ln w="9525">
            <a:noFill/>
            <a:miter lim="800000"/>
            <a:headEnd/>
            <a:tailEnd/>
          </a:ln>
          <a:effectLst/>
        </p:spPr>
      </p:pic>
      <p:sp>
        <p:nvSpPr>
          <p:cNvPr id="8" name="矩形 7"/>
          <p:cNvSpPr/>
          <p:nvPr/>
        </p:nvSpPr>
        <p:spPr>
          <a:xfrm>
            <a:off x="1626524" y="3582477"/>
            <a:ext cx="6096000" cy="923330"/>
          </a:xfrm>
          <a:prstGeom prst="rect">
            <a:avLst/>
          </a:prstGeom>
        </p:spPr>
        <p:txBody>
          <a:bodyPr>
            <a:spAutoFit/>
          </a:bodyPr>
          <a:lstStyle/>
          <a:p>
            <a:r>
              <a:rPr lang="en-US" altLang="zh-TW" b="1" dirty="0"/>
              <a:t>Example</a:t>
            </a:r>
          </a:p>
          <a:p>
            <a:br>
              <a:rPr lang="en-US" altLang="zh-TW" dirty="0"/>
            </a:br>
            <a:endParaRPr lang="zh-TW" altLang="en-US" dirty="0"/>
          </a:p>
        </p:txBody>
      </p:sp>
      <p:cxnSp>
        <p:nvCxnSpPr>
          <p:cNvPr id="6" name="Connector: Elbow 5">
            <a:extLst>
              <a:ext uri="{FF2B5EF4-FFF2-40B4-BE49-F238E27FC236}">
                <a16:creationId xmlns:a16="http://schemas.microsoft.com/office/drawing/2014/main" id="{CBD21CF8-E868-CA08-5BD7-D3C68D260CE4}"/>
              </a:ext>
            </a:extLst>
          </p:cNvPr>
          <p:cNvCxnSpPr>
            <a:stCxn id="8" idx="1"/>
          </p:cNvCxnSpPr>
          <p:nvPr/>
        </p:nvCxnSpPr>
        <p:spPr>
          <a:xfrm rot="10800000" flipH="1" flipV="1">
            <a:off x="1626523" y="4044141"/>
            <a:ext cx="2680433" cy="872415"/>
          </a:xfrm>
          <a:prstGeom prst="bentConnector3">
            <a:avLst>
              <a:gd name="adj1" fmla="val -8528"/>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E186FF-874E-4F50-846D-F8AFF15715F1}"/>
              </a:ext>
            </a:extLst>
          </p:cNvPr>
          <p:cNvSpPr>
            <a:spLocks noGrp="1"/>
          </p:cNvSpPr>
          <p:nvPr>
            <p:ph type="title"/>
          </p:nvPr>
        </p:nvSpPr>
        <p:spPr/>
        <p:txBody>
          <a:bodyPr/>
          <a:lstStyle/>
          <a:p>
            <a:r>
              <a:rPr lang="en-US" altLang="zh-TW" dirty="0"/>
              <a:t>AGENDA</a:t>
            </a:r>
            <a:endParaRPr lang="zh-TW" altLang="en-US" dirty="0"/>
          </a:p>
        </p:txBody>
      </p:sp>
      <p:sp>
        <p:nvSpPr>
          <p:cNvPr id="3" name="內容版面配置區 2">
            <a:extLst>
              <a:ext uri="{FF2B5EF4-FFF2-40B4-BE49-F238E27FC236}">
                <a16:creationId xmlns:a16="http://schemas.microsoft.com/office/drawing/2014/main" id="{9DD2F1DA-28F3-48E5-8462-1C5FCF627177}"/>
              </a:ext>
            </a:extLst>
          </p:cNvPr>
          <p:cNvSpPr>
            <a:spLocks noGrp="1"/>
          </p:cNvSpPr>
          <p:nvPr>
            <p:ph idx="1"/>
          </p:nvPr>
        </p:nvSpPr>
        <p:spPr/>
        <p:txBody>
          <a:bodyPr>
            <a:normAutofit lnSpcReduction="10000"/>
          </a:bodyPr>
          <a:lstStyle/>
          <a:p>
            <a:r>
              <a:rPr lang="en-US" altLang="zh-TW" dirty="0"/>
              <a:t>Python</a:t>
            </a:r>
          </a:p>
          <a:p>
            <a:r>
              <a:rPr lang="en-US" altLang="zh-TW" dirty="0"/>
              <a:t>Input and output: input() and print()</a:t>
            </a:r>
          </a:p>
          <a:p>
            <a:r>
              <a:rPr lang="en-US" altLang="zh-TW" dirty="0"/>
              <a:t>Data types: </a:t>
            </a:r>
            <a:r>
              <a:rPr lang="en-US" altLang="zh-TW" dirty="0" err="1"/>
              <a:t>numerisc</a:t>
            </a:r>
            <a:r>
              <a:rPr lang="en-US" altLang="zh-TW" dirty="0"/>
              <a:t>, strings, list , </a:t>
            </a:r>
            <a:r>
              <a:rPr lang="en-US" altLang="zh-TW" dirty="0" err="1"/>
              <a:t>dict</a:t>
            </a:r>
            <a:endParaRPr lang="en-US" altLang="zh-TW" dirty="0"/>
          </a:p>
          <a:p>
            <a:r>
              <a:rPr lang="en-US" altLang="zh-TW" dirty="0"/>
              <a:t>Operators ON data type:</a:t>
            </a:r>
          </a:p>
          <a:p>
            <a:r>
              <a:rPr lang="en-US" altLang="zh-TW" dirty="0"/>
              <a:t>CONTROLS : IF- | IF –ELSIF |-F-ELSE</a:t>
            </a:r>
          </a:p>
          <a:p>
            <a:r>
              <a:rPr lang="en-US" altLang="zh-TW" dirty="0"/>
              <a:t>LOOP: FOR |WHILE | RANGE() | BREAK | CONTINUE</a:t>
            </a:r>
          </a:p>
          <a:p>
            <a:r>
              <a:rPr lang="en-US" altLang="zh-TW" dirty="0"/>
              <a:t>FUNCTION:</a:t>
            </a:r>
          </a:p>
          <a:p>
            <a:pPr lvl="1"/>
            <a:r>
              <a:rPr lang="en-US" altLang="zh-TW" dirty="0"/>
              <a:t> PARAMETERS(ARGUMETNS)</a:t>
            </a:r>
          </a:p>
          <a:p>
            <a:pPr lvl="1"/>
            <a:r>
              <a:rPr lang="en-US" altLang="zh-TW" dirty="0"/>
              <a:t>RECURSIVE FUNCTION</a:t>
            </a:r>
          </a:p>
          <a:p>
            <a:pPr lvl="1"/>
            <a:r>
              <a:rPr lang="en-US" altLang="zh-TW" dirty="0"/>
              <a:t>LAMBDA FUNCTION</a:t>
            </a:r>
          </a:p>
          <a:p>
            <a:endParaRPr lang="en-US" altLang="zh-TW" dirty="0"/>
          </a:p>
          <a:p>
            <a:pPr marL="0" indent="0">
              <a:buNone/>
            </a:pPr>
            <a:endParaRPr lang="zh-TW" altLang="en-US" dirty="0"/>
          </a:p>
        </p:txBody>
      </p:sp>
    </p:spTree>
    <p:extLst>
      <p:ext uri="{BB962C8B-B14F-4D97-AF65-F5344CB8AC3E}">
        <p14:creationId xmlns:p14="http://schemas.microsoft.com/office/powerpoint/2010/main" val="2129051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Casting</a:t>
            </a:r>
            <a:br>
              <a:rPr lang="en-US" altLang="zh-TW" dirty="0"/>
            </a:br>
            <a:br>
              <a:rPr lang="en-US" altLang="zh-TW" dirty="0"/>
            </a:br>
            <a:endParaRPr lang="zh-TW" altLang="en-US" dirty="0"/>
          </a:p>
        </p:txBody>
      </p:sp>
      <p:sp>
        <p:nvSpPr>
          <p:cNvPr id="3" name="內容版面配置區 2"/>
          <p:cNvSpPr>
            <a:spLocks noGrp="1"/>
          </p:cNvSpPr>
          <p:nvPr>
            <p:ph idx="1"/>
          </p:nvPr>
        </p:nvSpPr>
        <p:spPr/>
        <p:txBody>
          <a:bodyPr/>
          <a:lstStyle/>
          <a:p>
            <a:r>
              <a:rPr lang="en-US" altLang="zh-TW" dirty="0"/>
              <a:t>If you want to specify the data type of a variable, this can be done with casting.</a:t>
            </a:r>
          </a:p>
          <a:p>
            <a:pPr>
              <a:buNone/>
            </a:pPr>
            <a:endParaRPr lang="zh-TW" altLang="en-US" dirty="0"/>
          </a:p>
        </p:txBody>
      </p:sp>
      <p:sp>
        <p:nvSpPr>
          <p:cNvPr id="4" name="矩形 3"/>
          <p:cNvSpPr/>
          <p:nvPr/>
        </p:nvSpPr>
        <p:spPr>
          <a:xfrm>
            <a:off x="2463682" y="3601782"/>
            <a:ext cx="1159292" cy="369332"/>
          </a:xfrm>
          <a:prstGeom prst="rect">
            <a:avLst/>
          </a:prstGeom>
        </p:spPr>
        <p:txBody>
          <a:bodyPr wrap="none">
            <a:spAutoFit/>
          </a:bodyPr>
          <a:lstStyle/>
          <a:p>
            <a:r>
              <a:rPr lang="en-US" altLang="zh-TW" b="1" dirty="0"/>
              <a:t>Example</a:t>
            </a:r>
          </a:p>
        </p:txBody>
      </p:sp>
      <p:pic>
        <p:nvPicPr>
          <p:cNvPr id="7170" name="Picture 2"/>
          <p:cNvPicPr>
            <a:picLocks noChangeAspect="1" noChangeArrowheads="1"/>
          </p:cNvPicPr>
          <p:nvPr/>
        </p:nvPicPr>
        <p:blipFill>
          <a:blip r:embed="rId2"/>
          <a:srcRect/>
          <a:stretch>
            <a:fillRect/>
          </a:stretch>
        </p:blipFill>
        <p:spPr bwMode="auto">
          <a:xfrm>
            <a:off x="2191385" y="4169352"/>
            <a:ext cx="2143125" cy="23431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Single or Double Quotes</a:t>
            </a:r>
            <a:br>
              <a:rPr lang="en-US" b="0" i="0" dirty="0">
                <a:solidFill>
                  <a:srgbClr val="000000"/>
                </a:solidFill>
                <a:effectLst/>
                <a:latin typeface="Segoe UI" panose="020B0502040204020203" pitchFamily="34" charset="0"/>
              </a:rPr>
            </a:br>
            <a:br>
              <a:rPr lang="en-US" dirty="0"/>
            </a:br>
            <a:endParaRPr lang="zh-TW" altLang="en-US" dirty="0"/>
          </a:p>
        </p:txBody>
      </p:sp>
      <p:sp>
        <p:nvSpPr>
          <p:cNvPr id="3" name="內容版面配置區 2"/>
          <p:cNvSpPr>
            <a:spLocks noGrp="1"/>
          </p:cNvSpPr>
          <p:nvPr>
            <p:ph idx="1"/>
          </p:nvPr>
        </p:nvSpPr>
        <p:spPr/>
        <p:txBody>
          <a:bodyPr/>
          <a:lstStyle/>
          <a:p>
            <a:pPr algn="l"/>
            <a:r>
              <a:rPr lang="en-US" b="0" i="0" dirty="0">
                <a:solidFill>
                  <a:srgbClr val="000000"/>
                </a:solidFill>
                <a:effectLst/>
                <a:latin typeface="Verdana" panose="020B0604030504040204" pitchFamily="34" charset="0"/>
              </a:rPr>
              <a:t>String variables can be declared either by using single or double quotes:</a:t>
            </a:r>
          </a:p>
          <a:p>
            <a:pPr marL="0" indent="0">
              <a:buNone/>
            </a:pPr>
            <a:br>
              <a:rPr lang="en-US" b="0" i="0" dirty="0">
                <a:solidFill>
                  <a:srgbClr val="000000"/>
                </a:solidFill>
                <a:effectLst/>
                <a:latin typeface="Verdana" panose="020B0604030504040204" pitchFamily="34" charset="0"/>
              </a:rPr>
            </a:br>
            <a:endParaRPr lang="zh-TW" altLang="en-US" dirty="0"/>
          </a:p>
        </p:txBody>
      </p:sp>
      <p:sp>
        <p:nvSpPr>
          <p:cNvPr id="5" name="TextBox 4">
            <a:extLst>
              <a:ext uri="{FF2B5EF4-FFF2-40B4-BE49-F238E27FC236}">
                <a16:creationId xmlns:a16="http://schemas.microsoft.com/office/drawing/2014/main" id="{D797E708-B073-E6C2-A534-B15A440426B4}"/>
              </a:ext>
            </a:extLst>
          </p:cNvPr>
          <p:cNvSpPr txBox="1"/>
          <p:nvPr/>
        </p:nvSpPr>
        <p:spPr>
          <a:xfrm>
            <a:off x="1550504" y="3429000"/>
            <a:ext cx="6096000"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a:p>
            <a:br>
              <a:rPr lang="en-US" dirty="0"/>
            </a:br>
            <a:endParaRPr lang="en-US" dirty="0"/>
          </a:p>
        </p:txBody>
      </p:sp>
      <p:pic>
        <p:nvPicPr>
          <p:cNvPr id="7" name="Picture 6">
            <a:extLst>
              <a:ext uri="{FF2B5EF4-FFF2-40B4-BE49-F238E27FC236}">
                <a16:creationId xmlns:a16="http://schemas.microsoft.com/office/drawing/2014/main" id="{184315B5-5546-483B-4608-22A91E9823DC}"/>
              </a:ext>
            </a:extLst>
          </p:cNvPr>
          <p:cNvPicPr>
            <a:picLocks noChangeAspect="1"/>
          </p:cNvPicPr>
          <p:nvPr/>
        </p:nvPicPr>
        <p:blipFill>
          <a:blip r:embed="rId2"/>
          <a:stretch>
            <a:fillRect/>
          </a:stretch>
        </p:blipFill>
        <p:spPr>
          <a:xfrm>
            <a:off x="4976017" y="3220279"/>
            <a:ext cx="4965797" cy="2861212"/>
          </a:xfrm>
          <a:prstGeom prst="rect">
            <a:avLst/>
          </a:prstGeom>
        </p:spPr>
      </p:pic>
      <p:sp>
        <p:nvSpPr>
          <p:cNvPr id="4" name="Arrow: Right 3">
            <a:extLst>
              <a:ext uri="{FF2B5EF4-FFF2-40B4-BE49-F238E27FC236}">
                <a16:creationId xmlns:a16="http://schemas.microsoft.com/office/drawing/2014/main" id="{5D3F55F6-0CC2-7FCF-7A7D-14CB5772532A}"/>
              </a:ext>
            </a:extLst>
          </p:cNvPr>
          <p:cNvSpPr/>
          <p:nvPr/>
        </p:nvSpPr>
        <p:spPr>
          <a:xfrm>
            <a:off x="2795328" y="3363882"/>
            <a:ext cx="914400" cy="463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5859-2447-7292-3013-0A345B0C023B}"/>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Python - Variable Names</a:t>
            </a:r>
            <a:br>
              <a:rPr lang="en-US" b="0" i="0" dirty="0">
                <a:solidFill>
                  <a:srgbClr val="000000"/>
                </a:solidFill>
                <a:effectLst/>
                <a:latin typeface="Verdana" panose="020B0604030504040204" pitchFamily="34" charset="0"/>
              </a:rPr>
            </a:br>
            <a:br>
              <a:rPr lang="en-US" dirty="0"/>
            </a:br>
            <a:endParaRPr lang="en-US" dirty="0"/>
          </a:p>
        </p:txBody>
      </p:sp>
      <p:sp>
        <p:nvSpPr>
          <p:cNvPr id="3" name="Content Placeholder 2">
            <a:extLst>
              <a:ext uri="{FF2B5EF4-FFF2-40B4-BE49-F238E27FC236}">
                <a16:creationId xmlns:a16="http://schemas.microsoft.com/office/drawing/2014/main" id="{6B2B01F5-CAD2-954F-7C5B-E9F844A7C356}"/>
              </a:ext>
            </a:extLst>
          </p:cNvPr>
          <p:cNvSpPr>
            <a:spLocks noGrp="1"/>
          </p:cNvSpPr>
          <p:nvPr>
            <p:ph idx="1"/>
          </p:nvPr>
        </p:nvSpPr>
        <p:spPr>
          <a:xfrm>
            <a:off x="2589212" y="2456268"/>
            <a:ext cx="8915400" cy="3777622"/>
          </a:xfrm>
        </p:spPr>
        <p:txBody>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A variable name must start with a letter or the underscore character</a:t>
            </a:r>
          </a:p>
          <a:p>
            <a:pPr algn="l">
              <a:buFont typeface="Arial" panose="020B0604020202020204" pitchFamily="34" charset="0"/>
              <a:buChar char="•"/>
            </a:pPr>
            <a:r>
              <a:rPr lang="en-US" b="0" i="0" dirty="0">
                <a:solidFill>
                  <a:srgbClr val="000000"/>
                </a:solidFill>
                <a:effectLst/>
                <a:latin typeface="Verdana" panose="020B0604030504040204" pitchFamily="34" charset="0"/>
              </a:rPr>
              <a:t>A variable name cannot start with a number</a:t>
            </a:r>
          </a:p>
          <a:p>
            <a:pPr algn="l">
              <a:buFont typeface="Arial" panose="020B0604020202020204" pitchFamily="34" charset="0"/>
              <a:buChar char="•"/>
            </a:pPr>
            <a:r>
              <a:rPr lang="en-US" b="0" i="0" dirty="0">
                <a:solidFill>
                  <a:srgbClr val="000000"/>
                </a:solidFill>
                <a:effectLst/>
                <a:latin typeface="Verdana" panose="020B0604030504040204" pitchFamily="34" charset="0"/>
              </a:rPr>
              <a:t>A variable name can only contain alpha-numeric characters and underscores (A-z, 0-9, and _ )</a:t>
            </a:r>
          </a:p>
          <a:p>
            <a:pPr algn="l">
              <a:buFont typeface="Arial" panose="020B0604020202020204" pitchFamily="34" charset="0"/>
              <a:buChar char="•"/>
            </a:pPr>
            <a:r>
              <a:rPr lang="en-US" b="0" i="0" dirty="0">
                <a:solidFill>
                  <a:srgbClr val="000000"/>
                </a:solidFill>
                <a:effectLst/>
                <a:latin typeface="Verdana" panose="020B0604030504040204" pitchFamily="34" charset="0"/>
              </a:rPr>
              <a:t>Variable names are case-sensitive (age, Age and AGE are three different variables)</a:t>
            </a:r>
          </a:p>
          <a:p>
            <a:pPr marL="0" indent="0">
              <a:buNone/>
            </a:pPr>
            <a:endParaRPr lang="en-US" dirty="0"/>
          </a:p>
        </p:txBody>
      </p:sp>
      <p:sp>
        <p:nvSpPr>
          <p:cNvPr id="5" name="TextBox 4">
            <a:extLst>
              <a:ext uri="{FF2B5EF4-FFF2-40B4-BE49-F238E27FC236}">
                <a16:creationId xmlns:a16="http://schemas.microsoft.com/office/drawing/2014/main" id="{F008537E-9DB0-D57B-01A7-F9FD78C0A803}"/>
              </a:ext>
            </a:extLst>
          </p:cNvPr>
          <p:cNvSpPr txBox="1"/>
          <p:nvPr/>
        </p:nvSpPr>
        <p:spPr>
          <a:xfrm>
            <a:off x="7299823" y="1105549"/>
            <a:ext cx="4598504" cy="1200329"/>
          </a:xfrm>
          <a:prstGeom prst="rect">
            <a:avLst/>
          </a:prstGeom>
          <a:noFill/>
        </p:spPr>
        <p:txBody>
          <a:bodyPr wrap="square">
            <a:spAutoFit/>
          </a:bodyPr>
          <a:lstStyle/>
          <a:p>
            <a:r>
              <a:rPr lang="en-US" b="0" i="0" dirty="0">
                <a:solidFill>
                  <a:srgbClr val="000000"/>
                </a:solidFill>
                <a:effectLst/>
                <a:latin typeface="Verdana" panose="020B0604030504040204" pitchFamily="34" charset="0"/>
              </a:rPr>
              <a:t>A variable can have a short name (like </a:t>
            </a:r>
            <a:r>
              <a:rPr lang="en-US" b="0" i="0" dirty="0">
                <a:solidFill>
                  <a:srgbClr val="FF0000"/>
                </a:solidFill>
                <a:effectLst/>
                <a:latin typeface="Verdana" panose="020B0604030504040204" pitchFamily="34" charset="0"/>
              </a:rPr>
              <a:t>x and y</a:t>
            </a:r>
            <a:r>
              <a:rPr lang="en-US" b="0" i="0" dirty="0">
                <a:solidFill>
                  <a:srgbClr val="000000"/>
                </a:solidFill>
                <a:effectLst/>
                <a:latin typeface="Verdana" panose="020B0604030504040204" pitchFamily="34" charset="0"/>
              </a:rPr>
              <a:t>) or a more descriptive name (</a:t>
            </a:r>
            <a:r>
              <a:rPr lang="en-US" b="0" i="0" dirty="0">
                <a:solidFill>
                  <a:srgbClr val="FF0000"/>
                </a:solidFill>
                <a:effectLst/>
                <a:latin typeface="Verdana" panose="020B0604030504040204" pitchFamily="34" charset="0"/>
              </a:rPr>
              <a:t>age, </a:t>
            </a:r>
            <a:r>
              <a:rPr lang="en-US" b="0" i="0" dirty="0" err="1">
                <a:solidFill>
                  <a:srgbClr val="FF0000"/>
                </a:solidFill>
                <a:effectLst/>
                <a:latin typeface="Verdana" panose="020B0604030504040204" pitchFamily="34" charset="0"/>
              </a:rPr>
              <a:t>carname</a:t>
            </a:r>
            <a:r>
              <a:rPr lang="en-US" b="0" i="0" dirty="0">
                <a:solidFill>
                  <a:srgbClr val="FF0000"/>
                </a:solidFill>
                <a:effectLst/>
                <a:latin typeface="Verdana" panose="020B0604030504040204" pitchFamily="34" charset="0"/>
              </a:rPr>
              <a:t>, </a:t>
            </a:r>
            <a:r>
              <a:rPr lang="en-US" b="0" i="0" dirty="0" err="1">
                <a:solidFill>
                  <a:srgbClr val="FF0000"/>
                </a:solidFill>
                <a:effectLst/>
                <a:latin typeface="Verdana" panose="020B0604030504040204" pitchFamily="34" charset="0"/>
              </a:rPr>
              <a:t>total_volume</a:t>
            </a:r>
            <a:r>
              <a:rPr lang="en-US" b="0" i="0" dirty="0">
                <a:solidFill>
                  <a:srgbClr val="000000"/>
                </a:solidFill>
                <a:effectLst/>
                <a:latin typeface="Verdana" panose="020B0604030504040204" pitchFamily="34" charset="0"/>
              </a:rPr>
              <a:t>). Rules for Python variables</a:t>
            </a:r>
            <a:endParaRPr lang="en-US" dirty="0"/>
          </a:p>
        </p:txBody>
      </p:sp>
    </p:spTree>
    <p:extLst>
      <p:ext uri="{BB962C8B-B14F-4D97-AF65-F5344CB8AC3E}">
        <p14:creationId xmlns:p14="http://schemas.microsoft.com/office/powerpoint/2010/main" val="603043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7CD3-8D3C-93E0-06E3-A00FB31AB7FC}"/>
              </a:ext>
            </a:extLst>
          </p:cNvPr>
          <p:cNvSpPr>
            <a:spLocks noGrp="1"/>
          </p:cNvSpPr>
          <p:nvPr>
            <p:ph type="title"/>
          </p:nvPr>
        </p:nvSpPr>
        <p:spPr/>
        <p:txBody>
          <a:bodyPr/>
          <a:lstStyle/>
          <a:p>
            <a:r>
              <a:rPr lang="en-US" b="1" i="0" dirty="0">
                <a:solidFill>
                  <a:srgbClr val="000000"/>
                </a:solidFill>
                <a:effectLst/>
                <a:latin typeface="Segoe UI" panose="020B0502040204020203" pitchFamily="34" charset="0"/>
              </a:rPr>
              <a:t>Example of Variable names</a:t>
            </a:r>
            <a:endParaRPr lang="en-US" dirty="0"/>
          </a:p>
        </p:txBody>
      </p:sp>
      <p:sp>
        <p:nvSpPr>
          <p:cNvPr id="3" name="Content Placeholder 2">
            <a:extLst>
              <a:ext uri="{FF2B5EF4-FFF2-40B4-BE49-F238E27FC236}">
                <a16:creationId xmlns:a16="http://schemas.microsoft.com/office/drawing/2014/main" id="{F8C61740-727A-51D2-7529-AE7A29FC5AA3}"/>
              </a:ext>
            </a:extLst>
          </p:cNvPr>
          <p:cNvSpPr>
            <a:spLocks noGrp="1"/>
          </p:cNvSpPr>
          <p:nvPr>
            <p:ph idx="1"/>
          </p:nvPr>
        </p:nvSpPr>
        <p:spPr/>
        <p:txBody>
          <a:bodyPr/>
          <a:lstStyle/>
          <a:p>
            <a:r>
              <a:rPr lang="en-US" b="1" dirty="0"/>
              <a:t>Example</a:t>
            </a:r>
          </a:p>
        </p:txBody>
      </p:sp>
      <p:pic>
        <p:nvPicPr>
          <p:cNvPr id="4" name="Picture 3">
            <a:extLst>
              <a:ext uri="{FF2B5EF4-FFF2-40B4-BE49-F238E27FC236}">
                <a16:creationId xmlns:a16="http://schemas.microsoft.com/office/drawing/2014/main" id="{FCA12B8B-6F59-6726-2CE0-6C1BDEB1FC24}"/>
              </a:ext>
            </a:extLst>
          </p:cNvPr>
          <p:cNvPicPr>
            <a:picLocks noChangeAspect="1"/>
          </p:cNvPicPr>
          <p:nvPr/>
        </p:nvPicPr>
        <p:blipFill>
          <a:blip r:embed="rId2"/>
          <a:stretch>
            <a:fillRect/>
          </a:stretch>
        </p:blipFill>
        <p:spPr>
          <a:xfrm>
            <a:off x="5173385" y="2435086"/>
            <a:ext cx="2989953" cy="4086848"/>
          </a:xfrm>
          <a:prstGeom prst="rect">
            <a:avLst/>
          </a:prstGeom>
        </p:spPr>
      </p:pic>
      <p:cxnSp>
        <p:nvCxnSpPr>
          <p:cNvPr id="6" name="Straight Arrow Connector 5">
            <a:extLst>
              <a:ext uri="{FF2B5EF4-FFF2-40B4-BE49-F238E27FC236}">
                <a16:creationId xmlns:a16="http://schemas.microsoft.com/office/drawing/2014/main" id="{D1D4CAD6-FFB4-A91D-9C5E-C41CCC9FE693}"/>
              </a:ext>
            </a:extLst>
          </p:cNvPr>
          <p:cNvCxnSpPr/>
          <p:nvPr/>
        </p:nvCxnSpPr>
        <p:spPr>
          <a:xfrm>
            <a:off x="4068417" y="2266122"/>
            <a:ext cx="821635" cy="4373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2368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02B6-2C6A-4CA3-312A-72102F1A722C}"/>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Python Variables - Assign Multiple Values</a:t>
            </a:r>
            <a:br>
              <a:rPr lang="en-US" b="0" i="0" dirty="0">
                <a:solidFill>
                  <a:srgbClr val="000000"/>
                </a:solidFill>
                <a:effectLst/>
                <a:latin typeface="Verdana" panose="020B0604030504040204" pitchFamily="34" charset="0"/>
              </a:rPr>
            </a:br>
            <a:br>
              <a:rPr lang="en-US" dirty="0"/>
            </a:br>
            <a:endParaRPr lang="en-US" dirty="0"/>
          </a:p>
        </p:txBody>
      </p:sp>
      <p:sp>
        <p:nvSpPr>
          <p:cNvPr id="3" name="Content Placeholder 2">
            <a:extLst>
              <a:ext uri="{FF2B5EF4-FFF2-40B4-BE49-F238E27FC236}">
                <a16:creationId xmlns:a16="http://schemas.microsoft.com/office/drawing/2014/main" id="{C895575C-0CD4-C873-29E2-35C7AB7366A4}"/>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Python allows you to assign values to multiple variables in one line:</a:t>
            </a:r>
          </a:p>
          <a:p>
            <a:pPr marL="0" indent="0">
              <a:buNone/>
            </a:pPr>
            <a:endParaRPr lang="en-US" dirty="0"/>
          </a:p>
        </p:txBody>
      </p:sp>
      <p:sp>
        <p:nvSpPr>
          <p:cNvPr id="5" name="TextBox 4">
            <a:extLst>
              <a:ext uri="{FF2B5EF4-FFF2-40B4-BE49-F238E27FC236}">
                <a16:creationId xmlns:a16="http://schemas.microsoft.com/office/drawing/2014/main" id="{7032A04C-A317-4876-36FF-0EA51BFB1206}"/>
              </a:ext>
            </a:extLst>
          </p:cNvPr>
          <p:cNvSpPr txBox="1"/>
          <p:nvPr/>
        </p:nvSpPr>
        <p:spPr>
          <a:xfrm>
            <a:off x="4214191" y="1671935"/>
            <a:ext cx="6096000" cy="954107"/>
          </a:xfrm>
          <a:prstGeom prst="rect">
            <a:avLst/>
          </a:prstGeom>
          <a:noFill/>
        </p:spPr>
        <p:txBody>
          <a:bodyPr wrap="square">
            <a:spAutoFit/>
          </a:bodyPr>
          <a:lstStyle/>
          <a:p>
            <a:pPr algn="l"/>
            <a:r>
              <a:rPr lang="en-US" sz="2000" b="1" i="0" dirty="0">
                <a:solidFill>
                  <a:srgbClr val="000000"/>
                </a:solidFill>
                <a:effectLst/>
                <a:latin typeface="Segoe UI" panose="020B0502040204020203" pitchFamily="34" charset="0"/>
              </a:rPr>
              <a:t>Many Values to Multiple Variables</a:t>
            </a:r>
          </a:p>
          <a:p>
            <a:br>
              <a:rPr lang="en-US" dirty="0"/>
            </a:br>
            <a:endParaRPr lang="en-US" dirty="0"/>
          </a:p>
        </p:txBody>
      </p:sp>
      <p:sp>
        <p:nvSpPr>
          <p:cNvPr id="9" name="TextBox 8">
            <a:extLst>
              <a:ext uri="{FF2B5EF4-FFF2-40B4-BE49-F238E27FC236}">
                <a16:creationId xmlns:a16="http://schemas.microsoft.com/office/drawing/2014/main" id="{E43F7232-28DA-50C1-CBAD-B78117E62DA7}"/>
              </a:ext>
            </a:extLst>
          </p:cNvPr>
          <p:cNvSpPr txBox="1"/>
          <p:nvPr/>
        </p:nvSpPr>
        <p:spPr>
          <a:xfrm>
            <a:off x="8062360" y="2788462"/>
            <a:ext cx="6096000"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a:p>
            <a:br>
              <a:rPr lang="en-US" dirty="0"/>
            </a:br>
            <a:endParaRPr lang="en-US" dirty="0"/>
          </a:p>
        </p:txBody>
      </p:sp>
      <p:pic>
        <p:nvPicPr>
          <p:cNvPr id="11" name="Picture 10">
            <a:extLst>
              <a:ext uri="{FF2B5EF4-FFF2-40B4-BE49-F238E27FC236}">
                <a16:creationId xmlns:a16="http://schemas.microsoft.com/office/drawing/2014/main" id="{633E9C35-04A7-FFAA-DA30-385634935A36}"/>
              </a:ext>
            </a:extLst>
          </p:cNvPr>
          <p:cNvPicPr>
            <a:picLocks noChangeAspect="1"/>
          </p:cNvPicPr>
          <p:nvPr/>
        </p:nvPicPr>
        <p:blipFill>
          <a:blip r:embed="rId2"/>
          <a:stretch>
            <a:fillRect/>
          </a:stretch>
        </p:blipFill>
        <p:spPr>
          <a:xfrm>
            <a:off x="1688857" y="3487618"/>
            <a:ext cx="4699484" cy="3012709"/>
          </a:xfrm>
          <a:prstGeom prst="rect">
            <a:avLst/>
          </a:prstGeom>
        </p:spPr>
      </p:pic>
      <p:cxnSp>
        <p:nvCxnSpPr>
          <p:cNvPr id="6" name="Connector: Elbow 5">
            <a:extLst>
              <a:ext uri="{FF2B5EF4-FFF2-40B4-BE49-F238E27FC236}">
                <a16:creationId xmlns:a16="http://schemas.microsoft.com/office/drawing/2014/main" id="{CF6FCF8C-0F6C-84E0-487E-7316B207E80B}"/>
              </a:ext>
            </a:extLst>
          </p:cNvPr>
          <p:cNvCxnSpPr/>
          <p:nvPr/>
        </p:nvCxnSpPr>
        <p:spPr>
          <a:xfrm rot="10800000" flipV="1">
            <a:off x="6692348" y="2952825"/>
            <a:ext cx="1205948" cy="106958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5322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6B69-C195-A13C-81DB-F002D308C049}"/>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One Value to Multiple Variables</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27C0C4AD-B963-8B17-A9A7-D90F4908ED41}"/>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And you can assign the </a:t>
            </a:r>
            <a:r>
              <a:rPr lang="en-US" b="0" i="1" dirty="0">
                <a:solidFill>
                  <a:srgbClr val="000000"/>
                </a:solidFill>
                <a:effectLst/>
                <a:latin typeface="Verdana" panose="020B0604030504040204" pitchFamily="34" charset="0"/>
              </a:rPr>
              <a:t>same</a:t>
            </a:r>
            <a:r>
              <a:rPr lang="en-US" b="0" i="0" dirty="0">
                <a:solidFill>
                  <a:srgbClr val="000000"/>
                </a:solidFill>
                <a:effectLst/>
                <a:latin typeface="Verdana" panose="020B0604030504040204" pitchFamily="34" charset="0"/>
              </a:rPr>
              <a:t> value to multiple variables in one line:</a:t>
            </a:r>
          </a:p>
          <a:p>
            <a:pPr marL="0" indent="0">
              <a:buNone/>
            </a:pPr>
            <a:r>
              <a:rPr lang="en-US" dirty="0">
                <a:solidFill>
                  <a:srgbClr val="000000"/>
                </a:solidFill>
                <a:latin typeface="Verdana" panose="020B0604030504040204" pitchFamily="34" charset="0"/>
              </a:rPr>
              <a:t> 	</a:t>
            </a:r>
            <a:endParaRPr lang="en-US" dirty="0"/>
          </a:p>
        </p:txBody>
      </p:sp>
      <p:sp>
        <p:nvSpPr>
          <p:cNvPr id="5" name="TextBox 4">
            <a:extLst>
              <a:ext uri="{FF2B5EF4-FFF2-40B4-BE49-F238E27FC236}">
                <a16:creationId xmlns:a16="http://schemas.microsoft.com/office/drawing/2014/main" id="{37B65A67-9D70-09BC-7BF2-CFC90247F9F0}"/>
              </a:ext>
            </a:extLst>
          </p:cNvPr>
          <p:cNvSpPr txBox="1"/>
          <p:nvPr/>
        </p:nvSpPr>
        <p:spPr>
          <a:xfrm>
            <a:off x="2107095" y="3099081"/>
            <a:ext cx="6096000"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a:p>
            <a:br>
              <a:rPr lang="en-US" dirty="0"/>
            </a:br>
            <a:endParaRPr lang="en-US" dirty="0"/>
          </a:p>
        </p:txBody>
      </p:sp>
      <p:pic>
        <p:nvPicPr>
          <p:cNvPr id="7" name="Picture 6">
            <a:extLst>
              <a:ext uri="{FF2B5EF4-FFF2-40B4-BE49-F238E27FC236}">
                <a16:creationId xmlns:a16="http://schemas.microsoft.com/office/drawing/2014/main" id="{46D5E8AA-2DC7-F3AB-6500-525ACB334C39}"/>
              </a:ext>
            </a:extLst>
          </p:cNvPr>
          <p:cNvPicPr>
            <a:picLocks noChangeAspect="1"/>
          </p:cNvPicPr>
          <p:nvPr/>
        </p:nvPicPr>
        <p:blipFill>
          <a:blip r:embed="rId2"/>
          <a:stretch>
            <a:fillRect/>
          </a:stretch>
        </p:blipFill>
        <p:spPr>
          <a:xfrm>
            <a:off x="5504690" y="3234282"/>
            <a:ext cx="3864597" cy="3208256"/>
          </a:xfrm>
          <a:prstGeom prst="rect">
            <a:avLst/>
          </a:prstGeom>
        </p:spPr>
      </p:pic>
      <p:cxnSp>
        <p:nvCxnSpPr>
          <p:cNvPr id="6" name="Connector: Elbow 5">
            <a:extLst>
              <a:ext uri="{FF2B5EF4-FFF2-40B4-BE49-F238E27FC236}">
                <a16:creationId xmlns:a16="http://schemas.microsoft.com/office/drawing/2014/main" id="{C6948F15-F2E3-BD73-6A81-6957A9CB235C}"/>
              </a:ext>
            </a:extLst>
          </p:cNvPr>
          <p:cNvCxnSpPr/>
          <p:nvPr/>
        </p:nvCxnSpPr>
        <p:spPr>
          <a:xfrm>
            <a:off x="3260035" y="3362689"/>
            <a:ext cx="2093843" cy="944268"/>
          </a:xfrm>
          <a:prstGeom prst="bentConnector3">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2631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8336-CEA4-72C9-CC71-14E58ECBC4B9}"/>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Unpack a Collection</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F80B92C3-8FC1-1161-5D18-9CC41B283C7E}"/>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If you have a collection of values in a list, tuple etc. Python allows you to extract the values into variables. This is called </a:t>
            </a:r>
            <a:r>
              <a:rPr lang="en-US" b="0" i="1" dirty="0">
                <a:solidFill>
                  <a:srgbClr val="000000"/>
                </a:solidFill>
                <a:effectLst/>
                <a:latin typeface="Verdana" panose="020B0604030504040204" pitchFamily="34" charset="0"/>
              </a:rPr>
              <a:t>unpacking</a:t>
            </a:r>
            <a:r>
              <a:rPr lang="en-US" b="0" i="0" dirty="0">
                <a:solidFill>
                  <a:srgbClr val="000000"/>
                </a:solidFill>
                <a:effectLst/>
                <a:latin typeface="Verdana" panose="020B0604030504040204" pitchFamily="34" charset="0"/>
              </a:rPr>
              <a:t>.</a:t>
            </a:r>
            <a:endParaRPr lang="en-US" dirty="0"/>
          </a:p>
        </p:txBody>
      </p:sp>
      <p:sp>
        <p:nvSpPr>
          <p:cNvPr id="5" name="TextBox 4">
            <a:extLst>
              <a:ext uri="{FF2B5EF4-FFF2-40B4-BE49-F238E27FC236}">
                <a16:creationId xmlns:a16="http://schemas.microsoft.com/office/drawing/2014/main" id="{DA1F354C-1A99-53FC-C8CD-9E10F6811EDE}"/>
              </a:ext>
            </a:extLst>
          </p:cNvPr>
          <p:cNvSpPr txBox="1"/>
          <p:nvPr/>
        </p:nvSpPr>
        <p:spPr>
          <a:xfrm>
            <a:off x="2332383" y="3686265"/>
            <a:ext cx="6096000"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a:p>
            <a:br>
              <a:rPr lang="en-US" dirty="0"/>
            </a:br>
            <a:endParaRPr lang="en-US" dirty="0"/>
          </a:p>
        </p:txBody>
      </p:sp>
      <p:pic>
        <p:nvPicPr>
          <p:cNvPr id="7" name="Picture 6">
            <a:extLst>
              <a:ext uri="{FF2B5EF4-FFF2-40B4-BE49-F238E27FC236}">
                <a16:creationId xmlns:a16="http://schemas.microsoft.com/office/drawing/2014/main" id="{5CBBF443-7D6B-B44F-4582-D96624794E37}"/>
              </a:ext>
            </a:extLst>
          </p:cNvPr>
          <p:cNvPicPr>
            <a:picLocks noChangeAspect="1"/>
          </p:cNvPicPr>
          <p:nvPr/>
        </p:nvPicPr>
        <p:blipFill>
          <a:blip r:embed="rId2"/>
          <a:stretch>
            <a:fillRect/>
          </a:stretch>
        </p:blipFill>
        <p:spPr>
          <a:xfrm>
            <a:off x="5546862" y="3807922"/>
            <a:ext cx="4312755" cy="2904973"/>
          </a:xfrm>
          <a:prstGeom prst="rect">
            <a:avLst/>
          </a:prstGeom>
        </p:spPr>
      </p:pic>
      <p:cxnSp>
        <p:nvCxnSpPr>
          <p:cNvPr id="6" name="Connector: Elbow 5">
            <a:extLst>
              <a:ext uri="{FF2B5EF4-FFF2-40B4-BE49-F238E27FC236}">
                <a16:creationId xmlns:a16="http://schemas.microsoft.com/office/drawing/2014/main" id="{19211B77-6933-349B-3AD6-E6A77723D1E2}"/>
              </a:ext>
            </a:extLst>
          </p:cNvPr>
          <p:cNvCxnSpPr/>
          <p:nvPr/>
        </p:nvCxnSpPr>
        <p:spPr>
          <a:xfrm>
            <a:off x="3511826" y="4022411"/>
            <a:ext cx="1709531" cy="85438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311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F3B9-C814-B855-BCE2-2684BFE93D04}"/>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Python - Output Variables</a:t>
            </a:r>
            <a:br>
              <a:rPr lang="en-US" b="0" i="0" dirty="0">
                <a:solidFill>
                  <a:srgbClr val="000000"/>
                </a:solidFill>
                <a:effectLst/>
                <a:latin typeface="Segoe UI" panose="020B0502040204020203" pitchFamily="34" charset="0"/>
              </a:rPr>
            </a:br>
            <a:br>
              <a:rPr lang="en-US" b="0" i="0" dirty="0">
                <a:solidFill>
                  <a:srgbClr val="000000"/>
                </a:solidFill>
                <a:effectLst/>
                <a:latin typeface="Verdana" panose="020B0604030504040204" pitchFamily="34" charset="0"/>
              </a:rPr>
            </a:br>
            <a:br>
              <a:rPr lang="en-US" dirty="0"/>
            </a:br>
            <a:endParaRPr lang="en-US" dirty="0"/>
          </a:p>
        </p:txBody>
      </p:sp>
      <p:sp>
        <p:nvSpPr>
          <p:cNvPr id="3" name="Content Placeholder 2">
            <a:extLst>
              <a:ext uri="{FF2B5EF4-FFF2-40B4-BE49-F238E27FC236}">
                <a16:creationId xmlns:a16="http://schemas.microsoft.com/office/drawing/2014/main" id="{77DDD9F3-A664-D755-1007-D3543ED492AF}"/>
              </a:ext>
            </a:extLst>
          </p:cNvPr>
          <p:cNvSpPr>
            <a:spLocks noGrp="1"/>
          </p:cNvSpPr>
          <p:nvPr>
            <p:ph idx="1"/>
          </p:nvPr>
        </p:nvSpPr>
        <p:spPr/>
        <p:txBody>
          <a:bodyPr/>
          <a:lstStyle/>
          <a:p>
            <a:r>
              <a:rPr lang="en-US" dirty="0"/>
              <a:t>The Python </a:t>
            </a:r>
            <a:r>
              <a:rPr lang="en-US" dirty="0">
                <a:solidFill>
                  <a:srgbClr val="FF0000"/>
                </a:solidFill>
              </a:rPr>
              <a:t>print() </a:t>
            </a:r>
            <a:r>
              <a:rPr lang="en-US" dirty="0"/>
              <a:t>function is often used to output variables.</a:t>
            </a:r>
          </a:p>
        </p:txBody>
      </p:sp>
      <p:sp>
        <p:nvSpPr>
          <p:cNvPr id="5" name="TextBox 4">
            <a:extLst>
              <a:ext uri="{FF2B5EF4-FFF2-40B4-BE49-F238E27FC236}">
                <a16:creationId xmlns:a16="http://schemas.microsoft.com/office/drawing/2014/main" id="{8D5B8D12-11B8-8895-17F7-EFD8B7735C51}"/>
              </a:ext>
            </a:extLst>
          </p:cNvPr>
          <p:cNvSpPr txBox="1"/>
          <p:nvPr/>
        </p:nvSpPr>
        <p:spPr>
          <a:xfrm>
            <a:off x="4532243" y="1542247"/>
            <a:ext cx="6096000" cy="954107"/>
          </a:xfrm>
          <a:prstGeom prst="rect">
            <a:avLst/>
          </a:prstGeom>
          <a:noFill/>
        </p:spPr>
        <p:txBody>
          <a:bodyPr wrap="square">
            <a:spAutoFit/>
          </a:bodyPr>
          <a:lstStyle/>
          <a:p>
            <a:pPr algn="l"/>
            <a:r>
              <a:rPr lang="en-US" sz="2000" b="1" i="0" dirty="0">
                <a:solidFill>
                  <a:srgbClr val="000000"/>
                </a:solidFill>
                <a:effectLst/>
                <a:latin typeface="Segoe UI" panose="020B0502040204020203" pitchFamily="34" charset="0"/>
              </a:rPr>
              <a:t>Output Variables</a:t>
            </a:r>
          </a:p>
          <a:p>
            <a:br>
              <a:rPr lang="en-US" dirty="0"/>
            </a:br>
            <a:endParaRPr lang="en-US" dirty="0"/>
          </a:p>
        </p:txBody>
      </p:sp>
      <p:pic>
        <p:nvPicPr>
          <p:cNvPr id="7" name="Picture 6">
            <a:extLst>
              <a:ext uri="{FF2B5EF4-FFF2-40B4-BE49-F238E27FC236}">
                <a16:creationId xmlns:a16="http://schemas.microsoft.com/office/drawing/2014/main" id="{59F16C97-8272-BFEC-6C32-F158F52E6768}"/>
              </a:ext>
            </a:extLst>
          </p:cNvPr>
          <p:cNvPicPr>
            <a:picLocks noChangeAspect="1"/>
          </p:cNvPicPr>
          <p:nvPr/>
        </p:nvPicPr>
        <p:blipFill>
          <a:blip r:embed="rId2"/>
          <a:stretch>
            <a:fillRect/>
          </a:stretch>
        </p:blipFill>
        <p:spPr>
          <a:xfrm>
            <a:off x="2046839" y="4080177"/>
            <a:ext cx="3773219" cy="2471151"/>
          </a:xfrm>
          <a:prstGeom prst="rect">
            <a:avLst/>
          </a:prstGeom>
        </p:spPr>
      </p:pic>
      <p:sp>
        <p:nvSpPr>
          <p:cNvPr id="9" name="TextBox 8">
            <a:extLst>
              <a:ext uri="{FF2B5EF4-FFF2-40B4-BE49-F238E27FC236}">
                <a16:creationId xmlns:a16="http://schemas.microsoft.com/office/drawing/2014/main" id="{49F91F87-B7DA-EFC5-8F66-ACDC2F02761E}"/>
              </a:ext>
            </a:extLst>
          </p:cNvPr>
          <p:cNvSpPr txBox="1"/>
          <p:nvPr/>
        </p:nvSpPr>
        <p:spPr>
          <a:xfrm>
            <a:off x="3048000" y="3072474"/>
            <a:ext cx="6096000"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a:p>
            <a:br>
              <a:rPr lang="en-US" dirty="0"/>
            </a:br>
            <a:endParaRPr lang="en-US" dirty="0"/>
          </a:p>
        </p:txBody>
      </p:sp>
      <p:sp>
        <p:nvSpPr>
          <p:cNvPr id="4" name="Arrow: Down 3">
            <a:extLst>
              <a:ext uri="{FF2B5EF4-FFF2-40B4-BE49-F238E27FC236}">
                <a16:creationId xmlns:a16="http://schemas.microsoft.com/office/drawing/2014/main" id="{855939B5-F96D-D064-BC5A-410D53148EC0}"/>
              </a:ext>
            </a:extLst>
          </p:cNvPr>
          <p:cNvSpPr/>
          <p:nvPr/>
        </p:nvSpPr>
        <p:spPr>
          <a:xfrm>
            <a:off x="3260034" y="3538330"/>
            <a:ext cx="384313" cy="4574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6175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BA055CD-2EDB-8A86-0159-35614B8FE34F}"/>
              </a:ext>
            </a:extLst>
          </p:cNvPr>
          <p:cNvSpPr txBox="1"/>
          <p:nvPr/>
        </p:nvSpPr>
        <p:spPr>
          <a:xfrm>
            <a:off x="2040835" y="1214087"/>
            <a:ext cx="6096000" cy="1200329"/>
          </a:xfrm>
          <a:prstGeom prst="rect">
            <a:avLst/>
          </a:prstGeom>
          <a:noFill/>
        </p:spPr>
        <p:txBody>
          <a:bodyPr wrap="square">
            <a:spAutoFit/>
          </a:bodyPr>
          <a:lstStyle/>
          <a:p>
            <a:r>
              <a:rPr lang="en-US" sz="2400" dirty="0"/>
              <a:t>In the </a:t>
            </a:r>
            <a:r>
              <a:rPr lang="en-US" sz="2400" dirty="0">
                <a:solidFill>
                  <a:srgbClr val="FF0000"/>
                </a:solidFill>
              </a:rPr>
              <a:t>print()</a:t>
            </a:r>
            <a:r>
              <a:rPr lang="en-US" sz="2400" dirty="0"/>
              <a:t> function, you output multiple variables, separated by a comma:</a:t>
            </a:r>
          </a:p>
        </p:txBody>
      </p:sp>
      <p:sp>
        <p:nvSpPr>
          <p:cNvPr id="8" name="TextBox 7">
            <a:extLst>
              <a:ext uri="{FF2B5EF4-FFF2-40B4-BE49-F238E27FC236}">
                <a16:creationId xmlns:a16="http://schemas.microsoft.com/office/drawing/2014/main" id="{1C56F25E-6DC9-F250-3CF2-17FC1D4053CA}"/>
              </a:ext>
            </a:extLst>
          </p:cNvPr>
          <p:cNvSpPr txBox="1"/>
          <p:nvPr/>
        </p:nvSpPr>
        <p:spPr>
          <a:xfrm>
            <a:off x="1139686" y="2691920"/>
            <a:ext cx="6096000" cy="400110"/>
          </a:xfrm>
          <a:prstGeom prst="rect">
            <a:avLst/>
          </a:prstGeom>
          <a:noFill/>
        </p:spPr>
        <p:txBody>
          <a:bodyPr wrap="square">
            <a:spAutoFit/>
          </a:bodyPr>
          <a:lstStyle/>
          <a:p>
            <a:pPr algn="l"/>
            <a:r>
              <a:rPr lang="en-US" sz="2000" b="1" i="0" dirty="0">
                <a:solidFill>
                  <a:srgbClr val="000000"/>
                </a:solidFill>
                <a:effectLst/>
                <a:latin typeface="Segoe UI" panose="020B0502040204020203" pitchFamily="34" charset="0"/>
              </a:rPr>
              <a:t>Exampl</a:t>
            </a:r>
            <a:r>
              <a:rPr lang="en-US" b="1" i="0" dirty="0">
                <a:solidFill>
                  <a:srgbClr val="000000"/>
                </a:solidFill>
                <a:effectLst/>
                <a:latin typeface="Segoe UI" panose="020B0502040204020203" pitchFamily="34" charset="0"/>
              </a:rPr>
              <a:t>e</a:t>
            </a:r>
          </a:p>
        </p:txBody>
      </p:sp>
      <p:cxnSp>
        <p:nvCxnSpPr>
          <p:cNvPr id="10" name="Straight Arrow Connector 9">
            <a:extLst>
              <a:ext uri="{FF2B5EF4-FFF2-40B4-BE49-F238E27FC236}">
                <a16:creationId xmlns:a16="http://schemas.microsoft.com/office/drawing/2014/main" id="{F5FE30F3-0B05-14EE-ABB8-077C0AE8A357}"/>
              </a:ext>
            </a:extLst>
          </p:cNvPr>
          <p:cNvCxnSpPr>
            <a:cxnSpLocks/>
          </p:cNvCxnSpPr>
          <p:nvPr/>
        </p:nvCxnSpPr>
        <p:spPr>
          <a:xfrm>
            <a:off x="2372139" y="2891975"/>
            <a:ext cx="2186609" cy="5370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2" name="Picture 11">
            <a:extLst>
              <a:ext uri="{FF2B5EF4-FFF2-40B4-BE49-F238E27FC236}">
                <a16:creationId xmlns:a16="http://schemas.microsoft.com/office/drawing/2014/main" id="{9504FEC6-ED65-1D35-78AD-5C3C55CD0B04}"/>
              </a:ext>
            </a:extLst>
          </p:cNvPr>
          <p:cNvPicPr>
            <a:picLocks noChangeAspect="1"/>
          </p:cNvPicPr>
          <p:nvPr/>
        </p:nvPicPr>
        <p:blipFill>
          <a:blip r:embed="rId2"/>
          <a:stretch>
            <a:fillRect/>
          </a:stretch>
        </p:blipFill>
        <p:spPr>
          <a:xfrm>
            <a:off x="4863546" y="3061252"/>
            <a:ext cx="2782957" cy="2849218"/>
          </a:xfrm>
          <a:prstGeom prst="rect">
            <a:avLst/>
          </a:prstGeom>
        </p:spPr>
      </p:pic>
    </p:spTree>
    <p:extLst>
      <p:ext uri="{BB962C8B-B14F-4D97-AF65-F5344CB8AC3E}">
        <p14:creationId xmlns:p14="http://schemas.microsoft.com/office/powerpoint/2010/main" val="856064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31891A-3B20-10E3-9EF3-33F38616E995}"/>
              </a:ext>
            </a:extLst>
          </p:cNvPr>
          <p:cNvSpPr txBox="1"/>
          <p:nvPr/>
        </p:nvSpPr>
        <p:spPr>
          <a:xfrm>
            <a:off x="2888974" y="935791"/>
            <a:ext cx="6096000" cy="830997"/>
          </a:xfrm>
          <a:prstGeom prst="rect">
            <a:avLst/>
          </a:prstGeom>
          <a:noFill/>
        </p:spPr>
        <p:txBody>
          <a:bodyPr wrap="square">
            <a:spAutoFit/>
          </a:bodyPr>
          <a:lstStyle/>
          <a:p>
            <a:r>
              <a:rPr lang="en-US" sz="2400" dirty="0"/>
              <a:t>You can also use the </a:t>
            </a:r>
            <a:r>
              <a:rPr lang="en-US" sz="2400" dirty="0">
                <a:solidFill>
                  <a:srgbClr val="FF0000"/>
                </a:solidFill>
              </a:rPr>
              <a:t>+</a:t>
            </a:r>
            <a:r>
              <a:rPr lang="en-US" sz="2400" dirty="0"/>
              <a:t> operator to output multiple variables:</a:t>
            </a:r>
          </a:p>
        </p:txBody>
      </p:sp>
      <p:sp>
        <p:nvSpPr>
          <p:cNvPr id="10" name="TextBox 9">
            <a:extLst>
              <a:ext uri="{FF2B5EF4-FFF2-40B4-BE49-F238E27FC236}">
                <a16:creationId xmlns:a16="http://schemas.microsoft.com/office/drawing/2014/main" id="{92CC8772-764C-A639-5C63-4410DC2949CB}"/>
              </a:ext>
            </a:extLst>
          </p:cNvPr>
          <p:cNvSpPr txBox="1"/>
          <p:nvPr/>
        </p:nvSpPr>
        <p:spPr>
          <a:xfrm>
            <a:off x="1855304" y="3228945"/>
            <a:ext cx="6096000" cy="400110"/>
          </a:xfrm>
          <a:prstGeom prst="rect">
            <a:avLst/>
          </a:prstGeom>
          <a:noFill/>
        </p:spPr>
        <p:txBody>
          <a:bodyPr wrap="square">
            <a:spAutoFit/>
          </a:bodyPr>
          <a:lstStyle/>
          <a:p>
            <a:pPr algn="l"/>
            <a:r>
              <a:rPr lang="en-US" sz="2000" b="1" i="0" dirty="0">
                <a:solidFill>
                  <a:srgbClr val="000000"/>
                </a:solidFill>
                <a:effectLst/>
                <a:latin typeface="Segoe UI" panose="020B0502040204020203" pitchFamily="34" charset="0"/>
              </a:rPr>
              <a:t>Example</a:t>
            </a:r>
          </a:p>
        </p:txBody>
      </p:sp>
      <p:pic>
        <p:nvPicPr>
          <p:cNvPr id="12" name="Picture 11">
            <a:extLst>
              <a:ext uri="{FF2B5EF4-FFF2-40B4-BE49-F238E27FC236}">
                <a16:creationId xmlns:a16="http://schemas.microsoft.com/office/drawing/2014/main" id="{F9B252B9-D05F-B0B2-F39C-C0ED9268AFF3}"/>
              </a:ext>
            </a:extLst>
          </p:cNvPr>
          <p:cNvPicPr>
            <a:picLocks noChangeAspect="1"/>
          </p:cNvPicPr>
          <p:nvPr/>
        </p:nvPicPr>
        <p:blipFill>
          <a:blip r:embed="rId2"/>
          <a:stretch>
            <a:fillRect/>
          </a:stretch>
        </p:blipFill>
        <p:spPr>
          <a:xfrm>
            <a:off x="5471697" y="3525300"/>
            <a:ext cx="3248233" cy="2396909"/>
          </a:xfrm>
          <a:prstGeom prst="rect">
            <a:avLst/>
          </a:prstGeom>
        </p:spPr>
      </p:pic>
      <p:cxnSp>
        <p:nvCxnSpPr>
          <p:cNvPr id="14" name="Straight Arrow Connector 13">
            <a:extLst>
              <a:ext uri="{FF2B5EF4-FFF2-40B4-BE49-F238E27FC236}">
                <a16:creationId xmlns:a16="http://schemas.microsoft.com/office/drawing/2014/main" id="{363FE0F6-0032-16F1-8BC1-5923163EFA0A}"/>
              </a:ext>
            </a:extLst>
          </p:cNvPr>
          <p:cNvCxnSpPr/>
          <p:nvPr/>
        </p:nvCxnSpPr>
        <p:spPr>
          <a:xfrm>
            <a:off x="3087757" y="3525300"/>
            <a:ext cx="2027582" cy="4768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2978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014C83-F7CA-43EB-8743-A3F3B91B30A0}"/>
              </a:ext>
            </a:extLst>
          </p:cNvPr>
          <p:cNvSpPr>
            <a:spLocks noGrp="1"/>
          </p:cNvSpPr>
          <p:nvPr>
            <p:ph type="title"/>
          </p:nvPr>
        </p:nvSpPr>
        <p:spPr/>
        <p:txBody>
          <a:bodyPr/>
          <a:lstStyle/>
          <a:p>
            <a:r>
              <a:rPr lang="en-US" altLang="zh-TW" dirty="0"/>
              <a:t>Data types: Dictionary</a:t>
            </a:r>
            <a:endParaRPr lang="zh-TW" altLang="en-US" dirty="0"/>
          </a:p>
        </p:txBody>
      </p:sp>
      <p:sp>
        <p:nvSpPr>
          <p:cNvPr id="3" name="內容版面配置區 2">
            <a:extLst>
              <a:ext uri="{FF2B5EF4-FFF2-40B4-BE49-F238E27FC236}">
                <a16:creationId xmlns:a16="http://schemas.microsoft.com/office/drawing/2014/main" id="{79CE56A0-A070-4B71-9D22-04FC259EBC47}"/>
              </a:ext>
            </a:extLst>
          </p:cNvPr>
          <p:cNvSpPr>
            <a:spLocks noGrp="1"/>
          </p:cNvSpPr>
          <p:nvPr>
            <p:ph idx="1"/>
          </p:nvPr>
        </p:nvSpPr>
        <p:spPr/>
        <p:txBody>
          <a:bodyPr/>
          <a:lstStyle/>
          <a:p>
            <a:r>
              <a:rPr lang="en-US" altLang="zh-TW" dirty="0"/>
              <a:t>Dictionaries are used to store data values in </a:t>
            </a:r>
            <a:r>
              <a:rPr lang="en-US" altLang="zh-TW" dirty="0" err="1">
                <a:solidFill>
                  <a:srgbClr val="FF0000"/>
                </a:solidFill>
              </a:rPr>
              <a:t>key:value</a:t>
            </a:r>
            <a:r>
              <a:rPr lang="en-US" altLang="zh-TW" dirty="0">
                <a:solidFill>
                  <a:srgbClr val="FF0000"/>
                </a:solidFill>
              </a:rPr>
              <a:t> pairs</a:t>
            </a:r>
            <a:r>
              <a:rPr lang="en-US" altLang="zh-TW" dirty="0"/>
              <a:t>.</a:t>
            </a:r>
          </a:p>
          <a:p>
            <a:r>
              <a:rPr lang="en-US" altLang="zh-TW" dirty="0"/>
              <a:t>A dictionary is a collection which is </a:t>
            </a:r>
            <a:r>
              <a:rPr lang="en-US" altLang="zh-TW" dirty="0">
                <a:solidFill>
                  <a:srgbClr val="FF0000"/>
                </a:solidFill>
              </a:rPr>
              <a:t>ordered*, </a:t>
            </a:r>
            <a:r>
              <a:rPr lang="en-US" altLang="zh-TW" dirty="0"/>
              <a:t>changeable and do not allow duplicates.</a:t>
            </a:r>
          </a:p>
          <a:p>
            <a:pPr lvl="1"/>
            <a:r>
              <a:rPr lang="en-US" altLang="zh-TW" dirty="0"/>
              <a:t>As of Python version 3.7, dictionaries are ordered. </a:t>
            </a:r>
          </a:p>
          <a:p>
            <a:pPr lvl="1"/>
            <a:r>
              <a:rPr lang="en-US" altLang="zh-TW" dirty="0"/>
              <a:t>In Python 3.6 and earlier, dictionaries are unordered.</a:t>
            </a:r>
          </a:p>
          <a:p>
            <a:r>
              <a:rPr lang="en-US" altLang="zh-TW" dirty="0"/>
              <a:t>Dictionaries are written with curly brackets, and have keys and values:</a:t>
            </a:r>
            <a:endParaRPr lang="zh-TW" altLang="en-US" dirty="0"/>
          </a:p>
        </p:txBody>
      </p:sp>
      <p:pic>
        <p:nvPicPr>
          <p:cNvPr id="4" name="圖片 3">
            <a:extLst>
              <a:ext uri="{FF2B5EF4-FFF2-40B4-BE49-F238E27FC236}">
                <a16:creationId xmlns:a16="http://schemas.microsoft.com/office/drawing/2014/main" id="{58A5B995-01FB-4349-AC93-95A3D26E6DA4}"/>
              </a:ext>
            </a:extLst>
          </p:cNvPr>
          <p:cNvPicPr>
            <a:picLocks noChangeAspect="1"/>
          </p:cNvPicPr>
          <p:nvPr/>
        </p:nvPicPr>
        <p:blipFill>
          <a:blip r:embed="rId2"/>
          <a:stretch>
            <a:fillRect/>
          </a:stretch>
        </p:blipFill>
        <p:spPr>
          <a:xfrm>
            <a:off x="6641284" y="4995442"/>
            <a:ext cx="3098334" cy="1586899"/>
          </a:xfrm>
          <a:prstGeom prst="rect">
            <a:avLst/>
          </a:prstGeom>
        </p:spPr>
      </p:pic>
      <p:sp>
        <p:nvSpPr>
          <p:cNvPr id="5" name="矩形: 圓角 4">
            <a:extLst>
              <a:ext uri="{FF2B5EF4-FFF2-40B4-BE49-F238E27FC236}">
                <a16:creationId xmlns:a16="http://schemas.microsoft.com/office/drawing/2014/main" id="{D7152D16-C9B7-4EDB-957E-624A79F89482}"/>
              </a:ext>
            </a:extLst>
          </p:cNvPr>
          <p:cNvSpPr/>
          <p:nvPr/>
        </p:nvSpPr>
        <p:spPr>
          <a:xfrm>
            <a:off x="7046912" y="5352176"/>
            <a:ext cx="1694416" cy="234892"/>
          </a:xfrm>
          <a:prstGeom prst="roundRec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8449CBB-FB0B-45F1-AFE9-687F49312055}"/>
              </a:ext>
            </a:extLst>
          </p:cNvPr>
          <p:cNvSpPr/>
          <p:nvPr/>
        </p:nvSpPr>
        <p:spPr>
          <a:xfrm>
            <a:off x="7299085" y="4324323"/>
            <a:ext cx="595035" cy="369332"/>
          </a:xfrm>
          <a:prstGeom prst="rect">
            <a:avLst/>
          </a:prstGeom>
        </p:spPr>
        <p:txBody>
          <a:bodyPr wrap="none">
            <a:spAutoFit/>
          </a:bodyPr>
          <a:lstStyle/>
          <a:p>
            <a:r>
              <a:rPr lang="en-US" altLang="zh-TW" dirty="0"/>
              <a:t>Key</a:t>
            </a:r>
            <a:endParaRPr lang="zh-TW" altLang="en-US" dirty="0"/>
          </a:p>
        </p:txBody>
      </p:sp>
      <p:sp>
        <p:nvSpPr>
          <p:cNvPr id="8" name="矩形 7">
            <a:extLst>
              <a:ext uri="{FF2B5EF4-FFF2-40B4-BE49-F238E27FC236}">
                <a16:creationId xmlns:a16="http://schemas.microsoft.com/office/drawing/2014/main" id="{5DA84802-DA63-43CC-9003-34421F2A0A28}"/>
              </a:ext>
            </a:extLst>
          </p:cNvPr>
          <p:cNvSpPr/>
          <p:nvPr/>
        </p:nvSpPr>
        <p:spPr>
          <a:xfrm>
            <a:off x="7933093" y="4319927"/>
            <a:ext cx="808235" cy="369332"/>
          </a:xfrm>
          <a:prstGeom prst="rect">
            <a:avLst/>
          </a:prstGeom>
        </p:spPr>
        <p:txBody>
          <a:bodyPr wrap="none">
            <a:spAutoFit/>
          </a:bodyPr>
          <a:lstStyle/>
          <a:p>
            <a:r>
              <a:rPr lang="en-US" altLang="zh-TW" dirty="0"/>
              <a:t>value</a:t>
            </a:r>
            <a:endParaRPr lang="zh-TW" altLang="en-US" dirty="0"/>
          </a:p>
        </p:txBody>
      </p:sp>
      <p:cxnSp>
        <p:nvCxnSpPr>
          <p:cNvPr id="10" name="直線單箭頭接點 9">
            <a:extLst>
              <a:ext uri="{FF2B5EF4-FFF2-40B4-BE49-F238E27FC236}">
                <a16:creationId xmlns:a16="http://schemas.microsoft.com/office/drawing/2014/main" id="{56954440-FE7E-4240-8213-801B9380B4B7}"/>
              </a:ext>
            </a:extLst>
          </p:cNvPr>
          <p:cNvCxnSpPr>
            <a:cxnSpLocks/>
          </p:cNvCxnSpPr>
          <p:nvPr/>
        </p:nvCxnSpPr>
        <p:spPr>
          <a:xfrm>
            <a:off x="7710225" y="4712321"/>
            <a:ext cx="0" cy="56624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直線單箭頭接點 11">
            <a:extLst>
              <a:ext uri="{FF2B5EF4-FFF2-40B4-BE49-F238E27FC236}">
                <a16:creationId xmlns:a16="http://schemas.microsoft.com/office/drawing/2014/main" id="{A5B3D26A-3F53-4980-8D36-09DBFAD2B35A}"/>
              </a:ext>
            </a:extLst>
          </p:cNvPr>
          <p:cNvCxnSpPr>
            <a:cxnSpLocks/>
          </p:cNvCxnSpPr>
          <p:nvPr/>
        </p:nvCxnSpPr>
        <p:spPr>
          <a:xfrm flipH="1">
            <a:off x="8397380" y="4689259"/>
            <a:ext cx="119587" cy="5893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0492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Case-Sensitive</a:t>
            </a:r>
            <a:br>
              <a:rPr lang="en-US" b="0" i="0" dirty="0">
                <a:solidFill>
                  <a:srgbClr val="000000"/>
                </a:solidFill>
                <a:effectLst/>
                <a:latin typeface="Segoe UI" panose="020B0502040204020203" pitchFamily="34" charset="0"/>
              </a:rPr>
            </a:br>
            <a:br>
              <a:rPr lang="en-US" dirty="0"/>
            </a:br>
            <a:endParaRPr lang="zh-TW" altLang="en-US" dirty="0"/>
          </a:p>
        </p:txBody>
      </p:sp>
      <p:sp>
        <p:nvSpPr>
          <p:cNvPr id="3" name="內容版面配置區 2"/>
          <p:cNvSpPr>
            <a:spLocks noGrp="1"/>
          </p:cNvSpPr>
          <p:nvPr>
            <p:ph idx="1"/>
          </p:nvPr>
        </p:nvSpPr>
        <p:spPr/>
        <p:txBody>
          <a:bodyPr/>
          <a:lstStyle/>
          <a:p>
            <a:pPr algn="l"/>
            <a:r>
              <a:rPr lang="en-US" b="0" i="0" dirty="0">
                <a:solidFill>
                  <a:srgbClr val="000000"/>
                </a:solidFill>
                <a:effectLst/>
                <a:latin typeface="Verdana" panose="020B0604030504040204" pitchFamily="34" charset="0"/>
              </a:rPr>
              <a:t>Variable names are case-sensitive.</a:t>
            </a:r>
          </a:p>
          <a:p>
            <a:pPr marL="0" indent="0">
              <a:buNone/>
            </a:pPr>
            <a:endParaRPr lang="zh-TW" altLang="en-US" dirty="0"/>
          </a:p>
        </p:txBody>
      </p:sp>
      <p:pic>
        <p:nvPicPr>
          <p:cNvPr id="5" name="Picture 4">
            <a:extLst>
              <a:ext uri="{FF2B5EF4-FFF2-40B4-BE49-F238E27FC236}">
                <a16:creationId xmlns:a16="http://schemas.microsoft.com/office/drawing/2014/main" id="{C1EB5615-6AD9-FF6A-3871-69C1064ACDF3}"/>
              </a:ext>
            </a:extLst>
          </p:cNvPr>
          <p:cNvPicPr>
            <a:picLocks noChangeAspect="1"/>
          </p:cNvPicPr>
          <p:nvPr/>
        </p:nvPicPr>
        <p:blipFill>
          <a:blip r:embed="rId2"/>
          <a:stretch>
            <a:fillRect/>
          </a:stretch>
        </p:blipFill>
        <p:spPr>
          <a:xfrm>
            <a:off x="2487474" y="3676650"/>
            <a:ext cx="2654369" cy="2234572"/>
          </a:xfrm>
          <a:prstGeom prst="rect">
            <a:avLst/>
          </a:prstGeom>
        </p:spPr>
      </p:pic>
      <p:sp>
        <p:nvSpPr>
          <p:cNvPr id="7" name="TextBox 6">
            <a:extLst>
              <a:ext uri="{FF2B5EF4-FFF2-40B4-BE49-F238E27FC236}">
                <a16:creationId xmlns:a16="http://schemas.microsoft.com/office/drawing/2014/main" id="{454F639D-9FFE-2F61-AFF5-0B8C4FAD4838}"/>
              </a:ext>
            </a:extLst>
          </p:cNvPr>
          <p:cNvSpPr txBox="1"/>
          <p:nvPr/>
        </p:nvSpPr>
        <p:spPr>
          <a:xfrm>
            <a:off x="2487474" y="3099081"/>
            <a:ext cx="6096000"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a:p>
            <a:br>
              <a:rPr lang="en-US" dirty="0"/>
            </a:b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76317-70DD-C228-D102-3DDF7AAC6559}"/>
              </a:ext>
            </a:extLst>
          </p:cNvPr>
          <p:cNvSpPr>
            <a:spLocks noGrp="1"/>
          </p:cNvSpPr>
          <p:nvPr>
            <p:ph idx="1"/>
          </p:nvPr>
        </p:nvSpPr>
        <p:spPr>
          <a:xfrm>
            <a:off x="2589212" y="2093843"/>
            <a:ext cx="8915400" cy="3777622"/>
          </a:xfrm>
        </p:spPr>
        <p:txBody>
          <a:bodyPr/>
          <a:lstStyle/>
          <a:p>
            <a:r>
              <a:rPr lang="en-US" dirty="0"/>
              <a:t>For numbers, the + character works as a mathematical operator:</a:t>
            </a:r>
          </a:p>
        </p:txBody>
      </p:sp>
      <p:sp>
        <p:nvSpPr>
          <p:cNvPr id="7" name="TextBox 6">
            <a:extLst>
              <a:ext uri="{FF2B5EF4-FFF2-40B4-BE49-F238E27FC236}">
                <a16:creationId xmlns:a16="http://schemas.microsoft.com/office/drawing/2014/main" id="{F917AAFB-362A-E296-F925-C66FA24118AA}"/>
              </a:ext>
            </a:extLst>
          </p:cNvPr>
          <p:cNvSpPr txBox="1"/>
          <p:nvPr/>
        </p:nvSpPr>
        <p:spPr>
          <a:xfrm>
            <a:off x="3048000" y="443196"/>
            <a:ext cx="6096000" cy="1200329"/>
          </a:xfrm>
          <a:prstGeom prst="rect">
            <a:avLst/>
          </a:prstGeom>
          <a:noFill/>
        </p:spPr>
        <p:txBody>
          <a:bodyPr wrap="square">
            <a:spAutoFit/>
          </a:bodyPr>
          <a:lstStyle/>
          <a:p>
            <a:r>
              <a:rPr lang="en-US" sz="2400" dirty="0"/>
              <a:t>Notice the space character after "</a:t>
            </a:r>
            <a:r>
              <a:rPr lang="en-US" sz="2400" dirty="0">
                <a:solidFill>
                  <a:srgbClr val="FF0000"/>
                </a:solidFill>
              </a:rPr>
              <a:t>Python</a:t>
            </a:r>
            <a:r>
              <a:rPr lang="en-US" sz="2400" dirty="0"/>
              <a:t> " and "</a:t>
            </a:r>
            <a:r>
              <a:rPr lang="en-US" sz="2400" dirty="0">
                <a:solidFill>
                  <a:srgbClr val="FF0000"/>
                </a:solidFill>
              </a:rPr>
              <a:t>is</a:t>
            </a:r>
            <a:r>
              <a:rPr lang="en-US" sz="2400" dirty="0"/>
              <a:t> ", without them the result would be "</a:t>
            </a:r>
            <a:r>
              <a:rPr lang="en-US" sz="2400" dirty="0" err="1"/>
              <a:t>Pythonisawesome</a:t>
            </a:r>
            <a:r>
              <a:rPr lang="en-US" sz="2400" dirty="0"/>
              <a:t>".</a:t>
            </a:r>
          </a:p>
        </p:txBody>
      </p:sp>
      <p:sp>
        <p:nvSpPr>
          <p:cNvPr id="10" name="TextBox 9">
            <a:extLst>
              <a:ext uri="{FF2B5EF4-FFF2-40B4-BE49-F238E27FC236}">
                <a16:creationId xmlns:a16="http://schemas.microsoft.com/office/drawing/2014/main" id="{994A48CF-52B9-F582-EC90-66D559AF2369}"/>
              </a:ext>
            </a:extLst>
          </p:cNvPr>
          <p:cNvSpPr txBox="1"/>
          <p:nvPr/>
        </p:nvSpPr>
        <p:spPr>
          <a:xfrm>
            <a:off x="2589212" y="3244334"/>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pic>
        <p:nvPicPr>
          <p:cNvPr id="12" name="Picture 11">
            <a:extLst>
              <a:ext uri="{FF2B5EF4-FFF2-40B4-BE49-F238E27FC236}">
                <a16:creationId xmlns:a16="http://schemas.microsoft.com/office/drawing/2014/main" id="{241A5BAE-71F3-1C2F-C938-5FF231B55D32}"/>
              </a:ext>
            </a:extLst>
          </p:cNvPr>
          <p:cNvPicPr>
            <a:picLocks noChangeAspect="1"/>
          </p:cNvPicPr>
          <p:nvPr/>
        </p:nvPicPr>
        <p:blipFill>
          <a:blip r:embed="rId2"/>
          <a:stretch>
            <a:fillRect/>
          </a:stretch>
        </p:blipFill>
        <p:spPr>
          <a:xfrm>
            <a:off x="5752479" y="3429000"/>
            <a:ext cx="3253961" cy="2192407"/>
          </a:xfrm>
          <a:prstGeom prst="rect">
            <a:avLst/>
          </a:prstGeom>
        </p:spPr>
      </p:pic>
      <p:cxnSp>
        <p:nvCxnSpPr>
          <p:cNvPr id="14" name="Straight Arrow Connector 13">
            <a:extLst>
              <a:ext uri="{FF2B5EF4-FFF2-40B4-BE49-F238E27FC236}">
                <a16:creationId xmlns:a16="http://schemas.microsoft.com/office/drawing/2014/main" id="{4D6F5A16-E854-8A3A-E958-10C87C42357E}"/>
              </a:ext>
            </a:extLst>
          </p:cNvPr>
          <p:cNvCxnSpPr/>
          <p:nvPr/>
        </p:nvCxnSpPr>
        <p:spPr>
          <a:xfrm>
            <a:off x="3737113" y="3429000"/>
            <a:ext cx="1722783" cy="63941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677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DF0180-9297-6E30-2D3C-59C4F27F3945}"/>
              </a:ext>
            </a:extLst>
          </p:cNvPr>
          <p:cNvSpPr txBox="1"/>
          <p:nvPr/>
        </p:nvSpPr>
        <p:spPr>
          <a:xfrm>
            <a:off x="3048000" y="323925"/>
            <a:ext cx="7474226" cy="1200329"/>
          </a:xfrm>
          <a:prstGeom prst="rect">
            <a:avLst/>
          </a:prstGeom>
          <a:noFill/>
        </p:spPr>
        <p:txBody>
          <a:bodyPr wrap="square">
            <a:spAutoFit/>
          </a:bodyPr>
          <a:lstStyle/>
          <a:p>
            <a:r>
              <a:rPr lang="en-US" sz="2400" dirty="0"/>
              <a:t>The best way to output multiple variables in the </a:t>
            </a:r>
            <a:r>
              <a:rPr lang="en-US" sz="2400" dirty="0">
                <a:solidFill>
                  <a:srgbClr val="FF0000"/>
                </a:solidFill>
              </a:rPr>
              <a:t>print()</a:t>
            </a:r>
            <a:r>
              <a:rPr lang="en-US" sz="2400" dirty="0"/>
              <a:t> function is to separate them with commas, which even support different data types</a:t>
            </a:r>
          </a:p>
        </p:txBody>
      </p:sp>
      <p:sp>
        <p:nvSpPr>
          <p:cNvPr id="10" name="TextBox 9">
            <a:extLst>
              <a:ext uri="{FF2B5EF4-FFF2-40B4-BE49-F238E27FC236}">
                <a16:creationId xmlns:a16="http://schemas.microsoft.com/office/drawing/2014/main" id="{F7B16216-2328-B1FF-3067-EC4914CC2ACD}"/>
              </a:ext>
            </a:extLst>
          </p:cNvPr>
          <p:cNvSpPr txBox="1"/>
          <p:nvPr/>
        </p:nvSpPr>
        <p:spPr>
          <a:xfrm>
            <a:off x="2411896" y="2147716"/>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pic>
        <p:nvPicPr>
          <p:cNvPr id="12" name="Picture 11">
            <a:extLst>
              <a:ext uri="{FF2B5EF4-FFF2-40B4-BE49-F238E27FC236}">
                <a16:creationId xmlns:a16="http://schemas.microsoft.com/office/drawing/2014/main" id="{3B2D58A0-868C-60D8-B7AD-0937497FE5FC}"/>
              </a:ext>
            </a:extLst>
          </p:cNvPr>
          <p:cNvPicPr>
            <a:picLocks noChangeAspect="1"/>
          </p:cNvPicPr>
          <p:nvPr/>
        </p:nvPicPr>
        <p:blipFill>
          <a:blip r:embed="rId2"/>
          <a:stretch>
            <a:fillRect/>
          </a:stretch>
        </p:blipFill>
        <p:spPr>
          <a:xfrm>
            <a:off x="5817911" y="2981740"/>
            <a:ext cx="2424941" cy="2464904"/>
          </a:xfrm>
          <a:prstGeom prst="rect">
            <a:avLst/>
          </a:prstGeom>
        </p:spPr>
      </p:pic>
      <p:cxnSp>
        <p:nvCxnSpPr>
          <p:cNvPr id="14" name="Straight Arrow Connector 13">
            <a:extLst>
              <a:ext uri="{FF2B5EF4-FFF2-40B4-BE49-F238E27FC236}">
                <a16:creationId xmlns:a16="http://schemas.microsoft.com/office/drawing/2014/main" id="{4DC6BBE7-AA1A-79DA-40AB-088C16975326}"/>
              </a:ext>
            </a:extLst>
          </p:cNvPr>
          <p:cNvCxnSpPr/>
          <p:nvPr/>
        </p:nvCxnSpPr>
        <p:spPr>
          <a:xfrm>
            <a:off x="3538330" y="2332382"/>
            <a:ext cx="2067340" cy="9541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538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D623-969E-656B-A1AB-F6055E96ACE8}"/>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Python - Global Variables</a:t>
            </a:r>
            <a:br>
              <a:rPr lang="en-US" b="0" i="0" dirty="0">
                <a:solidFill>
                  <a:srgbClr val="000000"/>
                </a:solidFill>
                <a:effectLst/>
                <a:latin typeface="Verdana" panose="020B0604030504040204" pitchFamily="34" charset="0"/>
              </a:rPr>
            </a:br>
            <a:br>
              <a:rPr lang="en-US" dirty="0"/>
            </a:br>
            <a:endParaRPr lang="en-US" dirty="0"/>
          </a:p>
        </p:txBody>
      </p:sp>
      <p:sp>
        <p:nvSpPr>
          <p:cNvPr id="3" name="Content Placeholder 2">
            <a:extLst>
              <a:ext uri="{FF2B5EF4-FFF2-40B4-BE49-F238E27FC236}">
                <a16:creationId xmlns:a16="http://schemas.microsoft.com/office/drawing/2014/main" id="{B87E468F-D750-3082-4882-AC72B2858B79}"/>
              </a:ext>
            </a:extLst>
          </p:cNvPr>
          <p:cNvSpPr>
            <a:spLocks noGrp="1"/>
          </p:cNvSpPr>
          <p:nvPr>
            <p:ph idx="1"/>
          </p:nvPr>
        </p:nvSpPr>
        <p:spPr>
          <a:xfrm>
            <a:off x="2591068" y="2133600"/>
            <a:ext cx="8915400" cy="3777622"/>
          </a:xfrm>
        </p:spPr>
        <p:txBody>
          <a:bodyPr/>
          <a:lstStyle/>
          <a:p>
            <a:pPr algn="l"/>
            <a:r>
              <a:rPr lang="en-US" b="0" i="0" dirty="0">
                <a:solidFill>
                  <a:srgbClr val="000000"/>
                </a:solidFill>
                <a:effectLst/>
                <a:latin typeface="Verdana" panose="020B0604030504040204" pitchFamily="34" charset="0"/>
              </a:rPr>
              <a:t>Variables that are created outside of a function (as in all of the examples above) are known as global variables.</a:t>
            </a:r>
          </a:p>
          <a:p>
            <a:pPr algn="l"/>
            <a:r>
              <a:rPr lang="en-US" b="0" i="0" dirty="0">
                <a:solidFill>
                  <a:srgbClr val="000000"/>
                </a:solidFill>
                <a:effectLst/>
                <a:latin typeface="Verdana" panose="020B0604030504040204" pitchFamily="34" charset="0"/>
              </a:rPr>
              <a:t>Global variables can be used by everyone, both inside of functions and outside.</a:t>
            </a:r>
          </a:p>
        </p:txBody>
      </p:sp>
      <p:sp>
        <p:nvSpPr>
          <p:cNvPr id="7" name="TextBox 6">
            <a:extLst>
              <a:ext uri="{FF2B5EF4-FFF2-40B4-BE49-F238E27FC236}">
                <a16:creationId xmlns:a16="http://schemas.microsoft.com/office/drawing/2014/main" id="{828C9CDC-BD2B-37F5-B313-01EA0BEF23E4}"/>
              </a:ext>
            </a:extLst>
          </p:cNvPr>
          <p:cNvSpPr txBox="1"/>
          <p:nvPr/>
        </p:nvSpPr>
        <p:spPr>
          <a:xfrm>
            <a:off x="4373218" y="1443335"/>
            <a:ext cx="6096000"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Global Variables</a:t>
            </a:r>
          </a:p>
          <a:p>
            <a:br>
              <a:rPr lang="en-US" dirty="0"/>
            </a:br>
            <a:endParaRPr lang="en-US" dirty="0"/>
          </a:p>
        </p:txBody>
      </p:sp>
      <p:sp>
        <p:nvSpPr>
          <p:cNvPr id="9" name="TextBox 8">
            <a:extLst>
              <a:ext uri="{FF2B5EF4-FFF2-40B4-BE49-F238E27FC236}">
                <a16:creationId xmlns:a16="http://schemas.microsoft.com/office/drawing/2014/main" id="{0DD813C1-0D48-B81E-0949-F115B3E6DFB3}"/>
              </a:ext>
            </a:extLst>
          </p:cNvPr>
          <p:cNvSpPr txBox="1"/>
          <p:nvPr/>
        </p:nvSpPr>
        <p:spPr>
          <a:xfrm>
            <a:off x="2589212" y="3653079"/>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pic>
        <p:nvPicPr>
          <p:cNvPr id="11" name="Picture 10">
            <a:extLst>
              <a:ext uri="{FF2B5EF4-FFF2-40B4-BE49-F238E27FC236}">
                <a16:creationId xmlns:a16="http://schemas.microsoft.com/office/drawing/2014/main" id="{1EFCDBFA-7357-0B28-1C4A-39EFB6BD6BA4}"/>
              </a:ext>
            </a:extLst>
          </p:cNvPr>
          <p:cNvPicPr>
            <a:picLocks noChangeAspect="1"/>
          </p:cNvPicPr>
          <p:nvPr/>
        </p:nvPicPr>
        <p:blipFill>
          <a:blip r:embed="rId2"/>
          <a:stretch>
            <a:fillRect/>
          </a:stretch>
        </p:blipFill>
        <p:spPr>
          <a:xfrm>
            <a:off x="5145984" y="3429000"/>
            <a:ext cx="3375163" cy="2849523"/>
          </a:xfrm>
          <a:prstGeom prst="rect">
            <a:avLst/>
          </a:prstGeom>
        </p:spPr>
      </p:pic>
      <p:cxnSp>
        <p:nvCxnSpPr>
          <p:cNvPr id="13" name="Straight Arrow Connector 12">
            <a:extLst>
              <a:ext uri="{FF2B5EF4-FFF2-40B4-BE49-F238E27FC236}">
                <a16:creationId xmlns:a16="http://schemas.microsoft.com/office/drawing/2014/main" id="{E16D9EFB-3952-AD7C-4A17-623316CFB027}"/>
              </a:ext>
            </a:extLst>
          </p:cNvPr>
          <p:cNvCxnSpPr/>
          <p:nvPr/>
        </p:nvCxnSpPr>
        <p:spPr>
          <a:xfrm>
            <a:off x="3737113" y="4022411"/>
            <a:ext cx="1192696" cy="2050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4238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A033953-7529-CA65-CD0B-B16855A07802}"/>
              </a:ext>
            </a:extLst>
          </p:cNvPr>
          <p:cNvSpPr txBox="1"/>
          <p:nvPr/>
        </p:nvSpPr>
        <p:spPr>
          <a:xfrm>
            <a:off x="2491408" y="336060"/>
            <a:ext cx="8852453" cy="1877437"/>
          </a:xfrm>
          <a:prstGeom prst="rect">
            <a:avLst/>
          </a:prstGeom>
          <a:noFill/>
        </p:spPr>
        <p:txBody>
          <a:bodyPr wrap="square">
            <a:spAutoFit/>
          </a:bodyPr>
          <a:lstStyle/>
          <a:p>
            <a:pPr algn="l"/>
            <a:r>
              <a:rPr lang="en-US" sz="2000" b="0" i="0" dirty="0">
                <a:solidFill>
                  <a:srgbClr val="000000"/>
                </a:solidFill>
                <a:effectLst/>
                <a:latin typeface="Verdana" panose="020B0604030504040204" pitchFamily="34" charset="0"/>
              </a:rPr>
              <a:t>If you create a variable with the same name inside a function, this variable will be local, and can only be used inside the function. The global variable with the same name will remain as it was, global and with the original value.</a:t>
            </a:r>
          </a:p>
          <a:p>
            <a:br>
              <a:rPr lang="en-US" b="0" i="0" dirty="0">
                <a:solidFill>
                  <a:srgbClr val="000000"/>
                </a:solidFill>
                <a:effectLst/>
                <a:latin typeface="Verdana" panose="020B0604030504040204" pitchFamily="34" charset="0"/>
              </a:rPr>
            </a:br>
            <a:endParaRPr lang="en-US" dirty="0"/>
          </a:p>
        </p:txBody>
      </p:sp>
      <p:sp>
        <p:nvSpPr>
          <p:cNvPr id="9" name="TextBox 8">
            <a:extLst>
              <a:ext uri="{FF2B5EF4-FFF2-40B4-BE49-F238E27FC236}">
                <a16:creationId xmlns:a16="http://schemas.microsoft.com/office/drawing/2014/main" id="{1DF48303-A19B-7A9F-D165-10C4970FC42B}"/>
              </a:ext>
            </a:extLst>
          </p:cNvPr>
          <p:cNvSpPr txBox="1"/>
          <p:nvPr/>
        </p:nvSpPr>
        <p:spPr>
          <a:xfrm>
            <a:off x="2597426" y="2213497"/>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pic>
        <p:nvPicPr>
          <p:cNvPr id="11" name="Picture 10">
            <a:extLst>
              <a:ext uri="{FF2B5EF4-FFF2-40B4-BE49-F238E27FC236}">
                <a16:creationId xmlns:a16="http://schemas.microsoft.com/office/drawing/2014/main" id="{201916D1-7E9F-85C8-C151-C8D3BBE94F65}"/>
              </a:ext>
            </a:extLst>
          </p:cNvPr>
          <p:cNvPicPr>
            <a:picLocks noChangeAspect="1"/>
          </p:cNvPicPr>
          <p:nvPr/>
        </p:nvPicPr>
        <p:blipFill>
          <a:blip r:embed="rId2"/>
          <a:stretch>
            <a:fillRect/>
          </a:stretch>
        </p:blipFill>
        <p:spPr>
          <a:xfrm>
            <a:off x="6069498" y="2582829"/>
            <a:ext cx="3960123" cy="3226698"/>
          </a:xfrm>
          <a:prstGeom prst="rect">
            <a:avLst/>
          </a:prstGeom>
        </p:spPr>
      </p:pic>
      <p:cxnSp>
        <p:nvCxnSpPr>
          <p:cNvPr id="13" name="Straight Arrow Connector 12">
            <a:extLst>
              <a:ext uri="{FF2B5EF4-FFF2-40B4-BE49-F238E27FC236}">
                <a16:creationId xmlns:a16="http://schemas.microsoft.com/office/drawing/2014/main" id="{53EF8898-EE6D-EB0E-53A1-D7FF6C32F5C1}"/>
              </a:ext>
            </a:extLst>
          </p:cNvPr>
          <p:cNvCxnSpPr>
            <a:cxnSpLocks/>
          </p:cNvCxnSpPr>
          <p:nvPr/>
        </p:nvCxnSpPr>
        <p:spPr>
          <a:xfrm>
            <a:off x="3697357" y="2398163"/>
            <a:ext cx="2199860" cy="5835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9843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E24E-4289-7894-EE52-30D405603236}"/>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The global Keyword</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5C108334-4BB5-8B85-6E84-6C3AB6EEFE2D}"/>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Normally, when you create a variable inside a function, that variable is local, and can only be used inside that function.</a:t>
            </a:r>
          </a:p>
          <a:p>
            <a:r>
              <a:rPr lang="en-US" b="0" i="0" dirty="0">
                <a:solidFill>
                  <a:srgbClr val="000000"/>
                </a:solidFill>
                <a:effectLst/>
                <a:latin typeface="Verdana" panose="020B0604030504040204" pitchFamily="34" charset="0"/>
              </a:rPr>
              <a:t>To create a global variable inside a function, you can use the </a:t>
            </a:r>
            <a:r>
              <a:rPr lang="en-US" b="0" i="0" dirty="0">
                <a:solidFill>
                  <a:srgbClr val="FF0000"/>
                </a:solidFill>
                <a:effectLst/>
                <a:latin typeface="Verdana" panose="020B0604030504040204" pitchFamily="34" charset="0"/>
              </a:rPr>
              <a:t>global </a:t>
            </a:r>
            <a:r>
              <a:rPr lang="en-US" b="0" i="0" dirty="0">
                <a:solidFill>
                  <a:srgbClr val="000000"/>
                </a:solidFill>
                <a:effectLst/>
                <a:latin typeface="Verdana" panose="020B0604030504040204" pitchFamily="34" charset="0"/>
              </a:rPr>
              <a:t>keyword</a:t>
            </a:r>
            <a:br>
              <a:rPr lang="en-US" dirty="0"/>
            </a:br>
            <a:endParaRPr lang="en-US" dirty="0"/>
          </a:p>
        </p:txBody>
      </p:sp>
      <p:sp>
        <p:nvSpPr>
          <p:cNvPr id="5" name="TextBox 4">
            <a:extLst>
              <a:ext uri="{FF2B5EF4-FFF2-40B4-BE49-F238E27FC236}">
                <a16:creationId xmlns:a16="http://schemas.microsoft.com/office/drawing/2014/main" id="{85DA3B42-A690-DE8B-B8F5-9A724F8B494C}"/>
              </a:ext>
            </a:extLst>
          </p:cNvPr>
          <p:cNvSpPr txBox="1"/>
          <p:nvPr/>
        </p:nvSpPr>
        <p:spPr>
          <a:xfrm>
            <a:off x="2589212" y="3653079"/>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pic>
        <p:nvPicPr>
          <p:cNvPr id="7" name="Picture 6">
            <a:extLst>
              <a:ext uri="{FF2B5EF4-FFF2-40B4-BE49-F238E27FC236}">
                <a16:creationId xmlns:a16="http://schemas.microsoft.com/office/drawing/2014/main" id="{C1BDE45A-0E6D-84B9-6A1F-5949AA98EA9D}"/>
              </a:ext>
            </a:extLst>
          </p:cNvPr>
          <p:cNvPicPr>
            <a:picLocks noChangeAspect="1"/>
          </p:cNvPicPr>
          <p:nvPr/>
        </p:nvPicPr>
        <p:blipFill>
          <a:blip r:embed="rId2"/>
          <a:stretch>
            <a:fillRect/>
          </a:stretch>
        </p:blipFill>
        <p:spPr>
          <a:xfrm>
            <a:off x="5899149" y="3830029"/>
            <a:ext cx="4195763" cy="2273576"/>
          </a:xfrm>
          <a:prstGeom prst="rect">
            <a:avLst/>
          </a:prstGeom>
        </p:spPr>
      </p:pic>
      <p:cxnSp>
        <p:nvCxnSpPr>
          <p:cNvPr id="9" name="Straight Arrow Connector 8">
            <a:extLst>
              <a:ext uri="{FF2B5EF4-FFF2-40B4-BE49-F238E27FC236}">
                <a16:creationId xmlns:a16="http://schemas.microsoft.com/office/drawing/2014/main" id="{86707E34-623D-5ABA-0D1F-B9D4C3E6DD77}"/>
              </a:ext>
            </a:extLst>
          </p:cNvPr>
          <p:cNvCxnSpPr/>
          <p:nvPr/>
        </p:nvCxnSpPr>
        <p:spPr>
          <a:xfrm>
            <a:off x="3684104" y="3837745"/>
            <a:ext cx="2054087" cy="5487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4559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056AF0-FF39-E710-D4A9-CF6E6BDB3855}"/>
              </a:ext>
            </a:extLst>
          </p:cNvPr>
          <p:cNvSpPr txBox="1"/>
          <p:nvPr/>
        </p:nvSpPr>
        <p:spPr>
          <a:xfrm>
            <a:off x="2589212" y="763512"/>
            <a:ext cx="6846336" cy="707886"/>
          </a:xfrm>
          <a:prstGeom prst="rect">
            <a:avLst/>
          </a:prstGeom>
          <a:noFill/>
        </p:spPr>
        <p:txBody>
          <a:bodyPr wrap="square">
            <a:spAutoFit/>
          </a:bodyPr>
          <a:lstStyle/>
          <a:p>
            <a:r>
              <a:rPr lang="en-US" sz="2000" dirty="0"/>
              <a:t>Also, use the </a:t>
            </a:r>
            <a:r>
              <a:rPr lang="en-US" sz="2000" dirty="0">
                <a:solidFill>
                  <a:srgbClr val="FF0000"/>
                </a:solidFill>
              </a:rPr>
              <a:t>global</a:t>
            </a:r>
            <a:r>
              <a:rPr lang="en-US" sz="2000" dirty="0"/>
              <a:t> keyword if you want to change a global variable inside a function.</a:t>
            </a:r>
          </a:p>
        </p:txBody>
      </p:sp>
      <p:sp>
        <p:nvSpPr>
          <p:cNvPr id="8" name="TextBox 7">
            <a:extLst>
              <a:ext uri="{FF2B5EF4-FFF2-40B4-BE49-F238E27FC236}">
                <a16:creationId xmlns:a16="http://schemas.microsoft.com/office/drawing/2014/main" id="{41128390-F467-4944-CC40-1A70265CF1A9}"/>
              </a:ext>
            </a:extLst>
          </p:cNvPr>
          <p:cNvSpPr txBox="1"/>
          <p:nvPr/>
        </p:nvSpPr>
        <p:spPr>
          <a:xfrm>
            <a:off x="4412974" y="2162266"/>
            <a:ext cx="6096000" cy="954107"/>
          </a:xfrm>
          <a:prstGeom prst="rect">
            <a:avLst/>
          </a:prstGeom>
          <a:noFill/>
        </p:spPr>
        <p:txBody>
          <a:bodyPr wrap="square">
            <a:spAutoFit/>
          </a:bodyPr>
          <a:lstStyle/>
          <a:p>
            <a:pPr algn="l"/>
            <a:r>
              <a:rPr lang="en-US" sz="2000" b="1" i="0" dirty="0">
                <a:solidFill>
                  <a:srgbClr val="000000"/>
                </a:solidFill>
                <a:effectLst/>
                <a:latin typeface="Segoe UI" panose="020B0502040204020203" pitchFamily="34" charset="0"/>
              </a:rPr>
              <a:t>Example</a:t>
            </a:r>
          </a:p>
          <a:p>
            <a:br>
              <a:rPr lang="en-US" dirty="0"/>
            </a:br>
            <a:endParaRPr lang="en-US" dirty="0"/>
          </a:p>
        </p:txBody>
      </p:sp>
      <p:sp>
        <p:nvSpPr>
          <p:cNvPr id="11" name="TextBox 10">
            <a:extLst>
              <a:ext uri="{FF2B5EF4-FFF2-40B4-BE49-F238E27FC236}">
                <a16:creationId xmlns:a16="http://schemas.microsoft.com/office/drawing/2014/main" id="{A712AEEB-B56D-85E6-9122-DF01B86F0AE6}"/>
              </a:ext>
            </a:extLst>
          </p:cNvPr>
          <p:cNvSpPr txBox="1"/>
          <p:nvPr/>
        </p:nvSpPr>
        <p:spPr>
          <a:xfrm>
            <a:off x="5632174" y="2818298"/>
            <a:ext cx="6096000" cy="584775"/>
          </a:xfrm>
          <a:prstGeom prst="rect">
            <a:avLst/>
          </a:prstGeom>
          <a:noFill/>
        </p:spPr>
        <p:txBody>
          <a:bodyPr wrap="square">
            <a:spAutoFit/>
          </a:bodyPr>
          <a:lstStyle/>
          <a:p>
            <a:r>
              <a:rPr lang="en-US" sz="1600" dirty="0"/>
              <a:t>-To change the value of a global variable inside a function, refer to the variable by using the </a:t>
            </a:r>
            <a:r>
              <a:rPr lang="en-US" sz="1600" dirty="0">
                <a:solidFill>
                  <a:srgbClr val="FF0000"/>
                </a:solidFill>
              </a:rPr>
              <a:t>global</a:t>
            </a:r>
            <a:r>
              <a:rPr lang="en-US" sz="1600" dirty="0"/>
              <a:t> keyword:</a:t>
            </a:r>
          </a:p>
        </p:txBody>
      </p:sp>
      <p:pic>
        <p:nvPicPr>
          <p:cNvPr id="13" name="Picture 12">
            <a:extLst>
              <a:ext uri="{FF2B5EF4-FFF2-40B4-BE49-F238E27FC236}">
                <a16:creationId xmlns:a16="http://schemas.microsoft.com/office/drawing/2014/main" id="{2BE90FD6-7D42-8629-48ED-1688FC720719}"/>
              </a:ext>
            </a:extLst>
          </p:cNvPr>
          <p:cNvPicPr>
            <a:picLocks noChangeAspect="1"/>
          </p:cNvPicPr>
          <p:nvPr/>
        </p:nvPicPr>
        <p:blipFill>
          <a:blip r:embed="rId2"/>
          <a:stretch>
            <a:fillRect/>
          </a:stretch>
        </p:blipFill>
        <p:spPr>
          <a:xfrm>
            <a:off x="3117574" y="3909390"/>
            <a:ext cx="2894081" cy="2641945"/>
          </a:xfrm>
          <a:prstGeom prst="rect">
            <a:avLst/>
          </a:prstGeom>
        </p:spPr>
      </p:pic>
      <p:cxnSp>
        <p:nvCxnSpPr>
          <p:cNvPr id="15" name="Straight Arrow Connector 14">
            <a:extLst>
              <a:ext uri="{FF2B5EF4-FFF2-40B4-BE49-F238E27FC236}">
                <a16:creationId xmlns:a16="http://schemas.microsoft.com/office/drawing/2014/main" id="{0A3C6C69-F1C7-2001-BB4B-70CD60C1C2B3}"/>
              </a:ext>
            </a:extLst>
          </p:cNvPr>
          <p:cNvCxnSpPr/>
          <p:nvPr/>
        </p:nvCxnSpPr>
        <p:spPr>
          <a:xfrm flipH="1">
            <a:off x="4572000" y="2703443"/>
            <a:ext cx="384313" cy="9806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0621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7423-6E42-6022-6255-5C3AB62AB7FC}"/>
              </a:ext>
            </a:extLst>
          </p:cNvPr>
          <p:cNvSpPr>
            <a:spLocks noGrp="1"/>
          </p:cNvSpPr>
          <p:nvPr>
            <p:ph type="title"/>
          </p:nvPr>
        </p:nvSpPr>
        <p:spPr/>
        <p:txBody>
          <a:bodyPr>
            <a:normAutofit fontScale="90000"/>
          </a:bodyPr>
          <a:lstStyle/>
          <a:p>
            <a:pPr algn="l"/>
            <a:r>
              <a:rPr lang="en-US" b="0" i="0" dirty="0">
                <a:solidFill>
                  <a:srgbClr val="000000"/>
                </a:solidFill>
                <a:effectLst/>
                <a:latin typeface="Segoe UI" panose="020B0502040204020203" pitchFamily="34" charset="0"/>
              </a:rPr>
              <a:t>Python Data Types</a:t>
            </a:r>
            <a:br>
              <a:rPr lang="en-US" b="0" i="0" dirty="0">
                <a:solidFill>
                  <a:srgbClr val="000000"/>
                </a:solidFill>
                <a:effectLst/>
                <a:latin typeface="Verdana" panose="020B0604030504040204" pitchFamily="34" charset="0"/>
              </a:rPr>
            </a:br>
            <a:br>
              <a:rPr lang="en-US" dirty="0"/>
            </a:br>
            <a:endParaRPr lang="en-US" dirty="0"/>
          </a:p>
        </p:txBody>
      </p:sp>
      <p:sp>
        <p:nvSpPr>
          <p:cNvPr id="3" name="Content Placeholder 2">
            <a:extLst>
              <a:ext uri="{FF2B5EF4-FFF2-40B4-BE49-F238E27FC236}">
                <a16:creationId xmlns:a16="http://schemas.microsoft.com/office/drawing/2014/main" id="{096F7DA8-7221-C158-D6BF-9889DA293BA5}"/>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In programming, data type is an important concept.</a:t>
            </a:r>
          </a:p>
          <a:p>
            <a:pPr algn="l"/>
            <a:r>
              <a:rPr lang="en-US" b="0" i="0" dirty="0">
                <a:solidFill>
                  <a:srgbClr val="000000"/>
                </a:solidFill>
                <a:effectLst/>
                <a:latin typeface="Verdana" panose="020B0604030504040204" pitchFamily="34" charset="0"/>
              </a:rPr>
              <a:t>Variables can store data of different types, and different types can do different things.</a:t>
            </a:r>
          </a:p>
          <a:p>
            <a:pPr algn="l"/>
            <a:r>
              <a:rPr lang="en-US" b="0" i="0" dirty="0">
                <a:solidFill>
                  <a:srgbClr val="000000"/>
                </a:solidFill>
                <a:effectLst/>
                <a:latin typeface="Verdana" panose="020B0604030504040204" pitchFamily="34" charset="0"/>
              </a:rPr>
              <a:t>Python has the following data types built-in by default, in these categories:</a:t>
            </a:r>
          </a:p>
        </p:txBody>
      </p:sp>
      <p:sp>
        <p:nvSpPr>
          <p:cNvPr id="5" name="TextBox 4">
            <a:extLst>
              <a:ext uri="{FF2B5EF4-FFF2-40B4-BE49-F238E27FC236}">
                <a16:creationId xmlns:a16="http://schemas.microsoft.com/office/drawing/2014/main" id="{81C0E8C6-8E78-6401-18E4-8183B9AB06B6}"/>
              </a:ext>
            </a:extLst>
          </p:cNvPr>
          <p:cNvSpPr txBox="1"/>
          <p:nvPr/>
        </p:nvSpPr>
        <p:spPr>
          <a:xfrm>
            <a:off x="4929808" y="1485253"/>
            <a:ext cx="6096000"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Built-in Data Types</a:t>
            </a:r>
          </a:p>
          <a:p>
            <a:br>
              <a:rPr lang="en-US" dirty="0"/>
            </a:br>
            <a:endParaRPr lang="en-US" dirty="0"/>
          </a:p>
        </p:txBody>
      </p:sp>
      <p:pic>
        <p:nvPicPr>
          <p:cNvPr id="7" name="Picture 6">
            <a:extLst>
              <a:ext uri="{FF2B5EF4-FFF2-40B4-BE49-F238E27FC236}">
                <a16:creationId xmlns:a16="http://schemas.microsoft.com/office/drawing/2014/main" id="{A2060E89-F017-8283-834A-2506CFBBF8C7}"/>
              </a:ext>
            </a:extLst>
          </p:cNvPr>
          <p:cNvPicPr>
            <a:picLocks noChangeAspect="1"/>
          </p:cNvPicPr>
          <p:nvPr/>
        </p:nvPicPr>
        <p:blipFill>
          <a:blip r:embed="rId2"/>
          <a:stretch>
            <a:fillRect/>
          </a:stretch>
        </p:blipFill>
        <p:spPr>
          <a:xfrm>
            <a:off x="2589212" y="3914775"/>
            <a:ext cx="5793909" cy="3148634"/>
          </a:xfrm>
          <a:prstGeom prst="rect">
            <a:avLst/>
          </a:prstGeom>
        </p:spPr>
      </p:pic>
    </p:spTree>
    <p:extLst>
      <p:ext uri="{BB962C8B-B14F-4D97-AF65-F5344CB8AC3E}">
        <p14:creationId xmlns:p14="http://schemas.microsoft.com/office/powerpoint/2010/main" val="3309361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5754-84E3-C707-9A79-FF1DF1ECF4E3}"/>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Getting the Data Type</a:t>
            </a:r>
            <a:br>
              <a:rPr lang="en-US" b="0" i="0" dirty="0">
                <a:solidFill>
                  <a:srgbClr val="000000"/>
                </a:solidFill>
                <a:effectLst/>
                <a:latin typeface="Segoe UI" panose="020B0502040204020203" pitchFamily="34" charset="0"/>
              </a:rPr>
            </a:br>
            <a:br>
              <a:rPr lang="en-US" dirty="0"/>
            </a:br>
            <a:endParaRPr lang="en-US" dirty="0"/>
          </a:p>
        </p:txBody>
      </p:sp>
      <p:sp>
        <p:nvSpPr>
          <p:cNvPr id="5" name="Content Placeholder 4">
            <a:extLst>
              <a:ext uri="{FF2B5EF4-FFF2-40B4-BE49-F238E27FC236}">
                <a16:creationId xmlns:a16="http://schemas.microsoft.com/office/drawing/2014/main" id="{E944D7D6-BB81-0367-7C20-1F689BC6013C}"/>
              </a:ext>
            </a:extLst>
          </p:cNvPr>
          <p:cNvSpPr>
            <a:spLocks noGrp="1"/>
          </p:cNvSpPr>
          <p:nvPr>
            <p:ph idx="1"/>
          </p:nvPr>
        </p:nvSpPr>
        <p:spPr/>
        <p:txBody>
          <a:bodyPr/>
          <a:lstStyle/>
          <a:p>
            <a:r>
              <a:rPr lang="en-US" b="0" i="0">
                <a:solidFill>
                  <a:srgbClr val="000000"/>
                </a:solidFill>
                <a:effectLst/>
                <a:latin typeface="Verdana" panose="020B0604030504040204" pitchFamily="34" charset="0"/>
              </a:rPr>
              <a:t>You can get the data type of any object by using the </a:t>
            </a:r>
            <a:r>
              <a:rPr lang="en-US" b="0" i="0">
                <a:solidFill>
                  <a:srgbClr val="FF0000"/>
                </a:solidFill>
                <a:effectLst/>
                <a:latin typeface="Verdana" panose="020B0604030504040204" pitchFamily="34" charset="0"/>
              </a:rPr>
              <a:t>type ()</a:t>
            </a:r>
            <a:r>
              <a:rPr lang="en-US" b="0" i="0">
                <a:solidFill>
                  <a:srgbClr val="000000"/>
                </a:solidFill>
                <a:effectLst/>
                <a:latin typeface="Verdana" panose="020B0604030504040204" pitchFamily="34" charset="0"/>
              </a:rPr>
              <a:t>  function</a:t>
            </a:r>
            <a:endParaRPr lang="en-US" dirty="0"/>
          </a:p>
        </p:txBody>
      </p:sp>
      <p:sp>
        <p:nvSpPr>
          <p:cNvPr id="7" name="TextBox 6">
            <a:extLst>
              <a:ext uri="{FF2B5EF4-FFF2-40B4-BE49-F238E27FC236}">
                <a16:creationId xmlns:a16="http://schemas.microsoft.com/office/drawing/2014/main" id="{394B171D-3A08-7084-C305-D07CEFE0CC63}"/>
              </a:ext>
            </a:extLst>
          </p:cNvPr>
          <p:cNvSpPr txBox="1"/>
          <p:nvPr/>
        </p:nvSpPr>
        <p:spPr>
          <a:xfrm>
            <a:off x="3048000" y="3059668"/>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pic>
        <p:nvPicPr>
          <p:cNvPr id="9" name="Picture 8">
            <a:extLst>
              <a:ext uri="{FF2B5EF4-FFF2-40B4-BE49-F238E27FC236}">
                <a16:creationId xmlns:a16="http://schemas.microsoft.com/office/drawing/2014/main" id="{BA7CE0A5-B06D-FFCD-6DBD-0F85A74AA215}"/>
              </a:ext>
            </a:extLst>
          </p:cNvPr>
          <p:cNvPicPr>
            <a:picLocks noChangeAspect="1"/>
          </p:cNvPicPr>
          <p:nvPr/>
        </p:nvPicPr>
        <p:blipFill>
          <a:blip r:embed="rId2"/>
          <a:stretch>
            <a:fillRect/>
          </a:stretch>
        </p:blipFill>
        <p:spPr>
          <a:xfrm>
            <a:off x="2790410" y="3667629"/>
            <a:ext cx="3305590" cy="2472193"/>
          </a:xfrm>
          <a:prstGeom prst="rect">
            <a:avLst/>
          </a:prstGeom>
        </p:spPr>
      </p:pic>
    </p:spTree>
    <p:extLst>
      <p:ext uri="{BB962C8B-B14F-4D97-AF65-F5344CB8AC3E}">
        <p14:creationId xmlns:p14="http://schemas.microsoft.com/office/powerpoint/2010/main" val="3868635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32C8-C11D-F70B-6BCB-233439A3161B}"/>
              </a:ext>
            </a:extLst>
          </p:cNvPr>
          <p:cNvSpPr>
            <a:spLocks noGrp="1"/>
          </p:cNvSpPr>
          <p:nvPr>
            <p:ph type="title"/>
          </p:nvPr>
        </p:nvSpPr>
        <p:spPr/>
        <p:txBody>
          <a:bodyPr>
            <a:normAutofit fontScale="90000"/>
          </a:bodyPr>
          <a:lstStyle/>
          <a:p>
            <a:pPr algn="l"/>
            <a:r>
              <a:rPr lang="en-US" b="0" i="0" dirty="0">
                <a:solidFill>
                  <a:srgbClr val="000000"/>
                </a:solidFill>
                <a:effectLst/>
                <a:latin typeface="Segoe UI" panose="020B0502040204020203" pitchFamily="34" charset="0"/>
              </a:rPr>
              <a:t>Setting the Data Type</a:t>
            </a:r>
            <a:br>
              <a:rPr lang="en-US" b="0" i="0" dirty="0">
                <a:solidFill>
                  <a:srgbClr val="000000"/>
                </a:solidFill>
                <a:effectLst/>
                <a:latin typeface="Segoe UI" panose="020B0502040204020203" pitchFamily="34" charset="0"/>
              </a:rPr>
            </a:br>
            <a:br>
              <a:rPr lang="en-US" b="0" i="0" dirty="0">
                <a:solidFill>
                  <a:srgbClr val="000000"/>
                </a:solidFill>
                <a:effectLst/>
                <a:latin typeface="Verdana" panose="020B0604030504040204" pitchFamily="34" charset="0"/>
              </a:rPr>
            </a:br>
            <a:br>
              <a:rPr lang="en-US" dirty="0"/>
            </a:br>
            <a:endParaRPr lang="en-US" dirty="0"/>
          </a:p>
        </p:txBody>
      </p:sp>
      <p:sp>
        <p:nvSpPr>
          <p:cNvPr id="3" name="Content Placeholder 2">
            <a:extLst>
              <a:ext uri="{FF2B5EF4-FFF2-40B4-BE49-F238E27FC236}">
                <a16:creationId xmlns:a16="http://schemas.microsoft.com/office/drawing/2014/main" id="{D47C74BC-6AB6-BB47-9EC2-E02303C6342A}"/>
              </a:ext>
            </a:extLst>
          </p:cNvPr>
          <p:cNvSpPr>
            <a:spLocks noGrp="1"/>
          </p:cNvSpPr>
          <p:nvPr>
            <p:ph idx="1"/>
          </p:nvPr>
        </p:nvSpPr>
        <p:spPr>
          <a:xfrm>
            <a:off x="2337420" y="1404731"/>
            <a:ext cx="8915400" cy="3777622"/>
          </a:xfrm>
        </p:spPr>
        <p:txBody>
          <a:bodyPr/>
          <a:lstStyle/>
          <a:p>
            <a:pPr algn="l"/>
            <a:r>
              <a:rPr lang="en-US" b="0" i="0" dirty="0">
                <a:solidFill>
                  <a:srgbClr val="000000"/>
                </a:solidFill>
                <a:effectLst/>
                <a:latin typeface="Verdana" panose="020B0604030504040204" pitchFamily="34" charset="0"/>
              </a:rPr>
              <a:t>In Python, the data type is set when you assign a value to a variable:</a:t>
            </a:r>
          </a:p>
          <a:p>
            <a:pPr marL="0" indent="0">
              <a:buNone/>
            </a:pPr>
            <a:endParaRPr lang="en-US" dirty="0"/>
          </a:p>
        </p:txBody>
      </p:sp>
      <p:pic>
        <p:nvPicPr>
          <p:cNvPr id="8" name="Picture 7">
            <a:extLst>
              <a:ext uri="{FF2B5EF4-FFF2-40B4-BE49-F238E27FC236}">
                <a16:creationId xmlns:a16="http://schemas.microsoft.com/office/drawing/2014/main" id="{36AB8CC3-F05A-BB72-055C-D047DCD208AD}"/>
              </a:ext>
            </a:extLst>
          </p:cNvPr>
          <p:cNvPicPr>
            <a:picLocks noChangeAspect="1"/>
          </p:cNvPicPr>
          <p:nvPr/>
        </p:nvPicPr>
        <p:blipFill>
          <a:blip r:embed="rId2"/>
          <a:stretch>
            <a:fillRect/>
          </a:stretch>
        </p:blipFill>
        <p:spPr>
          <a:xfrm>
            <a:off x="2085628" y="1905000"/>
            <a:ext cx="8211311" cy="4897163"/>
          </a:xfrm>
          <a:prstGeom prst="rect">
            <a:avLst/>
          </a:prstGeom>
        </p:spPr>
      </p:pic>
    </p:spTree>
    <p:extLst>
      <p:ext uri="{BB962C8B-B14F-4D97-AF65-F5344CB8AC3E}">
        <p14:creationId xmlns:p14="http://schemas.microsoft.com/office/powerpoint/2010/main" val="214268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491B40-7C7D-44BB-9574-25822D2E0772}"/>
              </a:ext>
            </a:extLst>
          </p:cNvPr>
          <p:cNvSpPr>
            <a:spLocks noGrp="1"/>
          </p:cNvSpPr>
          <p:nvPr>
            <p:ph type="title"/>
          </p:nvPr>
        </p:nvSpPr>
        <p:spPr/>
        <p:txBody>
          <a:bodyPr>
            <a:normAutofit fontScale="90000"/>
          </a:bodyPr>
          <a:lstStyle/>
          <a:p>
            <a:r>
              <a:rPr lang="en-US" altLang="zh-TW" dirty="0"/>
              <a:t>Python Dictionary Methods</a:t>
            </a:r>
            <a:br>
              <a:rPr lang="en-US" altLang="zh-TW" dirty="0"/>
            </a:br>
            <a:br>
              <a:rPr lang="en-US" altLang="zh-TW" dirty="0"/>
            </a:br>
            <a:endParaRPr lang="zh-TW" altLang="en-US" dirty="0"/>
          </a:p>
        </p:txBody>
      </p:sp>
      <p:sp>
        <p:nvSpPr>
          <p:cNvPr id="3" name="內容版面配置區 2">
            <a:extLst>
              <a:ext uri="{FF2B5EF4-FFF2-40B4-BE49-F238E27FC236}">
                <a16:creationId xmlns:a16="http://schemas.microsoft.com/office/drawing/2014/main" id="{FD720BD2-16CF-4F80-A028-9E40B40FCAD8}"/>
              </a:ext>
            </a:extLst>
          </p:cNvPr>
          <p:cNvSpPr>
            <a:spLocks noGrp="1"/>
          </p:cNvSpPr>
          <p:nvPr>
            <p:ph idx="1"/>
          </p:nvPr>
        </p:nvSpPr>
        <p:spPr/>
        <p:txBody>
          <a:bodyPr/>
          <a:lstStyle/>
          <a:p>
            <a:r>
              <a:rPr lang="en-US" altLang="zh-TW" dirty="0"/>
              <a:t>Python has a set of built-in methods that you can use on dictionaries.</a:t>
            </a:r>
          </a:p>
          <a:p>
            <a:pPr marL="0" indent="0">
              <a:buNone/>
            </a:pPr>
            <a:endParaRPr lang="zh-TW" altLang="en-US" dirty="0"/>
          </a:p>
        </p:txBody>
      </p:sp>
      <p:sp>
        <p:nvSpPr>
          <p:cNvPr id="4" name="矩形 3">
            <a:extLst>
              <a:ext uri="{FF2B5EF4-FFF2-40B4-BE49-F238E27FC236}">
                <a16:creationId xmlns:a16="http://schemas.microsoft.com/office/drawing/2014/main" id="{875CBC9D-7057-478D-8CD2-DA16EECEFA06}"/>
              </a:ext>
            </a:extLst>
          </p:cNvPr>
          <p:cNvSpPr/>
          <p:nvPr/>
        </p:nvSpPr>
        <p:spPr>
          <a:xfrm>
            <a:off x="4339905" y="1671935"/>
            <a:ext cx="6096000" cy="1015663"/>
          </a:xfrm>
          <a:prstGeom prst="rect">
            <a:avLst/>
          </a:prstGeom>
        </p:spPr>
        <p:txBody>
          <a:bodyPr>
            <a:spAutoFit/>
          </a:bodyPr>
          <a:lstStyle/>
          <a:p>
            <a:r>
              <a:rPr lang="en-US" altLang="zh-TW" sz="2400" b="1" dirty="0">
                <a:solidFill>
                  <a:srgbClr val="000000"/>
                </a:solidFill>
                <a:latin typeface="Segoe UI" panose="020B0502040204020203" pitchFamily="34" charset="0"/>
              </a:rPr>
              <a:t>Dictionary Methods</a:t>
            </a:r>
          </a:p>
          <a:p>
            <a:br>
              <a:rPr lang="en-US" altLang="zh-TW" dirty="0"/>
            </a:br>
            <a:endParaRPr lang="zh-TW" altLang="en-US" dirty="0"/>
          </a:p>
        </p:txBody>
      </p:sp>
      <p:pic>
        <p:nvPicPr>
          <p:cNvPr id="5" name="圖片 4">
            <a:extLst>
              <a:ext uri="{FF2B5EF4-FFF2-40B4-BE49-F238E27FC236}">
                <a16:creationId xmlns:a16="http://schemas.microsoft.com/office/drawing/2014/main" id="{52F84821-09D1-4C0E-81B7-4F46D1F94871}"/>
              </a:ext>
            </a:extLst>
          </p:cNvPr>
          <p:cNvPicPr>
            <a:picLocks noChangeAspect="1"/>
          </p:cNvPicPr>
          <p:nvPr/>
        </p:nvPicPr>
        <p:blipFill>
          <a:blip r:embed="rId2"/>
          <a:stretch>
            <a:fillRect/>
          </a:stretch>
        </p:blipFill>
        <p:spPr>
          <a:xfrm>
            <a:off x="2302608" y="2855157"/>
            <a:ext cx="7586784" cy="3425829"/>
          </a:xfrm>
          <a:prstGeom prst="rect">
            <a:avLst/>
          </a:prstGeom>
        </p:spPr>
      </p:pic>
    </p:spTree>
    <p:extLst>
      <p:ext uri="{BB962C8B-B14F-4D97-AF65-F5344CB8AC3E}">
        <p14:creationId xmlns:p14="http://schemas.microsoft.com/office/powerpoint/2010/main" val="759626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DEE8-9B67-9707-82D7-4A089C5F5C90}"/>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Python Numbers</a:t>
            </a:r>
            <a:br>
              <a:rPr lang="en-US" b="0" i="0" dirty="0">
                <a:solidFill>
                  <a:srgbClr val="000000"/>
                </a:solidFill>
                <a:effectLst/>
                <a:latin typeface="Verdana" panose="020B0604030504040204" pitchFamily="34" charset="0"/>
              </a:rPr>
            </a:br>
            <a:br>
              <a:rPr lang="en-US" dirty="0"/>
            </a:br>
            <a:endParaRPr lang="en-US" dirty="0"/>
          </a:p>
        </p:txBody>
      </p:sp>
      <p:sp>
        <p:nvSpPr>
          <p:cNvPr id="3" name="Content Placeholder 2">
            <a:extLst>
              <a:ext uri="{FF2B5EF4-FFF2-40B4-BE49-F238E27FC236}">
                <a16:creationId xmlns:a16="http://schemas.microsoft.com/office/drawing/2014/main" id="{A5B240F4-3E48-7695-FE46-DF3BD39FFF11}"/>
              </a:ext>
            </a:extLst>
          </p:cNvPr>
          <p:cNvSpPr>
            <a:spLocks noGrp="1"/>
          </p:cNvSpPr>
          <p:nvPr>
            <p:ph idx="1"/>
          </p:nvPr>
        </p:nvSpPr>
        <p:spPr>
          <a:xfrm>
            <a:off x="2697496" y="2181726"/>
            <a:ext cx="8915400" cy="3777622"/>
          </a:xfrm>
        </p:spPr>
        <p:txBody>
          <a:bodyPr/>
          <a:lstStyle/>
          <a:p>
            <a:r>
              <a:rPr lang="en-US" dirty="0"/>
              <a:t>Int</a:t>
            </a:r>
          </a:p>
          <a:p>
            <a:r>
              <a:rPr lang="en-US" dirty="0"/>
              <a:t> float</a:t>
            </a:r>
          </a:p>
          <a:p>
            <a:r>
              <a:rPr lang="en-US" dirty="0"/>
              <a:t>complex</a:t>
            </a:r>
          </a:p>
        </p:txBody>
      </p:sp>
      <p:sp>
        <p:nvSpPr>
          <p:cNvPr id="5" name="TextBox 4">
            <a:extLst>
              <a:ext uri="{FF2B5EF4-FFF2-40B4-BE49-F238E27FC236}">
                <a16:creationId xmlns:a16="http://schemas.microsoft.com/office/drawing/2014/main" id="{4F1DFD22-9FBC-9822-7C62-ADEE4B85FCFE}"/>
              </a:ext>
            </a:extLst>
          </p:cNvPr>
          <p:cNvSpPr txBox="1"/>
          <p:nvPr/>
        </p:nvSpPr>
        <p:spPr>
          <a:xfrm>
            <a:off x="3419976" y="1649968"/>
            <a:ext cx="6093994"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There are three numeric types in Python:</a:t>
            </a:r>
            <a:endParaRPr lang="en-US" dirty="0"/>
          </a:p>
        </p:txBody>
      </p:sp>
      <p:pic>
        <p:nvPicPr>
          <p:cNvPr id="7" name="Picture 6">
            <a:extLst>
              <a:ext uri="{FF2B5EF4-FFF2-40B4-BE49-F238E27FC236}">
                <a16:creationId xmlns:a16="http://schemas.microsoft.com/office/drawing/2014/main" id="{95CD83B9-30E2-1834-DF78-EDAEC2245125}"/>
              </a:ext>
            </a:extLst>
          </p:cNvPr>
          <p:cNvPicPr>
            <a:picLocks noChangeAspect="1"/>
          </p:cNvPicPr>
          <p:nvPr/>
        </p:nvPicPr>
        <p:blipFill>
          <a:blip r:embed="rId2"/>
          <a:stretch>
            <a:fillRect/>
          </a:stretch>
        </p:blipFill>
        <p:spPr>
          <a:xfrm>
            <a:off x="5180545" y="3648848"/>
            <a:ext cx="3949301" cy="2472926"/>
          </a:xfrm>
          <a:prstGeom prst="rect">
            <a:avLst/>
          </a:prstGeom>
        </p:spPr>
      </p:pic>
    </p:spTree>
    <p:extLst>
      <p:ext uri="{BB962C8B-B14F-4D97-AF65-F5344CB8AC3E}">
        <p14:creationId xmlns:p14="http://schemas.microsoft.com/office/powerpoint/2010/main" val="1934466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C669-A1CB-855F-BA29-3D0FC54B888E}"/>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Int</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8AEB0F8A-D278-48C8-FC0A-A1BD3511F41A}"/>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Int, or integer, is a whole number, positive or negative, without decimals, of unlimited length.</a:t>
            </a:r>
          </a:p>
          <a:p>
            <a:pPr marL="0" indent="0">
              <a:buNone/>
            </a:pPr>
            <a:r>
              <a:rPr lang="en-US" dirty="0"/>
              <a:t>	</a:t>
            </a:r>
          </a:p>
        </p:txBody>
      </p:sp>
      <p:sp>
        <p:nvSpPr>
          <p:cNvPr id="5" name="TextBox 4">
            <a:extLst>
              <a:ext uri="{FF2B5EF4-FFF2-40B4-BE49-F238E27FC236}">
                <a16:creationId xmlns:a16="http://schemas.microsoft.com/office/drawing/2014/main" id="{82B4D8F4-2C7C-8B42-DFF0-DAFAFAA8028B}"/>
              </a:ext>
            </a:extLst>
          </p:cNvPr>
          <p:cNvSpPr txBox="1"/>
          <p:nvPr/>
        </p:nvSpPr>
        <p:spPr>
          <a:xfrm>
            <a:off x="2758239" y="3059668"/>
            <a:ext cx="609399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7" name="TextBox 6">
            <a:extLst>
              <a:ext uri="{FF2B5EF4-FFF2-40B4-BE49-F238E27FC236}">
                <a16:creationId xmlns:a16="http://schemas.microsoft.com/office/drawing/2014/main" id="{904B1155-8E9C-0226-93C1-21049F03C9AA}"/>
              </a:ext>
            </a:extLst>
          </p:cNvPr>
          <p:cNvSpPr txBox="1"/>
          <p:nvPr/>
        </p:nvSpPr>
        <p:spPr>
          <a:xfrm>
            <a:off x="2589212" y="3560746"/>
            <a:ext cx="6093994" cy="861774"/>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-Integers</a:t>
            </a:r>
          </a:p>
          <a:p>
            <a:br>
              <a:rPr lang="en-US" dirty="0"/>
            </a:br>
            <a:endParaRPr lang="en-US" dirty="0"/>
          </a:p>
        </p:txBody>
      </p:sp>
      <p:pic>
        <p:nvPicPr>
          <p:cNvPr id="9" name="Picture 8">
            <a:extLst>
              <a:ext uri="{FF2B5EF4-FFF2-40B4-BE49-F238E27FC236}">
                <a16:creationId xmlns:a16="http://schemas.microsoft.com/office/drawing/2014/main" id="{8EEBD582-F88A-EB70-29E0-55009D1FEA34}"/>
              </a:ext>
            </a:extLst>
          </p:cNvPr>
          <p:cNvPicPr>
            <a:picLocks noChangeAspect="1"/>
          </p:cNvPicPr>
          <p:nvPr/>
        </p:nvPicPr>
        <p:blipFill>
          <a:blip r:embed="rId2"/>
          <a:stretch>
            <a:fillRect/>
          </a:stretch>
        </p:blipFill>
        <p:spPr>
          <a:xfrm>
            <a:off x="5971505" y="3244334"/>
            <a:ext cx="3049755" cy="3170299"/>
          </a:xfrm>
          <a:prstGeom prst="rect">
            <a:avLst/>
          </a:prstGeom>
        </p:spPr>
      </p:pic>
      <p:cxnSp>
        <p:nvCxnSpPr>
          <p:cNvPr id="11" name="Straight Arrow Connector 10">
            <a:extLst>
              <a:ext uri="{FF2B5EF4-FFF2-40B4-BE49-F238E27FC236}">
                <a16:creationId xmlns:a16="http://schemas.microsoft.com/office/drawing/2014/main" id="{EC536AC5-1B29-9986-16B4-215247FEBE29}"/>
              </a:ext>
            </a:extLst>
          </p:cNvPr>
          <p:cNvCxnSpPr/>
          <p:nvPr/>
        </p:nvCxnSpPr>
        <p:spPr>
          <a:xfrm>
            <a:off x="3657600" y="3753853"/>
            <a:ext cx="1720516" cy="237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183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99ED5-FD5B-9C30-DCB0-F71D57F6BE8B}"/>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Float</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DD25EFAE-0894-7342-EFBA-7019EB00BEBD}"/>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Float, or "floating point number" is a number, positive or negative, containing one or more decimals.</a:t>
            </a:r>
          </a:p>
        </p:txBody>
      </p:sp>
      <p:sp>
        <p:nvSpPr>
          <p:cNvPr id="5" name="TextBox 4">
            <a:extLst>
              <a:ext uri="{FF2B5EF4-FFF2-40B4-BE49-F238E27FC236}">
                <a16:creationId xmlns:a16="http://schemas.microsoft.com/office/drawing/2014/main" id="{24AD7462-4645-CEC4-803E-9A05FA00DF12}"/>
              </a:ext>
            </a:extLst>
          </p:cNvPr>
          <p:cNvSpPr txBox="1"/>
          <p:nvPr/>
        </p:nvSpPr>
        <p:spPr>
          <a:xfrm>
            <a:off x="2589212" y="3059668"/>
            <a:ext cx="609399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pic>
        <p:nvPicPr>
          <p:cNvPr id="7" name="Picture 6">
            <a:extLst>
              <a:ext uri="{FF2B5EF4-FFF2-40B4-BE49-F238E27FC236}">
                <a16:creationId xmlns:a16="http://schemas.microsoft.com/office/drawing/2014/main" id="{A830EBCC-4D19-BE3B-345D-5FE95A66A30E}"/>
              </a:ext>
            </a:extLst>
          </p:cNvPr>
          <p:cNvPicPr>
            <a:picLocks noChangeAspect="1"/>
          </p:cNvPicPr>
          <p:nvPr/>
        </p:nvPicPr>
        <p:blipFill>
          <a:blip r:embed="rId2"/>
          <a:stretch>
            <a:fillRect/>
          </a:stretch>
        </p:blipFill>
        <p:spPr>
          <a:xfrm>
            <a:off x="5545972" y="3059668"/>
            <a:ext cx="3001880" cy="3777622"/>
          </a:xfrm>
          <a:prstGeom prst="rect">
            <a:avLst/>
          </a:prstGeom>
        </p:spPr>
      </p:pic>
      <p:cxnSp>
        <p:nvCxnSpPr>
          <p:cNvPr id="9" name="Straight Arrow Connector 8">
            <a:extLst>
              <a:ext uri="{FF2B5EF4-FFF2-40B4-BE49-F238E27FC236}">
                <a16:creationId xmlns:a16="http://schemas.microsoft.com/office/drawing/2014/main" id="{41D2D2E6-80E7-0573-CFEB-040E9F01E147}"/>
              </a:ext>
            </a:extLst>
          </p:cNvPr>
          <p:cNvCxnSpPr/>
          <p:nvPr/>
        </p:nvCxnSpPr>
        <p:spPr>
          <a:xfrm>
            <a:off x="3717758" y="3429000"/>
            <a:ext cx="1696453" cy="2646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7420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786F06-FB10-7BEC-7805-E67CD3227217}"/>
              </a:ext>
            </a:extLst>
          </p:cNvPr>
          <p:cNvSpPr txBox="1"/>
          <p:nvPr/>
        </p:nvSpPr>
        <p:spPr>
          <a:xfrm>
            <a:off x="2808371" y="584947"/>
            <a:ext cx="6093994" cy="1323439"/>
          </a:xfrm>
          <a:prstGeom prst="rect">
            <a:avLst/>
          </a:prstGeom>
          <a:noFill/>
        </p:spPr>
        <p:txBody>
          <a:bodyPr wrap="square">
            <a:spAutoFit/>
          </a:bodyPr>
          <a:lstStyle/>
          <a:p>
            <a:pPr algn="l"/>
            <a:r>
              <a:rPr lang="en-US" sz="2000" b="0" i="0" dirty="0">
                <a:solidFill>
                  <a:srgbClr val="000000"/>
                </a:solidFill>
                <a:effectLst/>
                <a:latin typeface="Verdana" panose="020B0604030504040204" pitchFamily="34" charset="0"/>
              </a:rPr>
              <a:t>Float can also be scientific numbers with an "e" to indicate the power of 10.</a:t>
            </a:r>
          </a:p>
          <a:p>
            <a:br>
              <a:rPr lang="en-US" sz="2000" b="0" i="0" dirty="0">
                <a:solidFill>
                  <a:srgbClr val="000000"/>
                </a:solidFill>
                <a:effectLst/>
                <a:latin typeface="Verdana" panose="020B0604030504040204" pitchFamily="34" charset="0"/>
              </a:rPr>
            </a:br>
            <a:endParaRPr lang="en-US" sz="2000" dirty="0"/>
          </a:p>
        </p:txBody>
      </p:sp>
      <p:sp>
        <p:nvSpPr>
          <p:cNvPr id="7" name="TextBox 6">
            <a:extLst>
              <a:ext uri="{FF2B5EF4-FFF2-40B4-BE49-F238E27FC236}">
                <a16:creationId xmlns:a16="http://schemas.microsoft.com/office/drawing/2014/main" id="{F3C06674-CEB6-0DF6-7BA4-43C7DF3737F3}"/>
              </a:ext>
            </a:extLst>
          </p:cNvPr>
          <p:cNvSpPr txBox="1"/>
          <p:nvPr/>
        </p:nvSpPr>
        <p:spPr>
          <a:xfrm>
            <a:off x="2469481" y="1908386"/>
            <a:ext cx="609399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pic>
        <p:nvPicPr>
          <p:cNvPr id="9" name="Picture 8">
            <a:extLst>
              <a:ext uri="{FF2B5EF4-FFF2-40B4-BE49-F238E27FC236}">
                <a16:creationId xmlns:a16="http://schemas.microsoft.com/office/drawing/2014/main" id="{7C85C5FA-B9AD-E4BF-F8D7-46B0AB3C0CDA}"/>
              </a:ext>
            </a:extLst>
          </p:cNvPr>
          <p:cNvPicPr>
            <a:picLocks noChangeAspect="1"/>
          </p:cNvPicPr>
          <p:nvPr/>
        </p:nvPicPr>
        <p:blipFill>
          <a:blip r:embed="rId2"/>
          <a:stretch>
            <a:fillRect/>
          </a:stretch>
        </p:blipFill>
        <p:spPr>
          <a:xfrm>
            <a:off x="5256295" y="2518891"/>
            <a:ext cx="2877051" cy="4122784"/>
          </a:xfrm>
          <a:prstGeom prst="rect">
            <a:avLst/>
          </a:prstGeom>
        </p:spPr>
      </p:pic>
      <p:cxnSp>
        <p:nvCxnSpPr>
          <p:cNvPr id="11" name="Straight Arrow Connector 10">
            <a:extLst>
              <a:ext uri="{FF2B5EF4-FFF2-40B4-BE49-F238E27FC236}">
                <a16:creationId xmlns:a16="http://schemas.microsoft.com/office/drawing/2014/main" id="{ADB95129-8D69-F6E6-BADF-8665BC0F9C6B}"/>
              </a:ext>
            </a:extLst>
          </p:cNvPr>
          <p:cNvCxnSpPr/>
          <p:nvPr/>
        </p:nvCxnSpPr>
        <p:spPr>
          <a:xfrm>
            <a:off x="3525253" y="2277718"/>
            <a:ext cx="1576136" cy="7783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3318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AC9F-7F19-A312-0C0B-91DF3418FB43}"/>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Complex</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9454CD2E-AEC3-0270-5A74-0B2B1508A409}"/>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Complex numbers are written with a "j" as the imaginary part:</a:t>
            </a:r>
          </a:p>
          <a:p>
            <a:pPr marL="0" indent="0">
              <a:buNone/>
            </a:pPr>
            <a:endParaRPr lang="en-US" dirty="0"/>
          </a:p>
        </p:txBody>
      </p:sp>
      <p:sp>
        <p:nvSpPr>
          <p:cNvPr id="5" name="TextBox 4">
            <a:extLst>
              <a:ext uri="{FF2B5EF4-FFF2-40B4-BE49-F238E27FC236}">
                <a16:creationId xmlns:a16="http://schemas.microsoft.com/office/drawing/2014/main" id="{D965BC7B-919C-1E0A-4C57-DCF9B8FF6F71}"/>
              </a:ext>
            </a:extLst>
          </p:cNvPr>
          <p:cNvSpPr txBox="1"/>
          <p:nvPr/>
        </p:nvSpPr>
        <p:spPr>
          <a:xfrm>
            <a:off x="2589212" y="2877371"/>
            <a:ext cx="609399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pic>
        <p:nvPicPr>
          <p:cNvPr id="7" name="Picture 6">
            <a:extLst>
              <a:ext uri="{FF2B5EF4-FFF2-40B4-BE49-F238E27FC236}">
                <a16:creationId xmlns:a16="http://schemas.microsoft.com/office/drawing/2014/main" id="{4754E591-25FA-0EEB-0309-52FE456CA970}"/>
              </a:ext>
            </a:extLst>
          </p:cNvPr>
          <p:cNvPicPr>
            <a:picLocks noChangeAspect="1"/>
          </p:cNvPicPr>
          <p:nvPr/>
        </p:nvPicPr>
        <p:blipFill>
          <a:blip r:embed="rId2"/>
          <a:stretch>
            <a:fillRect/>
          </a:stretch>
        </p:blipFill>
        <p:spPr>
          <a:xfrm>
            <a:off x="5276933" y="2877371"/>
            <a:ext cx="2821656" cy="3964788"/>
          </a:xfrm>
          <a:prstGeom prst="rect">
            <a:avLst/>
          </a:prstGeom>
        </p:spPr>
      </p:pic>
      <p:cxnSp>
        <p:nvCxnSpPr>
          <p:cNvPr id="9" name="Straight Arrow Connector 8">
            <a:extLst>
              <a:ext uri="{FF2B5EF4-FFF2-40B4-BE49-F238E27FC236}">
                <a16:creationId xmlns:a16="http://schemas.microsoft.com/office/drawing/2014/main" id="{DEFC8554-8683-F2D7-8E44-7EE1C0CB78F5}"/>
              </a:ext>
            </a:extLst>
          </p:cNvPr>
          <p:cNvCxnSpPr>
            <a:cxnSpLocks/>
          </p:cNvCxnSpPr>
          <p:nvPr/>
        </p:nvCxnSpPr>
        <p:spPr>
          <a:xfrm>
            <a:off x="3669632" y="3246703"/>
            <a:ext cx="1491915" cy="2286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8373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91A64-3834-B8C8-FD3B-8946116F640A}"/>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Type Conversion</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49E21594-CE65-B8E9-D384-7D9178A73A1C}"/>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You can convert from one type to another with the </a:t>
            </a:r>
            <a:r>
              <a:rPr lang="en-US" b="0" i="0" dirty="0">
                <a:solidFill>
                  <a:srgbClr val="FF0000"/>
                </a:solidFill>
                <a:effectLst/>
                <a:latin typeface="Verdana" panose="020B0604030504040204" pitchFamily="34" charset="0"/>
              </a:rPr>
              <a:t>int(), float(), </a:t>
            </a:r>
            <a:r>
              <a:rPr lang="en-US" b="0" i="0" dirty="0">
                <a:solidFill>
                  <a:srgbClr val="000000"/>
                </a:solidFill>
                <a:effectLst/>
                <a:latin typeface="Verdana" panose="020B0604030504040204" pitchFamily="34" charset="0"/>
              </a:rPr>
              <a:t>and </a:t>
            </a:r>
            <a:r>
              <a:rPr lang="en-US" b="0" i="0" dirty="0">
                <a:solidFill>
                  <a:srgbClr val="FF0000"/>
                </a:solidFill>
                <a:effectLst/>
                <a:latin typeface="Verdana" panose="020B0604030504040204" pitchFamily="34" charset="0"/>
              </a:rPr>
              <a:t>complex() </a:t>
            </a:r>
            <a:r>
              <a:rPr lang="en-US" b="0" i="0" dirty="0">
                <a:solidFill>
                  <a:srgbClr val="000000"/>
                </a:solidFill>
                <a:effectLst/>
                <a:latin typeface="Verdana" panose="020B0604030504040204" pitchFamily="34" charset="0"/>
              </a:rPr>
              <a:t>methods:</a:t>
            </a:r>
            <a:endParaRPr lang="en-US" dirty="0"/>
          </a:p>
        </p:txBody>
      </p:sp>
      <p:sp>
        <p:nvSpPr>
          <p:cNvPr id="5" name="TextBox 4">
            <a:extLst>
              <a:ext uri="{FF2B5EF4-FFF2-40B4-BE49-F238E27FC236}">
                <a16:creationId xmlns:a16="http://schemas.microsoft.com/office/drawing/2014/main" id="{AB2782DF-5302-612A-525C-4DDACB504E0F}"/>
              </a:ext>
            </a:extLst>
          </p:cNvPr>
          <p:cNvSpPr txBox="1"/>
          <p:nvPr/>
        </p:nvSpPr>
        <p:spPr>
          <a:xfrm>
            <a:off x="1181811" y="2881018"/>
            <a:ext cx="609399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7" name="TextBox 6">
            <a:extLst>
              <a:ext uri="{FF2B5EF4-FFF2-40B4-BE49-F238E27FC236}">
                <a16:creationId xmlns:a16="http://schemas.microsoft.com/office/drawing/2014/main" id="{D33B893F-F7F4-CDF1-5923-EDB496D2A92D}"/>
              </a:ext>
            </a:extLst>
          </p:cNvPr>
          <p:cNvSpPr txBox="1"/>
          <p:nvPr/>
        </p:nvSpPr>
        <p:spPr>
          <a:xfrm>
            <a:off x="1181811" y="3364594"/>
            <a:ext cx="6093994" cy="861774"/>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Convert from one type to another:</a:t>
            </a:r>
          </a:p>
          <a:p>
            <a:br>
              <a:rPr lang="en-US" dirty="0"/>
            </a:br>
            <a:endParaRPr lang="en-US" dirty="0"/>
          </a:p>
        </p:txBody>
      </p:sp>
      <p:pic>
        <p:nvPicPr>
          <p:cNvPr id="9" name="Picture 8">
            <a:extLst>
              <a:ext uri="{FF2B5EF4-FFF2-40B4-BE49-F238E27FC236}">
                <a16:creationId xmlns:a16="http://schemas.microsoft.com/office/drawing/2014/main" id="{A092D9C5-4F5F-2E09-6B7F-9253BDBF0691}"/>
              </a:ext>
            </a:extLst>
          </p:cNvPr>
          <p:cNvPicPr>
            <a:picLocks noChangeAspect="1"/>
          </p:cNvPicPr>
          <p:nvPr/>
        </p:nvPicPr>
        <p:blipFill>
          <a:blip r:embed="rId2"/>
          <a:stretch>
            <a:fillRect/>
          </a:stretch>
        </p:blipFill>
        <p:spPr>
          <a:xfrm>
            <a:off x="6763734" y="2466473"/>
            <a:ext cx="2432238" cy="4283242"/>
          </a:xfrm>
          <a:prstGeom prst="rect">
            <a:avLst/>
          </a:prstGeom>
        </p:spPr>
      </p:pic>
      <p:cxnSp>
        <p:nvCxnSpPr>
          <p:cNvPr id="11" name="Straight Arrow Connector 10">
            <a:extLst>
              <a:ext uri="{FF2B5EF4-FFF2-40B4-BE49-F238E27FC236}">
                <a16:creationId xmlns:a16="http://schemas.microsoft.com/office/drawing/2014/main" id="{386B1E0F-7615-1E33-2FAE-DFD20BF870B7}"/>
              </a:ext>
            </a:extLst>
          </p:cNvPr>
          <p:cNvCxnSpPr/>
          <p:nvPr/>
        </p:nvCxnSpPr>
        <p:spPr>
          <a:xfrm>
            <a:off x="4469130" y="3543300"/>
            <a:ext cx="21145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AB2B52F3-ED83-9DC6-D861-DAC9B0DF8C41}"/>
              </a:ext>
            </a:extLst>
          </p:cNvPr>
          <p:cNvCxnSpPr>
            <a:cxnSpLocks/>
          </p:cNvCxnSpPr>
          <p:nvPr/>
        </p:nvCxnSpPr>
        <p:spPr>
          <a:xfrm>
            <a:off x="2354580" y="3044190"/>
            <a:ext cx="42291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30470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3744-E725-455D-61E5-8A572A0B46A1}"/>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Random Number</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B6EA534E-9F1D-5EED-87F7-38DA6E1F7229}"/>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Python does not have a </a:t>
            </a:r>
            <a:r>
              <a:rPr lang="en-US" b="0" i="0" dirty="0">
                <a:solidFill>
                  <a:srgbClr val="FF0000"/>
                </a:solidFill>
                <a:effectLst/>
                <a:latin typeface="Verdana" panose="020B0604030504040204" pitchFamily="34" charset="0"/>
              </a:rPr>
              <a:t>random() </a:t>
            </a:r>
            <a:r>
              <a:rPr lang="en-US" b="0" i="0" dirty="0">
                <a:solidFill>
                  <a:srgbClr val="000000"/>
                </a:solidFill>
                <a:effectLst/>
                <a:latin typeface="Verdana" panose="020B0604030504040204" pitchFamily="34" charset="0"/>
              </a:rPr>
              <a:t>function to make a random number, but Python has a built-in module called </a:t>
            </a:r>
            <a:r>
              <a:rPr lang="en-US" b="0" i="0" dirty="0">
                <a:solidFill>
                  <a:srgbClr val="FF0000"/>
                </a:solidFill>
                <a:effectLst/>
                <a:latin typeface="Verdana" panose="020B0604030504040204" pitchFamily="34" charset="0"/>
              </a:rPr>
              <a:t>random </a:t>
            </a:r>
            <a:r>
              <a:rPr lang="en-US" b="0" i="0" dirty="0">
                <a:solidFill>
                  <a:srgbClr val="000000"/>
                </a:solidFill>
                <a:effectLst/>
                <a:latin typeface="Verdana" panose="020B0604030504040204" pitchFamily="34" charset="0"/>
              </a:rPr>
              <a:t>that can be used to make random numbers:</a:t>
            </a:r>
            <a:endParaRPr lang="en-US" dirty="0">
              <a:solidFill>
                <a:srgbClr val="FF0000"/>
              </a:solidFill>
            </a:endParaRPr>
          </a:p>
        </p:txBody>
      </p:sp>
      <p:sp>
        <p:nvSpPr>
          <p:cNvPr id="5" name="TextBox 4">
            <a:extLst>
              <a:ext uri="{FF2B5EF4-FFF2-40B4-BE49-F238E27FC236}">
                <a16:creationId xmlns:a16="http://schemas.microsoft.com/office/drawing/2014/main" id="{DA49BB8A-D489-F0F2-EC4A-8A62DEE4B3A7}"/>
              </a:ext>
            </a:extLst>
          </p:cNvPr>
          <p:cNvSpPr txBox="1"/>
          <p:nvPr/>
        </p:nvSpPr>
        <p:spPr>
          <a:xfrm>
            <a:off x="2372042" y="3059668"/>
            <a:ext cx="609790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pic>
        <p:nvPicPr>
          <p:cNvPr id="7" name="Picture 6">
            <a:extLst>
              <a:ext uri="{FF2B5EF4-FFF2-40B4-BE49-F238E27FC236}">
                <a16:creationId xmlns:a16="http://schemas.microsoft.com/office/drawing/2014/main" id="{44191480-18CF-56A0-D154-FCC68BE8EDC8}"/>
              </a:ext>
            </a:extLst>
          </p:cNvPr>
          <p:cNvPicPr>
            <a:picLocks noChangeAspect="1"/>
          </p:cNvPicPr>
          <p:nvPr/>
        </p:nvPicPr>
        <p:blipFill>
          <a:blip r:embed="rId2"/>
          <a:stretch>
            <a:fillRect/>
          </a:stretch>
        </p:blipFill>
        <p:spPr>
          <a:xfrm>
            <a:off x="4510087" y="3673595"/>
            <a:ext cx="3628073" cy="1820145"/>
          </a:xfrm>
          <a:prstGeom prst="rect">
            <a:avLst/>
          </a:prstGeom>
        </p:spPr>
      </p:pic>
      <p:cxnSp>
        <p:nvCxnSpPr>
          <p:cNvPr id="9" name="Connector: Elbow 8">
            <a:extLst>
              <a:ext uri="{FF2B5EF4-FFF2-40B4-BE49-F238E27FC236}">
                <a16:creationId xmlns:a16="http://schemas.microsoft.com/office/drawing/2014/main" id="{19F66E8E-78B9-2BDB-D748-91A85ABE89A2}"/>
              </a:ext>
            </a:extLst>
          </p:cNvPr>
          <p:cNvCxnSpPr/>
          <p:nvPr/>
        </p:nvCxnSpPr>
        <p:spPr>
          <a:xfrm>
            <a:off x="2971800" y="3429000"/>
            <a:ext cx="1538287" cy="101727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68338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CFB5-D671-EBDC-6BBE-9DAD6520FC54}"/>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Python Casting</a:t>
            </a:r>
            <a:br>
              <a:rPr lang="en-US" b="0" i="0" dirty="0">
                <a:solidFill>
                  <a:srgbClr val="000000"/>
                </a:solidFill>
                <a:effectLst/>
                <a:latin typeface="Verdana" panose="020B0604030504040204" pitchFamily="34" charset="0"/>
              </a:rPr>
            </a:br>
            <a:br>
              <a:rPr lang="en-US" dirty="0"/>
            </a:br>
            <a:endParaRPr lang="en-US" dirty="0"/>
          </a:p>
        </p:txBody>
      </p:sp>
      <p:sp>
        <p:nvSpPr>
          <p:cNvPr id="3" name="Content Placeholder 2">
            <a:extLst>
              <a:ext uri="{FF2B5EF4-FFF2-40B4-BE49-F238E27FC236}">
                <a16:creationId xmlns:a16="http://schemas.microsoft.com/office/drawing/2014/main" id="{77BEC2DB-C04A-41CC-E75A-48073721BD73}"/>
              </a:ext>
            </a:extLst>
          </p:cNvPr>
          <p:cNvSpPr>
            <a:spLocks noGrp="1"/>
          </p:cNvSpPr>
          <p:nvPr>
            <p:ph idx="1"/>
          </p:nvPr>
        </p:nvSpPr>
        <p:spPr>
          <a:xfrm>
            <a:off x="1846262" y="3322320"/>
            <a:ext cx="8915400" cy="3777622"/>
          </a:xfrm>
        </p:spPr>
        <p:txBody>
          <a:bodyPr/>
          <a:lstStyle/>
          <a:p>
            <a:r>
              <a:rPr lang="en-US" dirty="0">
                <a:solidFill>
                  <a:srgbClr val="FF0000"/>
                </a:solidFill>
              </a:rPr>
              <a:t>Int() </a:t>
            </a:r>
            <a:r>
              <a:rPr lang="en-US" b="0" i="0" dirty="0">
                <a:solidFill>
                  <a:srgbClr val="000000"/>
                </a:solidFill>
                <a:effectLst/>
                <a:latin typeface="Verdana" panose="020B0604030504040204" pitchFamily="34" charset="0"/>
              </a:rPr>
              <a:t> - constructs an integer number from an integer literal, a float literal (by removing all decimals), or a string literal (providing the string represents a whole number)</a:t>
            </a:r>
          </a:p>
          <a:p>
            <a:r>
              <a:rPr lang="en-US" dirty="0">
                <a:solidFill>
                  <a:srgbClr val="FF0000"/>
                </a:solidFill>
                <a:latin typeface="Verdana" panose="020B0604030504040204" pitchFamily="34" charset="0"/>
              </a:rPr>
              <a:t>Float() </a:t>
            </a:r>
            <a:r>
              <a:rPr lang="en-US" b="0" i="0" dirty="0">
                <a:solidFill>
                  <a:srgbClr val="000000"/>
                </a:solidFill>
                <a:effectLst/>
                <a:latin typeface="Verdana" panose="020B0604030504040204" pitchFamily="34" charset="0"/>
              </a:rPr>
              <a:t>- constructs a float number from an integer literal, a float literal or a string literal (providing the string represents a float or an integer)</a:t>
            </a:r>
          </a:p>
          <a:p>
            <a:r>
              <a:rPr lang="en-US" dirty="0">
                <a:solidFill>
                  <a:srgbClr val="000000"/>
                </a:solidFill>
                <a:latin typeface="Verdana" panose="020B0604030504040204" pitchFamily="34" charset="0"/>
              </a:rPr>
              <a:t>Str() </a:t>
            </a:r>
            <a:r>
              <a:rPr lang="en-US" b="0" i="0" dirty="0">
                <a:solidFill>
                  <a:srgbClr val="000000"/>
                </a:solidFill>
                <a:effectLst/>
                <a:latin typeface="Verdana" panose="020B0604030504040204" pitchFamily="34" charset="0"/>
              </a:rPr>
              <a:t>- constructs a string from a wide variety of data types, including strings, integer literals and float literals</a:t>
            </a:r>
            <a:endParaRPr lang="en-US" dirty="0">
              <a:solidFill>
                <a:srgbClr val="FF0000"/>
              </a:solidFill>
            </a:endParaRPr>
          </a:p>
        </p:txBody>
      </p:sp>
      <p:sp>
        <p:nvSpPr>
          <p:cNvPr id="5" name="TextBox 4">
            <a:extLst>
              <a:ext uri="{FF2B5EF4-FFF2-40B4-BE49-F238E27FC236}">
                <a16:creationId xmlns:a16="http://schemas.microsoft.com/office/drawing/2014/main" id="{CC8E6FFB-103B-9046-AC44-9C656C8BA2D2}"/>
              </a:ext>
            </a:extLst>
          </p:cNvPr>
          <p:cNvSpPr txBox="1"/>
          <p:nvPr/>
        </p:nvSpPr>
        <p:spPr>
          <a:xfrm>
            <a:off x="3997960" y="1264555"/>
            <a:ext cx="609790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Specify a Variable Type</a:t>
            </a:r>
          </a:p>
        </p:txBody>
      </p:sp>
      <p:sp>
        <p:nvSpPr>
          <p:cNvPr id="7" name="TextBox 6">
            <a:extLst>
              <a:ext uri="{FF2B5EF4-FFF2-40B4-BE49-F238E27FC236}">
                <a16:creationId xmlns:a16="http://schemas.microsoft.com/office/drawing/2014/main" id="{187861CD-322F-E380-DCF8-24619835CC83}"/>
              </a:ext>
            </a:extLst>
          </p:cNvPr>
          <p:cNvSpPr txBox="1"/>
          <p:nvPr/>
        </p:nvSpPr>
        <p:spPr>
          <a:xfrm>
            <a:off x="1846262" y="1607582"/>
            <a:ext cx="9835198" cy="954107"/>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There may be times when you want to specify a type on to a variable. This can be done with casting. Python is an object-orientated language, and as such it uses classes to define data types, including its primitive types.</a:t>
            </a:r>
          </a:p>
          <a:p>
            <a:pPr algn="l"/>
            <a:r>
              <a:rPr lang="en-US" sz="1400" b="0" i="0" dirty="0">
                <a:solidFill>
                  <a:srgbClr val="000000"/>
                </a:solidFill>
                <a:effectLst/>
                <a:latin typeface="Verdana" panose="020B0604030504040204" pitchFamily="34" charset="0"/>
              </a:rPr>
              <a:t>Casting in python is therefore done using constructor functions:</a:t>
            </a:r>
          </a:p>
        </p:txBody>
      </p:sp>
    </p:spTree>
    <p:extLst>
      <p:ext uri="{BB962C8B-B14F-4D97-AF65-F5344CB8AC3E}">
        <p14:creationId xmlns:p14="http://schemas.microsoft.com/office/powerpoint/2010/main" val="10405568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A58C-F2DE-D111-BCE3-863FA9740F3C}"/>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Example of Python Casting</a:t>
            </a:r>
            <a:br>
              <a:rPr lang="en-US" b="0" i="0" dirty="0">
                <a:solidFill>
                  <a:srgbClr val="000000"/>
                </a:solidFill>
                <a:effectLst/>
                <a:latin typeface="Segoe UI" panose="020B0502040204020203" pitchFamily="34" charset="0"/>
              </a:rPr>
            </a:br>
            <a:endParaRPr lang="en-US" dirty="0"/>
          </a:p>
        </p:txBody>
      </p:sp>
      <p:pic>
        <p:nvPicPr>
          <p:cNvPr id="5" name="Content Placeholder 4">
            <a:extLst>
              <a:ext uri="{FF2B5EF4-FFF2-40B4-BE49-F238E27FC236}">
                <a16:creationId xmlns:a16="http://schemas.microsoft.com/office/drawing/2014/main" id="{871212F0-8A55-7180-2D68-1D5BEE54A6B5}"/>
              </a:ext>
            </a:extLst>
          </p:cNvPr>
          <p:cNvPicPr>
            <a:picLocks noGrp="1" noChangeAspect="1"/>
          </p:cNvPicPr>
          <p:nvPr>
            <p:ph idx="1"/>
          </p:nvPr>
        </p:nvPicPr>
        <p:blipFill>
          <a:blip r:embed="rId2"/>
          <a:stretch>
            <a:fillRect/>
          </a:stretch>
        </p:blipFill>
        <p:spPr>
          <a:xfrm>
            <a:off x="5758658" y="1495968"/>
            <a:ext cx="3219768" cy="4192074"/>
          </a:xfrm>
        </p:spPr>
      </p:pic>
      <p:sp>
        <p:nvSpPr>
          <p:cNvPr id="7" name="TextBox 6">
            <a:extLst>
              <a:ext uri="{FF2B5EF4-FFF2-40B4-BE49-F238E27FC236}">
                <a16:creationId xmlns:a16="http://schemas.microsoft.com/office/drawing/2014/main" id="{D88BD3BA-E893-A36E-A59A-1537409F25D5}"/>
              </a:ext>
            </a:extLst>
          </p:cNvPr>
          <p:cNvSpPr txBox="1"/>
          <p:nvPr/>
        </p:nvSpPr>
        <p:spPr>
          <a:xfrm>
            <a:off x="2127092" y="2044608"/>
            <a:ext cx="6097904" cy="923330"/>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Integers:</a:t>
            </a:r>
          </a:p>
          <a:p>
            <a:br>
              <a:rPr lang="en-US" dirty="0"/>
            </a:br>
            <a:endParaRPr lang="en-US" dirty="0"/>
          </a:p>
        </p:txBody>
      </p:sp>
      <p:cxnSp>
        <p:nvCxnSpPr>
          <p:cNvPr id="9" name="Straight Arrow Connector 8">
            <a:extLst>
              <a:ext uri="{FF2B5EF4-FFF2-40B4-BE49-F238E27FC236}">
                <a16:creationId xmlns:a16="http://schemas.microsoft.com/office/drawing/2014/main" id="{9DC30A29-C26A-BA43-DAC1-8F131B12123C}"/>
              </a:ext>
            </a:extLst>
          </p:cNvPr>
          <p:cNvCxnSpPr>
            <a:cxnSpLocks/>
          </p:cNvCxnSpPr>
          <p:nvPr/>
        </p:nvCxnSpPr>
        <p:spPr>
          <a:xfrm>
            <a:off x="3360420" y="2400300"/>
            <a:ext cx="2183130" cy="3504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8696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6AA5-A601-E204-4496-2A7C3EDB7710}"/>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Python Strings</a:t>
            </a:r>
            <a:br>
              <a:rPr lang="en-US" b="0" i="0" dirty="0">
                <a:solidFill>
                  <a:srgbClr val="000000"/>
                </a:solidFill>
                <a:effectLst/>
                <a:latin typeface="Verdana" panose="020B0604030504040204" pitchFamily="34" charset="0"/>
              </a:rPr>
            </a:br>
            <a:br>
              <a:rPr lang="en-US" dirty="0"/>
            </a:br>
            <a:endParaRPr lang="en-US" dirty="0"/>
          </a:p>
        </p:txBody>
      </p:sp>
      <p:sp>
        <p:nvSpPr>
          <p:cNvPr id="3" name="Content Placeholder 2">
            <a:extLst>
              <a:ext uri="{FF2B5EF4-FFF2-40B4-BE49-F238E27FC236}">
                <a16:creationId xmlns:a16="http://schemas.microsoft.com/office/drawing/2014/main" id="{8DAE1212-C091-EF03-C4EC-F2715435566C}"/>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Strings in python are surrounded by either single quotation marks, or double quotation marks.</a:t>
            </a:r>
          </a:p>
          <a:p>
            <a:r>
              <a:rPr lang="en-US" dirty="0">
                <a:solidFill>
                  <a:srgbClr val="000000"/>
                </a:solidFill>
                <a:latin typeface="Verdana" panose="020B0604030504040204" pitchFamily="34" charset="0"/>
              </a:rPr>
              <a:t>‘</a:t>
            </a:r>
            <a:r>
              <a:rPr lang="en-US" dirty="0">
                <a:solidFill>
                  <a:srgbClr val="FF0000"/>
                </a:solidFill>
                <a:latin typeface="Verdana" panose="020B0604030504040204" pitchFamily="34" charset="0"/>
              </a:rPr>
              <a:t>hello’ </a:t>
            </a:r>
            <a:r>
              <a:rPr lang="en-US" dirty="0">
                <a:solidFill>
                  <a:srgbClr val="000000"/>
                </a:solidFill>
                <a:latin typeface="Verdana" panose="020B0604030504040204" pitchFamily="34" charset="0"/>
              </a:rPr>
              <a:t>is the same  as </a:t>
            </a:r>
            <a:r>
              <a:rPr lang="en-US" dirty="0">
                <a:solidFill>
                  <a:srgbClr val="FF0000"/>
                </a:solidFill>
                <a:latin typeface="Verdana" panose="020B0604030504040204" pitchFamily="34" charset="0"/>
              </a:rPr>
              <a:t>“hello” </a:t>
            </a:r>
            <a:r>
              <a:rPr lang="en-US" dirty="0">
                <a:solidFill>
                  <a:srgbClr val="000000"/>
                </a:solidFill>
                <a:latin typeface="Verdana" panose="020B0604030504040204" pitchFamily="34" charset="0"/>
              </a:rPr>
              <a:t>.</a:t>
            </a:r>
          </a:p>
          <a:p>
            <a:r>
              <a:rPr lang="en-US" b="0" i="0" dirty="0">
                <a:solidFill>
                  <a:srgbClr val="000000"/>
                </a:solidFill>
                <a:effectLst/>
                <a:latin typeface="Verdana" panose="020B0604030504040204" pitchFamily="34" charset="0"/>
              </a:rPr>
              <a:t>You can display a string literal with the </a:t>
            </a:r>
            <a:r>
              <a:rPr lang="en-US" b="0" i="0" dirty="0">
                <a:solidFill>
                  <a:srgbClr val="FF0000"/>
                </a:solidFill>
                <a:effectLst/>
                <a:latin typeface="Verdana" panose="020B0604030504040204" pitchFamily="34" charset="0"/>
              </a:rPr>
              <a:t>print() </a:t>
            </a:r>
            <a:r>
              <a:rPr lang="en-US" b="0" i="0" dirty="0">
                <a:solidFill>
                  <a:srgbClr val="000000"/>
                </a:solidFill>
                <a:effectLst/>
                <a:latin typeface="Verdana" panose="020B0604030504040204" pitchFamily="34" charset="0"/>
              </a:rPr>
              <a:t>function:</a:t>
            </a:r>
            <a:endParaRPr lang="en-US" dirty="0">
              <a:solidFill>
                <a:srgbClr val="FF0000"/>
              </a:solidFill>
            </a:endParaRPr>
          </a:p>
        </p:txBody>
      </p:sp>
      <p:sp>
        <p:nvSpPr>
          <p:cNvPr id="5" name="TextBox 4">
            <a:extLst>
              <a:ext uri="{FF2B5EF4-FFF2-40B4-BE49-F238E27FC236}">
                <a16:creationId xmlns:a16="http://schemas.microsoft.com/office/drawing/2014/main" id="{073F69B6-BC27-1122-550B-64FA4CDAB271}"/>
              </a:ext>
            </a:extLst>
          </p:cNvPr>
          <p:cNvSpPr txBox="1"/>
          <p:nvPr/>
        </p:nvSpPr>
        <p:spPr>
          <a:xfrm>
            <a:off x="2237423" y="3837745"/>
            <a:ext cx="6097904" cy="369332"/>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Example</a:t>
            </a:r>
          </a:p>
        </p:txBody>
      </p:sp>
      <p:pic>
        <p:nvPicPr>
          <p:cNvPr id="7" name="Picture 6">
            <a:extLst>
              <a:ext uri="{FF2B5EF4-FFF2-40B4-BE49-F238E27FC236}">
                <a16:creationId xmlns:a16="http://schemas.microsoft.com/office/drawing/2014/main" id="{7E21184F-3625-344D-3EE7-0717DC136046}"/>
              </a:ext>
            </a:extLst>
          </p:cNvPr>
          <p:cNvPicPr>
            <a:picLocks noChangeAspect="1"/>
          </p:cNvPicPr>
          <p:nvPr/>
        </p:nvPicPr>
        <p:blipFill>
          <a:blip r:embed="rId2"/>
          <a:stretch>
            <a:fillRect/>
          </a:stretch>
        </p:blipFill>
        <p:spPr>
          <a:xfrm>
            <a:off x="4593588" y="4011317"/>
            <a:ext cx="4276092" cy="2627478"/>
          </a:xfrm>
          <a:prstGeom prst="rect">
            <a:avLst/>
          </a:prstGeom>
        </p:spPr>
      </p:pic>
      <p:cxnSp>
        <p:nvCxnSpPr>
          <p:cNvPr id="9" name="Connector: Elbow 8">
            <a:extLst>
              <a:ext uri="{FF2B5EF4-FFF2-40B4-BE49-F238E27FC236}">
                <a16:creationId xmlns:a16="http://schemas.microsoft.com/office/drawing/2014/main" id="{DC2D1AD0-58A2-15C5-1F32-FFD96A901F12}"/>
              </a:ext>
            </a:extLst>
          </p:cNvPr>
          <p:cNvCxnSpPr>
            <a:cxnSpLocks/>
          </p:cNvCxnSpPr>
          <p:nvPr/>
        </p:nvCxnSpPr>
        <p:spPr>
          <a:xfrm>
            <a:off x="3006090" y="4207077"/>
            <a:ext cx="1885950" cy="67353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2041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66E4FB-F339-4E15-B1A7-FE23BB247078}"/>
              </a:ext>
            </a:extLst>
          </p:cNvPr>
          <p:cNvSpPr>
            <a:spLocks noGrp="1"/>
          </p:cNvSpPr>
          <p:nvPr>
            <p:ph type="title"/>
          </p:nvPr>
        </p:nvSpPr>
        <p:spPr/>
        <p:txBody>
          <a:bodyPr>
            <a:normAutofit fontScale="90000"/>
          </a:bodyPr>
          <a:lstStyle/>
          <a:p>
            <a:r>
              <a:rPr lang="en-US" altLang="zh-TW" dirty="0"/>
              <a:t>Python - Remove Dictionary Items</a:t>
            </a:r>
            <a:br>
              <a:rPr lang="en-US" altLang="zh-TW" dirty="0"/>
            </a:br>
            <a:br>
              <a:rPr lang="en-US" altLang="zh-TW" dirty="0"/>
            </a:br>
            <a:br>
              <a:rPr lang="en-US" altLang="zh-TW" dirty="0"/>
            </a:br>
            <a:br>
              <a:rPr lang="en-US" altLang="zh-TW" dirty="0"/>
            </a:br>
            <a:br>
              <a:rPr lang="en-US" altLang="zh-TW" dirty="0"/>
            </a:br>
            <a:endParaRPr lang="zh-TW" altLang="en-US" dirty="0"/>
          </a:p>
        </p:txBody>
      </p:sp>
      <p:sp>
        <p:nvSpPr>
          <p:cNvPr id="3" name="內容版面配置區 2">
            <a:extLst>
              <a:ext uri="{FF2B5EF4-FFF2-40B4-BE49-F238E27FC236}">
                <a16:creationId xmlns:a16="http://schemas.microsoft.com/office/drawing/2014/main" id="{A43BF10B-2EC8-48B5-908B-4AD08AA61C15}"/>
              </a:ext>
            </a:extLst>
          </p:cNvPr>
          <p:cNvSpPr>
            <a:spLocks noGrp="1"/>
          </p:cNvSpPr>
          <p:nvPr>
            <p:ph idx="1"/>
          </p:nvPr>
        </p:nvSpPr>
        <p:spPr/>
        <p:txBody>
          <a:bodyPr/>
          <a:lstStyle/>
          <a:p>
            <a:r>
              <a:rPr lang="en-US" altLang="zh-TW" dirty="0"/>
              <a:t>There are several methods to remove items from a dictionary:</a:t>
            </a:r>
          </a:p>
          <a:p>
            <a:endParaRPr lang="zh-TW" altLang="en-US" dirty="0"/>
          </a:p>
        </p:txBody>
      </p:sp>
      <p:sp>
        <p:nvSpPr>
          <p:cNvPr id="4" name="矩形 3">
            <a:extLst>
              <a:ext uri="{FF2B5EF4-FFF2-40B4-BE49-F238E27FC236}">
                <a16:creationId xmlns:a16="http://schemas.microsoft.com/office/drawing/2014/main" id="{881EDBE1-D4C7-4563-BA8E-03B687134D31}"/>
              </a:ext>
            </a:extLst>
          </p:cNvPr>
          <p:cNvSpPr/>
          <p:nvPr/>
        </p:nvSpPr>
        <p:spPr>
          <a:xfrm>
            <a:off x="4792910" y="1671935"/>
            <a:ext cx="6096000" cy="1015663"/>
          </a:xfrm>
          <a:prstGeom prst="rect">
            <a:avLst/>
          </a:prstGeom>
        </p:spPr>
        <p:txBody>
          <a:bodyPr>
            <a:spAutoFit/>
          </a:bodyPr>
          <a:lstStyle/>
          <a:p>
            <a:r>
              <a:rPr lang="en-US" altLang="zh-TW" sz="2400" b="1" dirty="0">
                <a:solidFill>
                  <a:srgbClr val="000000"/>
                </a:solidFill>
                <a:latin typeface="Segoe UI" panose="020B0502040204020203" pitchFamily="34" charset="0"/>
              </a:rPr>
              <a:t>Removing Items</a:t>
            </a:r>
          </a:p>
          <a:p>
            <a:br>
              <a:rPr lang="en-US" altLang="zh-TW" dirty="0"/>
            </a:br>
            <a:endParaRPr lang="zh-TW" altLang="en-US" dirty="0"/>
          </a:p>
        </p:txBody>
      </p:sp>
      <p:pic>
        <p:nvPicPr>
          <p:cNvPr id="5" name="圖片 4">
            <a:extLst>
              <a:ext uri="{FF2B5EF4-FFF2-40B4-BE49-F238E27FC236}">
                <a16:creationId xmlns:a16="http://schemas.microsoft.com/office/drawing/2014/main" id="{6D30EC49-D6C6-4112-8FCA-A6432910A4F0}"/>
              </a:ext>
            </a:extLst>
          </p:cNvPr>
          <p:cNvPicPr>
            <a:picLocks noChangeAspect="1"/>
          </p:cNvPicPr>
          <p:nvPr/>
        </p:nvPicPr>
        <p:blipFill>
          <a:blip r:embed="rId2"/>
          <a:stretch>
            <a:fillRect/>
          </a:stretch>
        </p:blipFill>
        <p:spPr>
          <a:xfrm>
            <a:off x="5352980" y="4060512"/>
            <a:ext cx="4145306" cy="2298977"/>
          </a:xfrm>
          <a:prstGeom prst="rect">
            <a:avLst/>
          </a:prstGeom>
        </p:spPr>
      </p:pic>
      <p:sp>
        <p:nvSpPr>
          <p:cNvPr id="6" name="矩形 5">
            <a:extLst>
              <a:ext uri="{FF2B5EF4-FFF2-40B4-BE49-F238E27FC236}">
                <a16:creationId xmlns:a16="http://schemas.microsoft.com/office/drawing/2014/main" id="{A9128A42-3D96-40F6-8B74-7DFB524C978B}"/>
              </a:ext>
            </a:extLst>
          </p:cNvPr>
          <p:cNvSpPr/>
          <p:nvPr/>
        </p:nvSpPr>
        <p:spPr>
          <a:xfrm>
            <a:off x="2589212" y="3273758"/>
            <a:ext cx="6096000" cy="923330"/>
          </a:xfrm>
          <a:prstGeom prst="rect">
            <a:avLst/>
          </a:prstGeom>
        </p:spPr>
        <p:txBody>
          <a:bodyPr>
            <a:spAutoFit/>
          </a:bodyPr>
          <a:lstStyle/>
          <a:p>
            <a:r>
              <a:rPr lang="en-US" altLang="zh-TW" b="1" dirty="0">
                <a:solidFill>
                  <a:srgbClr val="000000"/>
                </a:solidFill>
                <a:latin typeface="Segoe UI" panose="020B0502040204020203" pitchFamily="34" charset="0"/>
              </a:rPr>
              <a:t>Example</a:t>
            </a:r>
          </a:p>
          <a:p>
            <a:br>
              <a:rPr lang="en-US" altLang="zh-TW" dirty="0"/>
            </a:br>
            <a:endParaRPr lang="zh-TW" altLang="en-US" dirty="0"/>
          </a:p>
        </p:txBody>
      </p:sp>
      <p:cxnSp>
        <p:nvCxnSpPr>
          <p:cNvPr id="8" name="Straight Arrow Connector 7">
            <a:extLst>
              <a:ext uri="{FF2B5EF4-FFF2-40B4-BE49-F238E27FC236}">
                <a16:creationId xmlns:a16="http://schemas.microsoft.com/office/drawing/2014/main" id="{9D130530-A629-5070-0680-AF755B2D7A92}"/>
              </a:ext>
            </a:extLst>
          </p:cNvPr>
          <p:cNvCxnSpPr/>
          <p:nvPr/>
        </p:nvCxnSpPr>
        <p:spPr>
          <a:xfrm>
            <a:off x="3691890" y="3543300"/>
            <a:ext cx="1360170" cy="4791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1717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D72C-7A5B-7F9B-BC0C-529B09538A7A}"/>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Assign String to a Variable</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8EB2FA03-8049-E956-ADCD-C9D30FED417F}"/>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Assigning a string to a variable is done with the variable name followed by an equal sign and the string:</a:t>
            </a:r>
          </a:p>
        </p:txBody>
      </p:sp>
      <p:sp>
        <p:nvSpPr>
          <p:cNvPr id="5" name="TextBox 4">
            <a:extLst>
              <a:ext uri="{FF2B5EF4-FFF2-40B4-BE49-F238E27FC236}">
                <a16:creationId xmlns:a16="http://schemas.microsoft.com/office/drawing/2014/main" id="{97D2BE6A-9849-1B25-86EA-9AD5B5709452}"/>
              </a:ext>
            </a:extLst>
          </p:cNvPr>
          <p:cNvSpPr txBox="1"/>
          <p:nvPr/>
        </p:nvSpPr>
        <p:spPr>
          <a:xfrm>
            <a:off x="1334453" y="2701409"/>
            <a:ext cx="609790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pic>
        <p:nvPicPr>
          <p:cNvPr id="7" name="Picture 6">
            <a:extLst>
              <a:ext uri="{FF2B5EF4-FFF2-40B4-BE49-F238E27FC236}">
                <a16:creationId xmlns:a16="http://schemas.microsoft.com/office/drawing/2014/main" id="{5F4BC995-134D-C7AF-07FF-523FA4885D7E}"/>
              </a:ext>
            </a:extLst>
          </p:cNvPr>
          <p:cNvPicPr>
            <a:picLocks noChangeAspect="1"/>
          </p:cNvPicPr>
          <p:nvPr/>
        </p:nvPicPr>
        <p:blipFill>
          <a:blip r:embed="rId2"/>
          <a:stretch>
            <a:fillRect/>
          </a:stretch>
        </p:blipFill>
        <p:spPr>
          <a:xfrm>
            <a:off x="3907789" y="3070741"/>
            <a:ext cx="2319338" cy="2010093"/>
          </a:xfrm>
          <a:prstGeom prst="rect">
            <a:avLst/>
          </a:prstGeom>
        </p:spPr>
      </p:pic>
      <p:cxnSp>
        <p:nvCxnSpPr>
          <p:cNvPr id="9" name="Connector: Elbow 8">
            <a:extLst>
              <a:ext uri="{FF2B5EF4-FFF2-40B4-BE49-F238E27FC236}">
                <a16:creationId xmlns:a16="http://schemas.microsoft.com/office/drawing/2014/main" id="{793129FE-93E1-F798-11C9-6ACE9E941C5A}"/>
              </a:ext>
            </a:extLst>
          </p:cNvPr>
          <p:cNvCxnSpPr>
            <a:cxnSpLocks/>
          </p:cNvCxnSpPr>
          <p:nvPr/>
        </p:nvCxnSpPr>
        <p:spPr>
          <a:xfrm>
            <a:off x="1650999" y="3070741"/>
            <a:ext cx="2103120" cy="1891665"/>
          </a:xfrm>
          <a:prstGeom prst="bentConnector3">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43288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AECD-C617-00DB-1BD7-FC4F9D3592AB}"/>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Multiline Strings</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56073AE8-4AF2-1B08-F934-4B02C2C153F5}"/>
              </a:ext>
            </a:extLst>
          </p:cNvPr>
          <p:cNvSpPr>
            <a:spLocks noGrp="1"/>
          </p:cNvSpPr>
          <p:nvPr>
            <p:ph idx="1"/>
          </p:nvPr>
        </p:nvSpPr>
        <p:spPr>
          <a:xfrm>
            <a:off x="2589212" y="1540189"/>
            <a:ext cx="8915400" cy="3777622"/>
          </a:xfrm>
        </p:spPr>
        <p:txBody>
          <a:bodyPr/>
          <a:lstStyle/>
          <a:p>
            <a:pPr algn="l"/>
            <a:r>
              <a:rPr lang="en-US" b="0" i="0" dirty="0">
                <a:solidFill>
                  <a:srgbClr val="000000"/>
                </a:solidFill>
                <a:effectLst/>
                <a:latin typeface="Verdana" panose="020B0604030504040204" pitchFamily="34" charset="0"/>
              </a:rPr>
              <a:t>You can assign a multiline string to a variable by using three quotes:</a:t>
            </a:r>
          </a:p>
          <a:p>
            <a:pPr marL="0" indent="0">
              <a:buNone/>
            </a:pPr>
            <a:endParaRPr lang="en-US" dirty="0"/>
          </a:p>
        </p:txBody>
      </p:sp>
      <p:pic>
        <p:nvPicPr>
          <p:cNvPr id="5" name="Picture 4">
            <a:extLst>
              <a:ext uri="{FF2B5EF4-FFF2-40B4-BE49-F238E27FC236}">
                <a16:creationId xmlns:a16="http://schemas.microsoft.com/office/drawing/2014/main" id="{F26EF253-2F4F-20FB-2B61-A87529844CE3}"/>
              </a:ext>
            </a:extLst>
          </p:cNvPr>
          <p:cNvPicPr>
            <a:picLocks noChangeAspect="1"/>
          </p:cNvPicPr>
          <p:nvPr/>
        </p:nvPicPr>
        <p:blipFill>
          <a:blip r:embed="rId2"/>
          <a:stretch>
            <a:fillRect/>
          </a:stretch>
        </p:blipFill>
        <p:spPr>
          <a:xfrm>
            <a:off x="3256849" y="3114527"/>
            <a:ext cx="7580125" cy="1882140"/>
          </a:xfrm>
          <a:prstGeom prst="rect">
            <a:avLst/>
          </a:prstGeom>
        </p:spPr>
      </p:pic>
      <p:sp>
        <p:nvSpPr>
          <p:cNvPr id="7" name="TextBox 6">
            <a:extLst>
              <a:ext uri="{FF2B5EF4-FFF2-40B4-BE49-F238E27FC236}">
                <a16:creationId xmlns:a16="http://schemas.microsoft.com/office/drawing/2014/main" id="{F957E07D-FE19-0E76-E5D0-C2E3C768FB8C}"/>
              </a:ext>
            </a:extLst>
          </p:cNvPr>
          <p:cNvSpPr txBox="1"/>
          <p:nvPr/>
        </p:nvSpPr>
        <p:spPr>
          <a:xfrm>
            <a:off x="2609122" y="2123540"/>
            <a:ext cx="6097904"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a:p>
            <a:br>
              <a:rPr lang="en-US" dirty="0"/>
            </a:br>
            <a:endParaRPr lang="en-US" dirty="0"/>
          </a:p>
        </p:txBody>
      </p:sp>
      <p:cxnSp>
        <p:nvCxnSpPr>
          <p:cNvPr id="9" name="Connector: Elbow 8">
            <a:extLst>
              <a:ext uri="{FF2B5EF4-FFF2-40B4-BE49-F238E27FC236}">
                <a16:creationId xmlns:a16="http://schemas.microsoft.com/office/drawing/2014/main" id="{3E9F0759-D7D9-1BF7-D910-C4687126E498}"/>
              </a:ext>
            </a:extLst>
          </p:cNvPr>
          <p:cNvCxnSpPr/>
          <p:nvPr/>
        </p:nvCxnSpPr>
        <p:spPr>
          <a:xfrm rot="16200000" flipH="1">
            <a:off x="3202493" y="2578361"/>
            <a:ext cx="731520" cy="712469"/>
          </a:xfrm>
          <a:prstGeom prst="bentConnector3">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73600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C17C-FFF4-C61A-BF94-B3B7E6FADC59}"/>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Python - Slicing Strings</a:t>
            </a:r>
            <a:br>
              <a:rPr lang="en-US" b="0" i="0" dirty="0">
                <a:solidFill>
                  <a:srgbClr val="000000"/>
                </a:solidFill>
                <a:effectLst/>
                <a:latin typeface="Verdana" panose="020B0604030504040204" pitchFamily="34" charset="0"/>
              </a:rPr>
            </a:br>
            <a:br>
              <a:rPr lang="en-US" dirty="0"/>
            </a:br>
            <a:endParaRPr lang="en-US" dirty="0"/>
          </a:p>
        </p:txBody>
      </p:sp>
      <p:sp>
        <p:nvSpPr>
          <p:cNvPr id="3" name="Content Placeholder 2">
            <a:extLst>
              <a:ext uri="{FF2B5EF4-FFF2-40B4-BE49-F238E27FC236}">
                <a16:creationId xmlns:a16="http://schemas.microsoft.com/office/drawing/2014/main" id="{1BA6CAC2-EE67-8696-1891-C43D57D40D6B}"/>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You can return a range of characters by using the slice syntax.</a:t>
            </a:r>
          </a:p>
          <a:p>
            <a:pPr algn="l"/>
            <a:r>
              <a:rPr lang="en-US" b="0" i="0" dirty="0">
                <a:solidFill>
                  <a:srgbClr val="000000"/>
                </a:solidFill>
                <a:effectLst/>
                <a:latin typeface="Verdana" panose="020B0604030504040204" pitchFamily="34" charset="0"/>
              </a:rPr>
              <a:t>Specify the start index and the end index, separated by a colon, to return a part of the string.</a:t>
            </a:r>
          </a:p>
        </p:txBody>
      </p:sp>
      <p:sp>
        <p:nvSpPr>
          <p:cNvPr id="5" name="TextBox 4">
            <a:extLst>
              <a:ext uri="{FF2B5EF4-FFF2-40B4-BE49-F238E27FC236}">
                <a16:creationId xmlns:a16="http://schemas.microsoft.com/office/drawing/2014/main" id="{8B6F802B-D38C-D240-3387-F131405B72A5}"/>
              </a:ext>
            </a:extLst>
          </p:cNvPr>
          <p:cNvSpPr txBox="1"/>
          <p:nvPr/>
        </p:nvSpPr>
        <p:spPr>
          <a:xfrm>
            <a:off x="4694873" y="1465302"/>
            <a:ext cx="6097904" cy="400110"/>
          </a:xfrm>
          <a:prstGeom prst="rect">
            <a:avLst/>
          </a:prstGeom>
          <a:noFill/>
        </p:spPr>
        <p:txBody>
          <a:bodyPr wrap="square">
            <a:spAutoFit/>
          </a:bodyPr>
          <a:lstStyle/>
          <a:p>
            <a:pPr algn="l"/>
            <a:r>
              <a:rPr lang="en-US" sz="2000" b="1" i="0" dirty="0">
                <a:solidFill>
                  <a:srgbClr val="000000"/>
                </a:solidFill>
                <a:effectLst/>
                <a:latin typeface="Segoe UI" panose="020B0502040204020203" pitchFamily="34" charset="0"/>
              </a:rPr>
              <a:t>Slicing</a:t>
            </a:r>
          </a:p>
        </p:txBody>
      </p:sp>
      <p:sp>
        <p:nvSpPr>
          <p:cNvPr id="7" name="TextBox 6">
            <a:extLst>
              <a:ext uri="{FF2B5EF4-FFF2-40B4-BE49-F238E27FC236}">
                <a16:creationId xmlns:a16="http://schemas.microsoft.com/office/drawing/2014/main" id="{D8D066F0-06A3-A5C6-3097-449CE6555378}"/>
              </a:ext>
            </a:extLst>
          </p:cNvPr>
          <p:cNvSpPr txBox="1"/>
          <p:nvPr/>
        </p:nvSpPr>
        <p:spPr>
          <a:xfrm>
            <a:off x="2283143" y="3524369"/>
            <a:ext cx="609790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9" name="TextBox 8">
            <a:extLst>
              <a:ext uri="{FF2B5EF4-FFF2-40B4-BE49-F238E27FC236}">
                <a16:creationId xmlns:a16="http://schemas.microsoft.com/office/drawing/2014/main" id="{8ABB26CD-B94B-013E-91E2-69F749333CEE}"/>
              </a:ext>
            </a:extLst>
          </p:cNvPr>
          <p:cNvSpPr txBox="1"/>
          <p:nvPr/>
        </p:nvSpPr>
        <p:spPr>
          <a:xfrm>
            <a:off x="2763203" y="3961332"/>
            <a:ext cx="6097904" cy="861774"/>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-Get the characters from position 2 to position 5 (not included):</a:t>
            </a:r>
          </a:p>
          <a:p>
            <a:br>
              <a:rPr lang="en-US" dirty="0"/>
            </a:br>
            <a:endParaRPr lang="en-US" dirty="0"/>
          </a:p>
        </p:txBody>
      </p:sp>
      <p:pic>
        <p:nvPicPr>
          <p:cNvPr id="14" name="Picture 13">
            <a:extLst>
              <a:ext uri="{FF2B5EF4-FFF2-40B4-BE49-F238E27FC236}">
                <a16:creationId xmlns:a16="http://schemas.microsoft.com/office/drawing/2014/main" id="{16CA7BBB-5329-0F44-14D4-857375960F04}"/>
              </a:ext>
            </a:extLst>
          </p:cNvPr>
          <p:cNvPicPr>
            <a:picLocks noChangeAspect="1"/>
          </p:cNvPicPr>
          <p:nvPr/>
        </p:nvPicPr>
        <p:blipFill>
          <a:blip r:embed="rId2"/>
          <a:stretch>
            <a:fillRect/>
          </a:stretch>
        </p:blipFill>
        <p:spPr>
          <a:xfrm>
            <a:off x="2456497" y="4392219"/>
            <a:ext cx="3109913" cy="1901257"/>
          </a:xfrm>
          <a:prstGeom prst="rect">
            <a:avLst/>
          </a:prstGeom>
        </p:spPr>
      </p:pic>
      <p:cxnSp>
        <p:nvCxnSpPr>
          <p:cNvPr id="16" name="Connector: Elbow 15">
            <a:extLst>
              <a:ext uri="{FF2B5EF4-FFF2-40B4-BE49-F238E27FC236}">
                <a16:creationId xmlns:a16="http://schemas.microsoft.com/office/drawing/2014/main" id="{EA5FEFEC-84EE-EEF6-2937-A55A09F214E5}"/>
              </a:ext>
            </a:extLst>
          </p:cNvPr>
          <p:cNvCxnSpPr>
            <a:cxnSpLocks/>
          </p:cNvCxnSpPr>
          <p:nvPr/>
        </p:nvCxnSpPr>
        <p:spPr>
          <a:xfrm rot="10800000" flipV="1">
            <a:off x="5699125" y="4331140"/>
            <a:ext cx="1347785" cy="114192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12667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BAD0-97CD-C2CD-A951-03658050A0E9}"/>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Slice From the Start</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995D1C0E-BEF2-48C0-CBBD-9430C128A25A}"/>
              </a:ext>
            </a:extLst>
          </p:cNvPr>
          <p:cNvSpPr>
            <a:spLocks noGrp="1"/>
          </p:cNvSpPr>
          <p:nvPr>
            <p:ph idx="1"/>
          </p:nvPr>
        </p:nvSpPr>
        <p:spPr>
          <a:xfrm>
            <a:off x="2589212" y="1540189"/>
            <a:ext cx="8915400" cy="3777622"/>
          </a:xfrm>
        </p:spPr>
        <p:txBody>
          <a:bodyPr/>
          <a:lstStyle/>
          <a:p>
            <a:pPr algn="l"/>
            <a:r>
              <a:rPr lang="en-US" b="0" i="0" dirty="0">
                <a:solidFill>
                  <a:srgbClr val="000000"/>
                </a:solidFill>
                <a:effectLst/>
                <a:latin typeface="Verdana" panose="020B0604030504040204" pitchFamily="34" charset="0"/>
              </a:rPr>
              <a:t>By leaving out the start index, the range will start at the first character:</a:t>
            </a:r>
            <a:br>
              <a:rPr lang="en-US" b="0" i="0" dirty="0">
                <a:solidFill>
                  <a:srgbClr val="000000"/>
                </a:solidFill>
                <a:effectLst/>
                <a:latin typeface="Verdana" panose="020B0604030504040204" pitchFamily="34" charset="0"/>
              </a:rPr>
            </a:br>
            <a:endParaRPr lang="en-US" dirty="0"/>
          </a:p>
        </p:txBody>
      </p:sp>
      <p:sp>
        <p:nvSpPr>
          <p:cNvPr id="5" name="TextBox 4">
            <a:extLst>
              <a:ext uri="{FF2B5EF4-FFF2-40B4-BE49-F238E27FC236}">
                <a16:creationId xmlns:a16="http://schemas.microsoft.com/office/drawing/2014/main" id="{5F2D73EA-6D03-B473-AEAF-1FFA2407CE47}"/>
              </a:ext>
            </a:extLst>
          </p:cNvPr>
          <p:cNvSpPr txBox="1"/>
          <p:nvPr/>
        </p:nvSpPr>
        <p:spPr>
          <a:xfrm>
            <a:off x="2589212" y="2451747"/>
            <a:ext cx="609790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7" name="TextBox 6">
            <a:extLst>
              <a:ext uri="{FF2B5EF4-FFF2-40B4-BE49-F238E27FC236}">
                <a16:creationId xmlns:a16="http://schemas.microsoft.com/office/drawing/2014/main" id="{18725F9F-B299-AF6A-A155-165EC34754BE}"/>
              </a:ext>
            </a:extLst>
          </p:cNvPr>
          <p:cNvSpPr txBox="1"/>
          <p:nvPr/>
        </p:nvSpPr>
        <p:spPr>
          <a:xfrm>
            <a:off x="3048953" y="2834551"/>
            <a:ext cx="6097904" cy="861774"/>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-Get the characters from the start to position 5 (not included):</a:t>
            </a:r>
          </a:p>
          <a:p>
            <a:br>
              <a:rPr lang="en-US" dirty="0"/>
            </a:br>
            <a:endParaRPr lang="en-US" dirty="0"/>
          </a:p>
        </p:txBody>
      </p:sp>
      <p:pic>
        <p:nvPicPr>
          <p:cNvPr id="9" name="Picture 8">
            <a:extLst>
              <a:ext uri="{FF2B5EF4-FFF2-40B4-BE49-F238E27FC236}">
                <a16:creationId xmlns:a16="http://schemas.microsoft.com/office/drawing/2014/main" id="{8CA4806F-3D84-9E9B-7842-319D6B4AF7B4}"/>
              </a:ext>
            </a:extLst>
          </p:cNvPr>
          <p:cNvPicPr>
            <a:picLocks noChangeAspect="1"/>
          </p:cNvPicPr>
          <p:nvPr/>
        </p:nvPicPr>
        <p:blipFill>
          <a:blip r:embed="rId2"/>
          <a:stretch>
            <a:fillRect/>
          </a:stretch>
        </p:blipFill>
        <p:spPr>
          <a:xfrm>
            <a:off x="3155949" y="3732637"/>
            <a:ext cx="2482215" cy="2328992"/>
          </a:xfrm>
          <a:prstGeom prst="rect">
            <a:avLst/>
          </a:prstGeom>
        </p:spPr>
      </p:pic>
      <p:sp>
        <p:nvSpPr>
          <p:cNvPr id="11" name="Arrow: Down 10">
            <a:extLst>
              <a:ext uri="{FF2B5EF4-FFF2-40B4-BE49-F238E27FC236}">
                <a16:creationId xmlns:a16="http://schemas.microsoft.com/office/drawing/2014/main" id="{06EFF79F-8589-6C47-95A0-0290B1F28F3B}"/>
              </a:ext>
            </a:extLst>
          </p:cNvPr>
          <p:cNvSpPr/>
          <p:nvPr/>
        </p:nvSpPr>
        <p:spPr>
          <a:xfrm>
            <a:off x="4366260" y="3125364"/>
            <a:ext cx="320040" cy="5709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6913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2F680-4AA6-4A9C-D90A-2993CC44C9D4}"/>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Slice To the End</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7680E353-1C9D-55FA-1480-D312E4071BB6}"/>
              </a:ext>
            </a:extLst>
          </p:cNvPr>
          <p:cNvSpPr>
            <a:spLocks noGrp="1"/>
          </p:cNvSpPr>
          <p:nvPr>
            <p:ph idx="1"/>
          </p:nvPr>
        </p:nvSpPr>
        <p:spPr>
          <a:xfrm>
            <a:off x="2592925" y="1540189"/>
            <a:ext cx="8915400" cy="3777622"/>
          </a:xfrm>
        </p:spPr>
        <p:txBody>
          <a:bodyPr/>
          <a:lstStyle/>
          <a:p>
            <a:pPr algn="l"/>
            <a:r>
              <a:rPr lang="en-US" b="0" i="0" dirty="0">
                <a:solidFill>
                  <a:srgbClr val="000000"/>
                </a:solidFill>
                <a:effectLst/>
                <a:latin typeface="Verdana" panose="020B0604030504040204" pitchFamily="34" charset="0"/>
              </a:rPr>
              <a:t>By leaving out the </a:t>
            </a:r>
            <a:r>
              <a:rPr lang="en-US" b="0" i="1" dirty="0">
                <a:solidFill>
                  <a:srgbClr val="000000"/>
                </a:solidFill>
                <a:effectLst/>
                <a:latin typeface="Verdana" panose="020B0604030504040204" pitchFamily="34" charset="0"/>
              </a:rPr>
              <a:t>end </a:t>
            </a:r>
            <a:r>
              <a:rPr lang="en-US" b="0" i="0" dirty="0">
                <a:solidFill>
                  <a:srgbClr val="000000"/>
                </a:solidFill>
                <a:effectLst/>
                <a:latin typeface="Verdana" panose="020B0604030504040204" pitchFamily="34" charset="0"/>
              </a:rPr>
              <a:t>index, the range will go to the end:</a:t>
            </a:r>
            <a:br>
              <a:rPr lang="en-US" b="0" i="0" dirty="0">
                <a:solidFill>
                  <a:srgbClr val="000000"/>
                </a:solidFill>
                <a:effectLst/>
                <a:latin typeface="Verdana" panose="020B0604030504040204" pitchFamily="34" charset="0"/>
              </a:rPr>
            </a:br>
            <a:endParaRPr lang="en-US" dirty="0"/>
          </a:p>
        </p:txBody>
      </p:sp>
      <p:sp>
        <p:nvSpPr>
          <p:cNvPr id="5" name="TextBox 4">
            <a:extLst>
              <a:ext uri="{FF2B5EF4-FFF2-40B4-BE49-F238E27FC236}">
                <a16:creationId xmlns:a16="http://schemas.microsoft.com/office/drawing/2014/main" id="{37C831E0-9F15-04DD-090F-98EFE4F238AD}"/>
              </a:ext>
            </a:extLst>
          </p:cNvPr>
          <p:cNvSpPr txBox="1"/>
          <p:nvPr/>
        </p:nvSpPr>
        <p:spPr>
          <a:xfrm>
            <a:off x="2486978" y="2179083"/>
            <a:ext cx="609790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7" name="TextBox 6">
            <a:extLst>
              <a:ext uri="{FF2B5EF4-FFF2-40B4-BE49-F238E27FC236}">
                <a16:creationId xmlns:a16="http://schemas.microsoft.com/office/drawing/2014/main" id="{5D5E36AB-BB5D-7770-DC5A-C8D07BA1E328}"/>
              </a:ext>
            </a:extLst>
          </p:cNvPr>
          <p:cNvSpPr txBox="1"/>
          <p:nvPr/>
        </p:nvSpPr>
        <p:spPr>
          <a:xfrm>
            <a:off x="2967038" y="2543894"/>
            <a:ext cx="6097904" cy="307777"/>
          </a:xfrm>
          <a:prstGeom prst="rect">
            <a:avLst/>
          </a:prstGeom>
          <a:noFill/>
        </p:spPr>
        <p:txBody>
          <a:bodyPr wrap="square">
            <a:spAutoFit/>
          </a:bodyPr>
          <a:lstStyle/>
          <a:p>
            <a:r>
              <a:rPr lang="en-US" sz="1400" b="0" i="0" dirty="0">
                <a:solidFill>
                  <a:srgbClr val="000000"/>
                </a:solidFill>
                <a:effectLst/>
                <a:latin typeface="Verdana" panose="020B0604030504040204" pitchFamily="34" charset="0"/>
              </a:rPr>
              <a:t>-Get the characters from position 2, and all the way to the end:</a:t>
            </a:r>
            <a:endParaRPr lang="en-US" sz="1400" dirty="0"/>
          </a:p>
        </p:txBody>
      </p:sp>
      <p:pic>
        <p:nvPicPr>
          <p:cNvPr id="9" name="Picture 8">
            <a:extLst>
              <a:ext uri="{FF2B5EF4-FFF2-40B4-BE49-F238E27FC236}">
                <a16:creationId xmlns:a16="http://schemas.microsoft.com/office/drawing/2014/main" id="{20EF4577-CD42-A098-956D-4C804306F475}"/>
              </a:ext>
            </a:extLst>
          </p:cNvPr>
          <p:cNvPicPr>
            <a:picLocks noChangeAspect="1"/>
          </p:cNvPicPr>
          <p:nvPr/>
        </p:nvPicPr>
        <p:blipFill>
          <a:blip r:embed="rId2"/>
          <a:stretch>
            <a:fillRect/>
          </a:stretch>
        </p:blipFill>
        <p:spPr>
          <a:xfrm>
            <a:off x="3062288" y="3583579"/>
            <a:ext cx="2824162" cy="1539296"/>
          </a:xfrm>
          <a:prstGeom prst="rect">
            <a:avLst/>
          </a:prstGeom>
        </p:spPr>
      </p:pic>
      <p:cxnSp>
        <p:nvCxnSpPr>
          <p:cNvPr id="11" name="Straight Arrow Connector 10">
            <a:extLst>
              <a:ext uri="{FF2B5EF4-FFF2-40B4-BE49-F238E27FC236}">
                <a16:creationId xmlns:a16="http://schemas.microsoft.com/office/drawing/2014/main" id="{54AC5A8C-667E-E7C3-5664-D9A496555E0B}"/>
              </a:ext>
            </a:extLst>
          </p:cNvPr>
          <p:cNvCxnSpPr>
            <a:stCxn id="7" idx="2"/>
          </p:cNvCxnSpPr>
          <p:nvPr/>
        </p:nvCxnSpPr>
        <p:spPr>
          <a:xfrm flipH="1">
            <a:off x="4331970" y="2851671"/>
            <a:ext cx="1684020" cy="9430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96577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3281-30B0-AAE9-8B41-7A9BB4E348E3}"/>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Negative Indexing</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B63B92A9-C2A3-0A3C-27B0-2A1B040AC465}"/>
              </a:ext>
            </a:extLst>
          </p:cNvPr>
          <p:cNvSpPr>
            <a:spLocks noGrp="1"/>
          </p:cNvSpPr>
          <p:nvPr>
            <p:ph idx="1"/>
          </p:nvPr>
        </p:nvSpPr>
        <p:spPr>
          <a:xfrm>
            <a:off x="2592925" y="1367790"/>
            <a:ext cx="8915400" cy="3777622"/>
          </a:xfrm>
        </p:spPr>
        <p:txBody>
          <a:bodyPr/>
          <a:lstStyle/>
          <a:p>
            <a:r>
              <a:rPr lang="en-US" b="0" i="0" dirty="0">
                <a:solidFill>
                  <a:srgbClr val="000000"/>
                </a:solidFill>
                <a:effectLst/>
                <a:latin typeface="Verdana" panose="020B0604030504040204" pitchFamily="34" charset="0"/>
              </a:rPr>
              <a:t>Use negative indexes to start the slice from the end of the string:</a:t>
            </a:r>
            <a:br>
              <a:rPr lang="en-US" b="0" i="0" dirty="0">
                <a:solidFill>
                  <a:srgbClr val="000000"/>
                </a:solidFill>
                <a:effectLst/>
                <a:latin typeface="Verdana" panose="020B0604030504040204" pitchFamily="34" charset="0"/>
              </a:rPr>
            </a:br>
            <a:endParaRPr lang="en-US" dirty="0"/>
          </a:p>
        </p:txBody>
      </p:sp>
      <p:sp>
        <p:nvSpPr>
          <p:cNvPr id="5" name="TextBox 4">
            <a:extLst>
              <a:ext uri="{FF2B5EF4-FFF2-40B4-BE49-F238E27FC236}">
                <a16:creationId xmlns:a16="http://schemas.microsoft.com/office/drawing/2014/main" id="{8548631E-110C-9939-6268-31C2E35A296D}"/>
              </a:ext>
            </a:extLst>
          </p:cNvPr>
          <p:cNvSpPr txBox="1"/>
          <p:nvPr/>
        </p:nvSpPr>
        <p:spPr>
          <a:xfrm>
            <a:off x="2592925" y="2004179"/>
            <a:ext cx="609790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7" name="TextBox 6">
            <a:extLst>
              <a:ext uri="{FF2B5EF4-FFF2-40B4-BE49-F238E27FC236}">
                <a16:creationId xmlns:a16="http://schemas.microsoft.com/office/drawing/2014/main" id="{BE39C022-5758-2CC5-4DE0-B5D7F8CA0D9E}"/>
              </a:ext>
            </a:extLst>
          </p:cNvPr>
          <p:cNvSpPr txBox="1"/>
          <p:nvPr/>
        </p:nvSpPr>
        <p:spPr>
          <a:xfrm>
            <a:off x="3244435" y="2481040"/>
            <a:ext cx="6097904" cy="1169551"/>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 Get the characters:</a:t>
            </a:r>
          </a:p>
          <a:p>
            <a:pPr algn="l"/>
            <a:endParaRPr lang="en-US" sz="1400" b="0" i="0" dirty="0">
              <a:solidFill>
                <a:srgbClr val="000000"/>
              </a:solidFill>
              <a:effectLst/>
              <a:latin typeface="Verdana" panose="020B0604030504040204" pitchFamily="34" charset="0"/>
            </a:endParaRPr>
          </a:p>
          <a:p>
            <a:pPr algn="l"/>
            <a:r>
              <a:rPr lang="en-US" sz="1400" b="0" i="0" dirty="0">
                <a:solidFill>
                  <a:srgbClr val="000000"/>
                </a:solidFill>
                <a:effectLst/>
                <a:latin typeface="Verdana" panose="020B0604030504040204" pitchFamily="34" charset="0"/>
              </a:rPr>
              <a:t>- From: "o" in "World!" (position -5)</a:t>
            </a:r>
          </a:p>
          <a:p>
            <a:pPr algn="l"/>
            <a:endParaRPr lang="en-US" sz="1400" b="0" i="0" dirty="0">
              <a:solidFill>
                <a:srgbClr val="000000"/>
              </a:solidFill>
              <a:effectLst/>
              <a:latin typeface="Verdana" panose="020B0604030504040204" pitchFamily="34" charset="0"/>
            </a:endParaRPr>
          </a:p>
          <a:p>
            <a:pPr algn="l"/>
            <a:r>
              <a:rPr lang="en-US" sz="1400" b="0" i="0" dirty="0">
                <a:solidFill>
                  <a:srgbClr val="000000"/>
                </a:solidFill>
                <a:effectLst/>
                <a:latin typeface="Verdana" panose="020B0604030504040204" pitchFamily="34" charset="0"/>
              </a:rPr>
              <a:t>- To, but not included: "d" in "World!" (position -2):</a:t>
            </a:r>
          </a:p>
        </p:txBody>
      </p:sp>
      <p:pic>
        <p:nvPicPr>
          <p:cNvPr id="9" name="Picture 8">
            <a:extLst>
              <a:ext uri="{FF2B5EF4-FFF2-40B4-BE49-F238E27FC236}">
                <a16:creationId xmlns:a16="http://schemas.microsoft.com/office/drawing/2014/main" id="{525BCB00-D672-F03B-88A2-E80B745EF8E1}"/>
              </a:ext>
            </a:extLst>
          </p:cNvPr>
          <p:cNvPicPr>
            <a:picLocks noChangeAspect="1"/>
          </p:cNvPicPr>
          <p:nvPr/>
        </p:nvPicPr>
        <p:blipFill>
          <a:blip r:embed="rId2"/>
          <a:stretch>
            <a:fillRect/>
          </a:stretch>
        </p:blipFill>
        <p:spPr>
          <a:xfrm>
            <a:off x="3331111" y="4226631"/>
            <a:ext cx="3233171" cy="1927161"/>
          </a:xfrm>
          <a:prstGeom prst="rect">
            <a:avLst/>
          </a:prstGeom>
        </p:spPr>
      </p:pic>
      <p:sp>
        <p:nvSpPr>
          <p:cNvPr id="17" name="Right Brace 16">
            <a:extLst>
              <a:ext uri="{FF2B5EF4-FFF2-40B4-BE49-F238E27FC236}">
                <a16:creationId xmlns:a16="http://schemas.microsoft.com/office/drawing/2014/main" id="{0928609A-B182-30EF-4D18-12888E007234}"/>
              </a:ext>
            </a:extLst>
          </p:cNvPr>
          <p:cNvSpPr/>
          <p:nvPr/>
        </p:nvSpPr>
        <p:spPr>
          <a:xfrm>
            <a:off x="7966710" y="2800350"/>
            <a:ext cx="342900" cy="850241"/>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5B2E8E7B-42C5-B0F1-F90B-C2DC9667E83C}"/>
              </a:ext>
            </a:extLst>
          </p:cNvPr>
          <p:cNvCxnSpPr>
            <a:cxnSpLocks/>
            <a:stCxn id="17" idx="2"/>
          </p:cNvCxnSpPr>
          <p:nvPr/>
        </p:nvCxnSpPr>
        <p:spPr>
          <a:xfrm flipH="1">
            <a:off x="5966460" y="3650591"/>
            <a:ext cx="2000250" cy="7132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6AA349BC-2B9B-6532-39E3-6D3BA9B5722B}"/>
              </a:ext>
            </a:extLst>
          </p:cNvPr>
          <p:cNvCxnSpPr/>
          <p:nvPr/>
        </p:nvCxnSpPr>
        <p:spPr>
          <a:xfrm flipH="1">
            <a:off x="4947696" y="3670982"/>
            <a:ext cx="2788920" cy="69280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05925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42DE5-D6D1-8660-8909-4CE35F4DD45E}"/>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Multiline Strings</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4EB50EEB-949B-7591-6643-7E832A349B7C}"/>
              </a:ext>
            </a:extLst>
          </p:cNvPr>
          <p:cNvSpPr>
            <a:spLocks noGrp="1"/>
          </p:cNvSpPr>
          <p:nvPr>
            <p:ph idx="1"/>
          </p:nvPr>
        </p:nvSpPr>
        <p:spPr>
          <a:xfrm>
            <a:off x="2040572" y="1307660"/>
            <a:ext cx="8915400" cy="3777622"/>
          </a:xfrm>
        </p:spPr>
        <p:txBody>
          <a:bodyPr/>
          <a:lstStyle/>
          <a:p>
            <a:pPr algn="l"/>
            <a:r>
              <a:rPr lang="en-US" b="0" i="0" dirty="0">
                <a:solidFill>
                  <a:srgbClr val="000000"/>
                </a:solidFill>
                <a:effectLst/>
                <a:latin typeface="Verdana" panose="020B0604030504040204" pitchFamily="34" charset="0"/>
              </a:rPr>
              <a:t>You can assign a multiline string to a variable by using three quotes:</a:t>
            </a:r>
          </a:p>
        </p:txBody>
      </p:sp>
      <p:sp>
        <p:nvSpPr>
          <p:cNvPr id="5" name="TextBox 4">
            <a:extLst>
              <a:ext uri="{FF2B5EF4-FFF2-40B4-BE49-F238E27FC236}">
                <a16:creationId xmlns:a16="http://schemas.microsoft.com/office/drawing/2014/main" id="{6F046416-44DE-3389-7B03-0E3A8A8C32DF}"/>
              </a:ext>
            </a:extLst>
          </p:cNvPr>
          <p:cNvSpPr txBox="1"/>
          <p:nvPr/>
        </p:nvSpPr>
        <p:spPr>
          <a:xfrm>
            <a:off x="8181340" y="2465861"/>
            <a:ext cx="609790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pic>
        <p:nvPicPr>
          <p:cNvPr id="7" name="Picture 6">
            <a:extLst>
              <a:ext uri="{FF2B5EF4-FFF2-40B4-BE49-F238E27FC236}">
                <a16:creationId xmlns:a16="http://schemas.microsoft.com/office/drawing/2014/main" id="{267E27AD-E2EB-DBA9-FC52-789F249D6D4E}"/>
              </a:ext>
            </a:extLst>
          </p:cNvPr>
          <p:cNvPicPr>
            <a:picLocks noChangeAspect="1"/>
          </p:cNvPicPr>
          <p:nvPr/>
        </p:nvPicPr>
        <p:blipFill>
          <a:blip r:embed="rId2"/>
          <a:stretch>
            <a:fillRect/>
          </a:stretch>
        </p:blipFill>
        <p:spPr>
          <a:xfrm>
            <a:off x="1630262" y="3196471"/>
            <a:ext cx="5987831" cy="2023887"/>
          </a:xfrm>
          <a:prstGeom prst="rect">
            <a:avLst/>
          </a:prstGeom>
        </p:spPr>
      </p:pic>
      <p:cxnSp>
        <p:nvCxnSpPr>
          <p:cNvPr id="9" name="Connector: Elbow 8">
            <a:extLst>
              <a:ext uri="{FF2B5EF4-FFF2-40B4-BE49-F238E27FC236}">
                <a16:creationId xmlns:a16="http://schemas.microsoft.com/office/drawing/2014/main" id="{D8E25228-428F-35C7-4B89-69C212F33089}"/>
              </a:ext>
            </a:extLst>
          </p:cNvPr>
          <p:cNvCxnSpPr>
            <a:cxnSpLocks/>
          </p:cNvCxnSpPr>
          <p:nvPr/>
        </p:nvCxnSpPr>
        <p:spPr>
          <a:xfrm rot="10800000" flipV="1">
            <a:off x="6648364" y="2862340"/>
            <a:ext cx="2760078" cy="219579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98247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1380-E720-CA08-0C34-6AC37DC3D479}"/>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Python - Modify Strings</a:t>
            </a:r>
            <a:br>
              <a:rPr lang="en-US" b="0" i="0" dirty="0">
                <a:solidFill>
                  <a:srgbClr val="000000"/>
                </a:solidFill>
                <a:effectLst/>
                <a:latin typeface="Verdana" panose="020B0604030504040204" pitchFamily="34" charset="0"/>
              </a:rPr>
            </a:br>
            <a:br>
              <a:rPr lang="en-US" dirty="0"/>
            </a:br>
            <a:endParaRPr lang="en-US" dirty="0"/>
          </a:p>
        </p:txBody>
      </p:sp>
      <p:sp>
        <p:nvSpPr>
          <p:cNvPr id="3" name="Content Placeholder 2">
            <a:extLst>
              <a:ext uri="{FF2B5EF4-FFF2-40B4-BE49-F238E27FC236}">
                <a16:creationId xmlns:a16="http://schemas.microsoft.com/office/drawing/2014/main" id="{5B5D1235-E22C-8A41-EDB7-98C0E53C6612}"/>
              </a:ext>
            </a:extLst>
          </p:cNvPr>
          <p:cNvSpPr>
            <a:spLocks noGrp="1"/>
          </p:cNvSpPr>
          <p:nvPr>
            <p:ph idx="1"/>
          </p:nvPr>
        </p:nvSpPr>
        <p:spPr>
          <a:xfrm>
            <a:off x="2509202" y="1540189"/>
            <a:ext cx="8915400" cy="3777622"/>
          </a:xfrm>
        </p:spPr>
        <p:txBody>
          <a:bodyPr/>
          <a:lstStyle/>
          <a:p>
            <a:pPr algn="l"/>
            <a:r>
              <a:rPr lang="en-US" b="0" i="0" dirty="0">
                <a:solidFill>
                  <a:srgbClr val="000000"/>
                </a:solidFill>
                <a:effectLst/>
                <a:latin typeface="Verdana" panose="020B0604030504040204" pitchFamily="34" charset="0"/>
              </a:rPr>
              <a:t>Python has a set of built-in methods that you can use on strings.</a:t>
            </a:r>
          </a:p>
          <a:p>
            <a:pPr marL="0" indent="0">
              <a:buNone/>
            </a:pPr>
            <a:endParaRPr lang="en-US" dirty="0"/>
          </a:p>
        </p:txBody>
      </p:sp>
      <p:sp>
        <p:nvSpPr>
          <p:cNvPr id="5" name="TextBox 4">
            <a:extLst>
              <a:ext uri="{FF2B5EF4-FFF2-40B4-BE49-F238E27FC236}">
                <a16:creationId xmlns:a16="http://schemas.microsoft.com/office/drawing/2014/main" id="{93CC0880-453D-1BA5-4BB8-1E4B74E98899}"/>
              </a:ext>
            </a:extLst>
          </p:cNvPr>
          <p:cNvSpPr txBox="1"/>
          <p:nvPr/>
        </p:nvSpPr>
        <p:spPr>
          <a:xfrm>
            <a:off x="4283393" y="2081510"/>
            <a:ext cx="6097904"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Upper Case</a:t>
            </a:r>
          </a:p>
          <a:p>
            <a:br>
              <a:rPr lang="en-US" b="0" i="0" dirty="0">
                <a:solidFill>
                  <a:srgbClr val="000000"/>
                </a:solidFill>
                <a:effectLst/>
                <a:latin typeface="Verdana" panose="020B0604030504040204" pitchFamily="34" charset="0"/>
              </a:rPr>
            </a:br>
            <a:endParaRPr lang="en-US" dirty="0"/>
          </a:p>
        </p:txBody>
      </p:sp>
      <p:sp>
        <p:nvSpPr>
          <p:cNvPr id="7" name="TextBox 6">
            <a:extLst>
              <a:ext uri="{FF2B5EF4-FFF2-40B4-BE49-F238E27FC236}">
                <a16:creationId xmlns:a16="http://schemas.microsoft.com/office/drawing/2014/main" id="{0B91FDFF-50D7-B9DF-1F70-6740CC3F3D36}"/>
              </a:ext>
            </a:extLst>
          </p:cNvPr>
          <p:cNvSpPr txBox="1"/>
          <p:nvPr/>
        </p:nvSpPr>
        <p:spPr>
          <a:xfrm>
            <a:off x="2799399" y="2804398"/>
            <a:ext cx="609790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9" name="TextBox 8">
            <a:extLst>
              <a:ext uri="{FF2B5EF4-FFF2-40B4-BE49-F238E27FC236}">
                <a16:creationId xmlns:a16="http://schemas.microsoft.com/office/drawing/2014/main" id="{8F5075DB-B126-518D-CC66-E3C7ED2AA62E}"/>
              </a:ext>
            </a:extLst>
          </p:cNvPr>
          <p:cNvSpPr txBox="1"/>
          <p:nvPr/>
        </p:nvSpPr>
        <p:spPr>
          <a:xfrm>
            <a:off x="3047048" y="3207306"/>
            <a:ext cx="6097904" cy="307777"/>
          </a:xfrm>
          <a:prstGeom prst="rect">
            <a:avLst/>
          </a:prstGeom>
          <a:noFill/>
        </p:spPr>
        <p:txBody>
          <a:bodyPr wrap="square">
            <a:spAutoFit/>
          </a:bodyPr>
          <a:lstStyle/>
          <a:p>
            <a:r>
              <a:rPr lang="en-US" sz="1400" b="0" i="0" dirty="0">
                <a:solidFill>
                  <a:srgbClr val="000000"/>
                </a:solidFill>
                <a:effectLst/>
                <a:latin typeface="Verdana" panose="020B0604030504040204" pitchFamily="34" charset="0"/>
              </a:rPr>
              <a:t> - The </a:t>
            </a:r>
            <a:r>
              <a:rPr lang="en-US" sz="1400" b="0" i="0" dirty="0">
                <a:solidFill>
                  <a:srgbClr val="FF0000"/>
                </a:solidFill>
                <a:effectLst/>
                <a:latin typeface="Verdana" panose="020B0604030504040204" pitchFamily="34" charset="0"/>
              </a:rPr>
              <a:t>upper() </a:t>
            </a:r>
            <a:r>
              <a:rPr lang="en-US" sz="1400" b="0" i="0" dirty="0">
                <a:solidFill>
                  <a:srgbClr val="000000"/>
                </a:solidFill>
                <a:effectLst/>
                <a:latin typeface="Verdana" panose="020B0604030504040204" pitchFamily="34" charset="0"/>
              </a:rPr>
              <a:t>method returns the string in upper case:</a:t>
            </a:r>
            <a:endParaRPr lang="en-US" sz="1400" dirty="0">
              <a:solidFill>
                <a:srgbClr val="FF0000"/>
              </a:solidFill>
            </a:endParaRPr>
          </a:p>
        </p:txBody>
      </p:sp>
      <p:pic>
        <p:nvPicPr>
          <p:cNvPr id="11" name="Picture 10">
            <a:extLst>
              <a:ext uri="{FF2B5EF4-FFF2-40B4-BE49-F238E27FC236}">
                <a16:creationId xmlns:a16="http://schemas.microsoft.com/office/drawing/2014/main" id="{11A6AAA6-5797-6E29-2468-A8218AF62C22}"/>
              </a:ext>
            </a:extLst>
          </p:cNvPr>
          <p:cNvPicPr>
            <a:picLocks noChangeAspect="1"/>
          </p:cNvPicPr>
          <p:nvPr/>
        </p:nvPicPr>
        <p:blipFill>
          <a:blip r:embed="rId2"/>
          <a:stretch>
            <a:fillRect/>
          </a:stretch>
        </p:blipFill>
        <p:spPr>
          <a:xfrm>
            <a:off x="4955858" y="3896618"/>
            <a:ext cx="2885122" cy="1864443"/>
          </a:xfrm>
          <a:prstGeom prst="rect">
            <a:avLst/>
          </a:prstGeom>
        </p:spPr>
      </p:pic>
      <p:cxnSp>
        <p:nvCxnSpPr>
          <p:cNvPr id="13" name="Straight Arrow Connector 12">
            <a:extLst>
              <a:ext uri="{FF2B5EF4-FFF2-40B4-BE49-F238E27FC236}">
                <a16:creationId xmlns:a16="http://schemas.microsoft.com/office/drawing/2014/main" id="{F24D363E-84AC-C903-E63D-5B4BE8C136DC}"/>
              </a:ext>
            </a:extLst>
          </p:cNvPr>
          <p:cNvCxnSpPr/>
          <p:nvPr/>
        </p:nvCxnSpPr>
        <p:spPr>
          <a:xfrm>
            <a:off x="4046220" y="3548659"/>
            <a:ext cx="1245870" cy="17382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554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E536-F20B-5929-4D79-A90AAA889011}"/>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Lower Case</a:t>
            </a:r>
            <a:br>
              <a:rPr lang="en-US" b="0" i="0" dirty="0">
                <a:solidFill>
                  <a:srgbClr val="000000"/>
                </a:solidFill>
                <a:effectLst/>
                <a:latin typeface="Segoe UI" panose="020B0502040204020203" pitchFamily="34" charset="0"/>
              </a:rPr>
            </a:br>
            <a:br>
              <a:rPr lang="en-US" b="0" i="0" dirty="0">
                <a:solidFill>
                  <a:srgbClr val="000000"/>
                </a:solidFill>
                <a:effectLst/>
                <a:latin typeface="Verdana" panose="020B0604030504040204" pitchFamily="34" charset="0"/>
              </a:rPr>
            </a:br>
            <a:endParaRPr lang="en-US" dirty="0"/>
          </a:p>
        </p:txBody>
      </p:sp>
      <p:sp>
        <p:nvSpPr>
          <p:cNvPr id="6" name="TextBox 5">
            <a:extLst>
              <a:ext uri="{FF2B5EF4-FFF2-40B4-BE49-F238E27FC236}">
                <a16:creationId xmlns:a16="http://schemas.microsoft.com/office/drawing/2014/main" id="{6D8A8469-A6AF-9605-05E6-796B284F396E}"/>
              </a:ext>
            </a:extLst>
          </p:cNvPr>
          <p:cNvSpPr txBox="1"/>
          <p:nvPr/>
        </p:nvSpPr>
        <p:spPr>
          <a:xfrm>
            <a:off x="3368993" y="1555730"/>
            <a:ext cx="6097904"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a:p>
            <a:br>
              <a:rPr lang="en-US" dirty="0"/>
            </a:br>
            <a:endParaRPr lang="en-US" dirty="0"/>
          </a:p>
        </p:txBody>
      </p:sp>
      <p:sp>
        <p:nvSpPr>
          <p:cNvPr id="8" name="TextBox 7">
            <a:extLst>
              <a:ext uri="{FF2B5EF4-FFF2-40B4-BE49-F238E27FC236}">
                <a16:creationId xmlns:a16="http://schemas.microsoft.com/office/drawing/2014/main" id="{EB36021F-2B17-F990-0538-C30432B3B481}"/>
              </a:ext>
            </a:extLst>
          </p:cNvPr>
          <p:cNvSpPr txBox="1"/>
          <p:nvPr/>
        </p:nvSpPr>
        <p:spPr>
          <a:xfrm>
            <a:off x="3826193" y="2109728"/>
            <a:ext cx="6097904" cy="307777"/>
          </a:xfrm>
          <a:prstGeom prst="rect">
            <a:avLst/>
          </a:prstGeom>
          <a:noFill/>
        </p:spPr>
        <p:txBody>
          <a:bodyPr wrap="square">
            <a:spAutoFit/>
          </a:bodyPr>
          <a:lstStyle/>
          <a:p>
            <a:r>
              <a:rPr lang="en-US" sz="1400" b="0" i="0" dirty="0">
                <a:solidFill>
                  <a:srgbClr val="000000"/>
                </a:solidFill>
                <a:effectLst/>
                <a:latin typeface="Verdana" panose="020B0604030504040204" pitchFamily="34" charset="0"/>
              </a:rPr>
              <a:t>- The </a:t>
            </a:r>
            <a:r>
              <a:rPr lang="en-US" sz="1400" b="0" i="0" dirty="0">
                <a:solidFill>
                  <a:srgbClr val="FF0000"/>
                </a:solidFill>
                <a:effectLst/>
                <a:latin typeface="Verdana" panose="020B0604030504040204" pitchFamily="34" charset="0"/>
              </a:rPr>
              <a:t>lower() </a:t>
            </a:r>
            <a:r>
              <a:rPr lang="en-US" sz="1400" b="0" i="0" dirty="0">
                <a:solidFill>
                  <a:srgbClr val="000000"/>
                </a:solidFill>
                <a:effectLst/>
                <a:latin typeface="Verdana" panose="020B0604030504040204" pitchFamily="34" charset="0"/>
              </a:rPr>
              <a:t>method returns the string in lower case:</a:t>
            </a:r>
            <a:endParaRPr lang="en-US" sz="1400" dirty="0"/>
          </a:p>
        </p:txBody>
      </p:sp>
      <p:pic>
        <p:nvPicPr>
          <p:cNvPr id="10" name="Picture 9">
            <a:extLst>
              <a:ext uri="{FF2B5EF4-FFF2-40B4-BE49-F238E27FC236}">
                <a16:creationId xmlns:a16="http://schemas.microsoft.com/office/drawing/2014/main" id="{5331CA84-5A36-880C-E241-BB6ED9A4B5D8}"/>
              </a:ext>
            </a:extLst>
          </p:cNvPr>
          <p:cNvPicPr>
            <a:picLocks noChangeAspect="1"/>
          </p:cNvPicPr>
          <p:nvPr/>
        </p:nvPicPr>
        <p:blipFill>
          <a:blip r:embed="rId2"/>
          <a:stretch>
            <a:fillRect/>
          </a:stretch>
        </p:blipFill>
        <p:spPr>
          <a:xfrm>
            <a:off x="5644991" y="2683789"/>
            <a:ext cx="3480559" cy="2000140"/>
          </a:xfrm>
          <a:prstGeom prst="rect">
            <a:avLst/>
          </a:prstGeom>
        </p:spPr>
      </p:pic>
      <p:cxnSp>
        <p:nvCxnSpPr>
          <p:cNvPr id="12" name="Straight Arrow Connector 11">
            <a:extLst>
              <a:ext uri="{FF2B5EF4-FFF2-40B4-BE49-F238E27FC236}">
                <a16:creationId xmlns:a16="http://schemas.microsoft.com/office/drawing/2014/main" id="{0447E44C-0DAC-6466-BDF2-F7E6AE79DCD7}"/>
              </a:ext>
            </a:extLst>
          </p:cNvPr>
          <p:cNvCxnSpPr/>
          <p:nvPr/>
        </p:nvCxnSpPr>
        <p:spPr>
          <a:xfrm>
            <a:off x="4720590" y="2417505"/>
            <a:ext cx="1375410" cy="184588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18188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3A4C-C0CB-AC9C-A134-DA1CA1C6BD27}"/>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Remove Whitespace</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8DA9EC05-96CD-5F57-BBC9-7BF27EAE5372}"/>
              </a:ext>
            </a:extLst>
          </p:cNvPr>
          <p:cNvSpPr>
            <a:spLocks noGrp="1"/>
          </p:cNvSpPr>
          <p:nvPr>
            <p:ph idx="1"/>
          </p:nvPr>
        </p:nvSpPr>
        <p:spPr>
          <a:xfrm>
            <a:off x="2589212" y="1402080"/>
            <a:ext cx="8915400" cy="3777622"/>
          </a:xfrm>
        </p:spPr>
        <p:txBody>
          <a:bodyPr/>
          <a:lstStyle/>
          <a:p>
            <a:pPr algn="l"/>
            <a:r>
              <a:rPr lang="en-US" b="0" i="0" dirty="0">
                <a:solidFill>
                  <a:srgbClr val="000000"/>
                </a:solidFill>
                <a:effectLst/>
                <a:latin typeface="Verdana" panose="020B0604030504040204" pitchFamily="34" charset="0"/>
              </a:rPr>
              <a:t>Whitespace is the space before and/or after the actual text, and very often you want to remove this space.</a:t>
            </a:r>
            <a:endParaRPr lang="en-US" dirty="0"/>
          </a:p>
        </p:txBody>
      </p:sp>
      <p:sp>
        <p:nvSpPr>
          <p:cNvPr id="5" name="TextBox 4">
            <a:extLst>
              <a:ext uri="{FF2B5EF4-FFF2-40B4-BE49-F238E27FC236}">
                <a16:creationId xmlns:a16="http://schemas.microsoft.com/office/drawing/2014/main" id="{E60A9EAD-8E02-2684-0137-3A5C11349516}"/>
              </a:ext>
            </a:extLst>
          </p:cNvPr>
          <p:cNvSpPr txBox="1"/>
          <p:nvPr/>
        </p:nvSpPr>
        <p:spPr>
          <a:xfrm>
            <a:off x="3047048" y="2335549"/>
            <a:ext cx="609790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7" name="TextBox 6">
            <a:extLst>
              <a:ext uri="{FF2B5EF4-FFF2-40B4-BE49-F238E27FC236}">
                <a16:creationId xmlns:a16="http://schemas.microsoft.com/office/drawing/2014/main" id="{FE2DEF30-00A7-8B9F-BAB1-F4C5C67C735B}"/>
              </a:ext>
            </a:extLst>
          </p:cNvPr>
          <p:cNvSpPr txBox="1"/>
          <p:nvPr/>
        </p:nvSpPr>
        <p:spPr>
          <a:xfrm>
            <a:off x="3504884" y="2767671"/>
            <a:ext cx="6097904" cy="523220"/>
          </a:xfrm>
          <a:prstGeom prst="rect">
            <a:avLst/>
          </a:prstGeom>
          <a:noFill/>
        </p:spPr>
        <p:txBody>
          <a:bodyPr wrap="square">
            <a:spAutoFit/>
          </a:bodyPr>
          <a:lstStyle/>
          <a:p>
            <a:r>
              <a:rPr lang="en-US" sz="1400" b="0" i="0" dirty="0">
                <a:solidFill>
                  <a:srgbClr val="000000"/>
                </a:solidFill>
                <a:effectLst/>
                <a:latin typeface="Verdana" panose="020B0604030504040204" pitchFamily="34" charset="0"/>
              </a:rPr>
              <a:t>- The </a:t>
            </a:r>
            <a:r>
              <a:rPr lang="en-US" sz="1400" b="0" i="0" dirty="0">
                <a:solidFill>
                  <a:srgbClr val="FF0000"/>
                </a:solidFill>
                <a:effectLst/>
                <a:latin typeface="Verdana" panose="020B0604030504040204" pitchFamily="34" charset="0"/>
              </a:rPr>
              <a:t>strip() </a:t>
            </a:r>
            <a:r>
              <a:rPr lang="en-US" sz="1400" b="0" i="0" dirty="0">
                <a:solidFill>
                  <a:srgbClr val="000000"/>
                </a:solidFill>
                <a:effectLst/>
                <a:latin typeface="Verdana" panose="020B0604030504040204" pitchFamily="34" charset="0"/>
              </a:rPr>
              <a:t>method removes any whitespace from the beginning or the end:</a:t>
            </a:r>
            <a:endParaRPr lang="en-US" sz="1400" dirty="0"/>
          </a:p>
        </p:txBody>
      </p:sp>
      <p:pic>
        <p:nvPicPr>
          <p:cNvPr id="9" name="Picture 8">
            <a:extLst>
              <a:ext uri="{FF2B5EF4-FFF2-40B4-BE49-F238E27FC236}">
                <a16:creationId xmlns:a16="http://schemas.microsoft.com/office/drawing/2014/main" id="{763A0E7A-ABC3-1C2B-2FAC-A1A1DF927CC4}"/>
              </a:ext>
            </a:extLst>
          </p:cNvPr>
          <p:cNvPicPr>
            <a:picLocks noChangeAspect="1"/>
          </p:cNvPicPr>
          <p:nvPr/>
        </p:nvPicPr>
        <p:blipFill>
          <a:blip r:embed="rId2"/>
          <a:stretch>
            <a:fillRect/>
          </a:stretch>
        </p:blipFill>
        <p:spPr>
          <a:xfrm>
            <a:off x="5442817" y="3308250"/>
            <a:ext cx="3208190" cy="1690623"/>
          </a:xfrm>
          <a:prstGeom prst="rect">
            <a:avLst/>
          </a:prstGeom>
        </p:spPr>
      </p:pic>
      <p:cxnSp>
        <p:nvCxnSpPr>
          <p:cNvPr id="13" name="Connector: Elbow 12">
            <a:extLst>
              <a:ext uri="{FF2B5EF4-FFF2-40B4-BE49-F238E27FC236}">
                <a16:creationId xmlns:a16="http://schemas.microsoft.com/office/drawing/2014/main" id="{34FD8137-0D75-CC6E-44D0-803AD56A9E15}"/>
              </a:ext>
            </a:extLst>
          </p:cNvPr>
          <p:cNvCxnSpPr/>
          <p:nvPr/>
        </p:nvCxnSpPr>
        <p:spPr>
          <a:xfrm>
            <a:off x="4297680" y="3290891"/>
            <a:ext cx="1577340" cy="77797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943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4D181A-A3DC-45F7-89E4-AC7BCBF9CC6B}"/>
              </a:ext>
            </a:extLst>
          </p:cNvPr>
          <p:cNvSpPr>
            <a:spLocks noGrp="1"/>
          </p:cNvSpPr>
          <p:nvPr>
            <p:ph type="title"/>
          </p:nvPr>
        </p:nvSpPr>
        <p:spPr/>
        <p:txBody>
          <a:bodyPr>
            <a:normAutofit fontScale="90000"/>
          </a:bodyPr>
          <a:lstStyle/>
          <a:p>
            <a:r>
              <a:rPr lang="en-US" altLang="zh-TW" dirty="0"/>
              <a:t>Python - Copy Dictionaries</a:t>
            </a:r>
            <a:br>
              <a:rPr lang="en-US" altLang="zh-TW" dirty="0"/>
            </a:br>
            <a:br>
              <a:rPr lang="en-US" altLang="zh-TW" dirty="0"/>
            </a:br>
            <a:endParaRPr lang="zh-TW" altLang="en-US" dirty="0"/>
          </a:p>
        </p:txBody>
      </p:sp>
      <p:sp>
        <p:nvSpPr>
          <p:cNvPr id="3" name="內容版面配置區 2">
            <a:extLst>
              <a:ext uri="{FF2B5EF4-FFF2-40B4-BE49-F238E27FC236}">
                <a16:creationId xmlns:a16="http://schemas.microsoft.com/office/drawing/2014/main" id="{4435D297-57E9-4D39-B724-B453F3BDF1D1}"/>
              </a:ext>
            </a:extLst>
          </p:cNvPr>
          <p:cNvSpPr>
            <a:spLocks noGrp="1"/>
          </p:cNvSpPr>
          <p:nvPr>
            <p:ph idx="1"/>
          </p:nvPr>
        </p:nvSpPr>
        <p:spPr/>
        <p:txBody>
          <a:bodyPr/>
          <a:lstStyle/>
          <a:p>
            <a:r>
              <a:rPr lang="en-US" altLang="zh-TW" dirty="0"/>
              <a:t>You cannot copy a dictionary simply by typing dict2 = dict1, because: dict2 will only be a reference to dict1, and changes made in dict1 will automatically also be made in dict2.</a:t>
            </a:r>
          </a:p>
          <a:p>
            <a:r>
              <a:rPr lang="en-US" altLang="zh-TW" dirty="0"/>
              <a:t>There are ways to make a copy, one way is to use the built-in Dictionary method copy().</a:t>
            </a:r>
            <a:endParaRPr lang="zh-TW" altLang="en-US" dirty="0"/>
          </a:p>
        </p:txBody>
      </p:sp>
      <p:sp>
        <p:nvSpPr>
          <p:cNvPr id="4" name="矩形 3">
            <a:extLst>
              <a:ext uri="{FF2B5EF4-FFF2-40B4-BE49-F238E27FC236}">
                <a16:creationId xmlns:a16="http://schemas.microsoft.com/office/drawing/2014/main" id="{20EA8F59-1378-4016-B78E-645CE57D0E31}"/>
              </a:ext>
            </a:extLst>
          </p:cNvPr>
          <p:cNvSpPr/>
          <p:nvPr/>
        </p:nvSpPr>
        <p:spPr>
          <a:xfrm>
            <a:off x="4801299" y="1671935"/>
            <a:ext cx="6096000" cy="1015663"/>
          </a:xfrm>
          <a:prstGeom prst="rect">
            <a:avLst/>
          </a:prstGeom>
        </p:spPr>
        <p:txBody>
          <a:bodyPr>
            <a:spAutoFit/>
          </a:bodyPr>
          <a:lstStyle/>
          <a:p>
            <a:r>
              <a:rPr lang="en-US" altLang="zh-TW" sz="2400" b="1" dirty="0">
                <a:solidFill>
                  <a:srgbClr val="000000"/>
                </a:solidFill>
                <a:latin typeface="Segoe UI" panose="020B0502040204020203" pitchFamily="34" charset="0"/>
              </a:rPr>
              <a:t>Copy a Dictionary</a:t>
            </a:r>
          </a:p>
          <a:p>
            <a:br>
              <a:rPr lang="en-US" altLang="zh-TW" dirty="0"/>
            </a:br>
            <a:endParaRPr lang="zh-TW" altLang="en-US" dirty="0"/>
          </a:p>
        </p:txBody>
      </p:sp>
      <p:sp>
        <p:nvSpPr>
          <p:cNvPr id="8" name="矩形 7">
            <a:extLst>
              <a:ext uri="{FF2B5EF4-FFF2-40B4-BE49-F238E27FC236}">
                <a16:creationId xmlns:a16="http://schemas.microsoft.com/office/drawing/2014/main" id="{F1DF5B71-67D8-45A1-A39B-72E10ACF9FA8}"/>
              </a:ext>
            </a:extLst>
          </p:cNvPr>
          <p:cNvSpPr/>
          <p:nvPr/>
        </p:nvSpPr>
        <p:spPr>
          <a:xfrm>
            <a:off x="7498889" y="3745412"/>
            <a:ext cx="1104790" cy="369332"/>
          </a:xfrm>
          <a:prstGeom prst="rect">
            <a:avLst/>
          </a:prstGeom>
        </p:spPr>
        <p:txBody>
          <a:bodyPr wrap="none">
            <a:spAutoFit/>
          </a:bodyPr>
          <a:lstStyle/>
          <a:p>
            <a:r>
              <a:rPr lang="en-US" altLang="zh-TW" b="1" dirty="0">
                <a:solidFill>
                  <a:srgbClr val="000000"/>
                </a:solidFill>
                <a:latin typeface="Segoe UI" panose="020B0502040204020203" pitchFamily="34" charset="0"/>
              </a:rPr>
              <a:t>Example</a:t>
            </a:r>
            <a:endParaRPr lang="en-US" altLang="zh-TW" b="1" i="0" dirty="0">
              <a:solidFill>
                <a:srgbClr val="000000"/>
              </a:solidFill>
              <a:effectLst/>
              <a:latin typeface="Segoe UI" panose="020B0502040204020203" pitchFamily="34" charset="0"/>
            </a:endParaRPr>
          </a:p>
        </p:txBody>
      </p:sp>
      <p:pic>
        <p:nvPicPr>
          <p:cNvPr id="9" name="圖片 8">
            <a:extLst>
              <a:ext uri="{FF2B5EF4-FFF2-40B4-BE49-F238E27FC236}">
                <a16:creationId xmlns:a16="http://schemas.microsoft.com/office/drawing/2014/main" id="{675F6917-5D5E-46BA-906E-993F71F08CD3}"/>
              </a:ext>
            </a:extLst>
          </p:cNvPr>
          <p:cNvPicPr>
            <a:picLocks noChangeAspect="1"/>
          </p:cNvPicPr>
          <p:nvPr/>
        </p:nvPicPr>
        <p:blipFill>
          <a:blip r:embed="rId2"/>
          <a:stretch>
            <a:fillRect/>
          </a:stretch>
        </p:blipFill>
        <p:spPr>
          <a:xfrm>
            <a:off x="1827762" y="4559539"/>
            <a:ext cx="4268238" cy="1941947"/>
          </a:xfrm>
          <a:prstGeom prst="rect">
            <a:avLst/>
          </a:prstGeom>
        </p:spPr>
      </p:pic>
      <p:cxnSp>
        <p:nvCxnSpPr>
          <p:cNvPr id="6" name="Straight Arrow Connector 5">
            <a:extLst>
              <a:ext uri="{FF2B5EF4-FFF2-40B4-BE49-F238E27FC236}">
                <a16:creationId xmlns:a16="http://schemas.microsoft.com/office/drawing/2014/main" id="{FF6C2A69-AD3F-4C64-64C4-508CD4C2009E}"/>
              </a:ext>
            </a:extLst>
          </p:cNvPr>
          <p:cNvCxnSpPr/>
          <p:nvPr/>
        </p:nvCxnSpPr>
        <p:spPr>
          <a:xfrm flipH="1">
            <a:off x="4801299" y="4114744"/>
            <a:ext cx="2697590" cy="10058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96924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972F5-AB2E-856C-94A0-0B158FE698B1}"/>
              </a:ext>
            </a:extLst>
          </p:cNvPr>
          <p:cNvSpPr>
            <a:spLocks noGrp="1"/>
          </p:cNvSpPr>
          <p:nvPr>
            <p:ph idx="1"/>
          </p:nvPr>
        </p:nvSpPr>
        <p:spPr>
          <a:xfrm>
            <a:off x="2154872" y="1108545"/>
            <a:ext cx="8915400" cy="3777622"/>
          </a:xfrm>
        </p:spPr>
        <p:txBody>
          <a:bodyPr/>
          <a:lstStyle/>
          <a:p>
            <a:r>
              <a:rPr lang="en-US" b="1" i="0" dirty="0">
                <a:solidFill>
                  <a:srgbClr val="000000"/>
                </a:solidFill>
                <a:effectLst/>
                <a:latin typeface="Verdana" panose="020B0604030504040204" pitchFamily="34" charset="0"/>
              </a:rPr>
              <a:t>Note:</a:t>
            </a:r>
            <a:r>
              <a:rPr lang="en-US" b="0" i="0" dirty="0">
                <a:solidFill>
                  <a:srgbClr val="000000"/>
                </a:solidFill>
                <a:effectLst/>
                <a:latin typeface="Verdana" panose="020B0604030504040204" pitchFamily="34" charset="0"/>
              </a:rPr>
              <a:t> All string methods return new values. They do not change the original string</a:t>
            </a:r>
            <a:endParaRPr lang="en-US" dirty="0"/>
          </a:p>
        </p:txBody>
      </p:sp>
      <p:pic>
        <p:nvPicPr>
          <p:cNvPr id="4" name="Picture 3">
            <a:extLst>
              <a:ext uri="{FF2B5EF4-FFF2-40B4-BE49-F238E27FC236}">
                <a16:creationId xmlns:a16="http://schemas.microsoft.com/office/drawing/2014/main" id="{BCF23E31-A93B-7A7E-4062-92CE48F685D9}"/>
              </a:ext>
            </a:extLst>
          </p:cNvPr>
          <p:cNvPicPr>
            <a:picLocks noChangeAspect="1"/>
          </p:cNvPicPr>
          <p:nvPr/>
        </p:nvPicPr>
        <p:blipFill>
          <a:blip r:embed="rId2"/>
          <a:stretch>
            <a:fillRect/>
          </a:stretch>
        </p:blipFill>
        <p:spPr>
          <a:xfrm>
            <a:off x="2154872" y="2027582"/>
            <a:ext cx="7055388" cy="4662778"/>
          </a:xfrm>
          <a:prstGeom prst="rect">
            <a:avLst/>
          </a:prstGeom>
        </p:spPr>
      </p:pic>
      <p:sp>
        <p:nvSpPr>
          <p:cNvPr id="5" name="TextBox 4">
            <a:extLst>
              <a:ext uri="{FF2B5EF4-FFF2-40B4-BE49-F238E27FC236}">
                <a16:creationId xmlns:a16="http://schemas.microsoft.com/office/drawing/2014/main" id="{BB616F3D-719D-6C5D-553E-AC104822AD01}"/>
              </a:ext>
            </a:extLst>
          </p:cNvPr>
          <p:cNvSpPr txBox="1"/>
          <p:nvPr/>
        </p:nvSpPr>
        <p:spPr>
          <a:xfrm>
            <a:off x="2634566" y="207931"/>
            <a:ext cx="6096000" cy="584775"/>
          </a:xfrm>
          <a:prstGeom prst="rect">
            <a:avLst/>
          </a:prstGeom>
          <a:noFill/>
        </p:spPr>
        <p:txBody>
          <a:bodyPr wrap="square">
            <a:spAutoFit/>
          </a:bodyPr>
          <a:lstStyle/>
          <a:p>
            <a:r>
              <a:rPr lang="en-US" sz="3200" b="1" i="0" dirty="0">
                <a:solidFill>
                  <a:srgbClr val="000000"/>
                </a:solidFill>
                <a:effectLst/>
                <a:latin typeface="Segoe UI" panose="020B0502040204020203" pitchFamily="34" charset="0"/>
              </a:rPr>
              <a:t>Python - String Concatenation</a:t>
            </a:r>
            <a:endParaRPr lang="en-US" sz="3200" b="1" dirty="0"/>
          </a:p>
        </p:txBody>
      </p:sp>
    </p:spTree>
    <p:extLst>
      <p:ext uri="{BB962C8B-B14F-4D97-AF65-F5344CB8AC3E}">
        <p14:creationId xmlns:p14="http://schemas.microsoft.com/office/powerpoint/2010/main" val="30328309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6E89-983D-731D-77CE-A2C2B80DE5D6}"/>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Python Booleans</a:t>
            </a:r>
            <a:br>
              <a:rPr lang="en-US" b="0" i="0" dirty="0">
                <a:solidFill>
                  <a:srgbClr val="000000"/>
                </a:solidFill>
                <a:effectLst/>
                <a:latin typeface="Verdana" panose="020B0604030504040204" pitchFamily="34" charset="0"/>
              </a:rPr>
            </a:br>
            <a:br>
              <a:rPr lang="en-US" dirty="0"/>
            </a:br>
            <a:endParaRPr lang="en-US" dirty="0"/>
          </a:p>
        </p:txBody>
      </p:sp>
      <p:sp>
        <p:nvSpPr>
          <p:cNvPr id="3" name="Content Placeholder 2">
            <a:extLst>
              <a:ext uri="{FF2B5EF4-FFF2-40B4-BE49-F238E27FC236}">
                <a16:creationId xmlns:a16="http://schemas.microsoft.com/office/drawing/2014/main" id="{1CEC28D4-E17C-11F1-65A2-C5E1FE996A82}"/>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In programming you often need to know if an expression is </a:t>
            </a:r>
            <a:r>
              <a:rPr lang="en-US" sz="1800" b="0" i="0" dirty="0">
                <a:solidFill>
                  <a:srgbClr val="FF0000"/>
                </a:solidFill>
                <a:effectLst/>
                <a:latin typeface="Verdana" panose="020B0604030504040204" pitchFamily="34" charset="0"/>
              </a:rPr>
              <a:t>True</a:t>
            </a:r>
            <a:r>
              <a:rPr lang="en-US" sz="1800" b="0" i="0" dirty="0">
                <a:solidFill>
                  <a:srgbClr val="000000"/>
                </a:solidFill>
                <a:effectLst/>
                <a:latin typeface="Verdana" panose="020B0604030504040204" pitchFamily="34" charset="0"/>
              </a:rPr>
              <a:t> or </a:t>
            </a:r>
            <a:r>
              <a:rPr lang="en-US" sz="1800" b="0" i="0" dirty="0">
                <a:solidFill>
                  <a:srgbClr val="FF0000"/>
                </a:solidFill>
                <a:effectLst/>
                <a:latin typeface="Verdana" panose="020B0604030504040204" pitchFamily="34" charset="0"/>
              </a:rPr>
              <a:t>False</a:t>
            </a:r>
          </a:p>
          <a:p>
            <a:r>
              <a:rPr lang="en-US" b="0" i="0" dirty="0">
                <a:solidFill>
                  <a:srgbClr val="000000"/>
                </a:solidFill>
                <a:effectLst/>
                <a:latin typeface="Verdana" panose="020B0604030504040204" pitchFamily="34" charset="0"/>
              </a:rPr>
              <a:t>You can evaluate any expression in Python, and get one of two answers, </a:t>
            </a:r>
            <a:r>
              <a:rPr lang="en-US" sz="1800" b="0" i="0" dirty="0">
                <a:solidFill>
                  <a:srgbClr val="FF0000"/>
                </a:solidFill>
                <a:effectLst/>
                <a:latin typeface="Verdana" panose="020B0604030504040204" pitchFamily="34" charset="0"/>
              </a:rPr>
              <a:t>True</a:t>
            </a:r>
            <a:r>
              <a:rPr lang="en-US" sz="1800" b="0" i="0" dirty="0">
                <a:solidFill>
                  <a:srgbClr val="000000"/>
                </a:solidFill>
                <a:effectLst/>
                <a:latin typeface="Verdana" panose="020B0604030504040204" pitchFamily="34" charset="0"/>
              </a:rPr>
              <a:t> or </a:t>
            </a:r>
            <a:r>
              <a:rPr lang="en-US" sz="1800" b="0" i="0" dirty="0">
                <a:solidFill>
                  <a:srgbClr val="FF0000"/>
                </a:solidFill>
                <a:effectLst/>
                <a:latin typeface="Verdana" panose="020B0604030504040204" pitchFamily="34" charset="0"/>
              </a:rPr>
              <a:t>False</a:t>
            </a:r>
          </a:p>
          <a:p>
            <a:pPr algn="l"/>
            <a:r>
              <a:rPr lang="en-US" b="0" i="0" dirty="0">
                <a:solidFill>
                  <a:srgbClr val="000000"/>
                </a:solidFill>
                <a:effectLst/>
                <a:latin typeface="Verdana" panose="020B0604030504040204" pitchFamily="34" charset="0"/>
              </a:rPr>
              <a:t>When you compare two values, the expression is evaluated and Python returns the Boolean answer:</a:t>
            </a:r>
          </a:p>
        </p:txBody>
      </p:sp>
      <p:sp>
        <p:nvSpPr>
          <p:cNvPr id="5" name="TextBox 4">
            <a:extLst>
              <a:ext uri="{FF2B5EF4-FFF2-40B4-BE49-F238E27FC236}">
                <a16:creationId xmlns:a16="http://schemas.microsoft.com/office/drawing/2014/main" id="{C12A9B7C-409D-E462-7B90-AC42DE3DD2DA}"/>
              </a:ext>
            </a:extLst>
          </p:cNvPr>
          <p:cNvSpPr txBox="1"/>
          <p:nvPr/>
        </p:nvSpPr>
        <p:spPr>
          <a:xfrm>
            <a:off x="2589212" y="1264555"/>
            <a:ext cx="6097904" cy="307777"/>
          </a:xfrm>
          <a:prstGeom prst="rect">
            <a:avLst/>
          </a:prstGeom>
          <a:noFill/>
        </p:spPr>
        <p:txBody>
          <a:bodyPr wrap="square">
            <a:spAutoFit/>
          </a:bodyPr>
          <a:lstStyle/>
          <a:p>
            <a:r>
              <a:rPr lang="en-US" sz="1400" b="0" i="0" dirty="0">
                <a:solidFill>
                  <a:srgbClr val="000000"/>
                </a:solidFill>
                <a:effectLst/>
                <a:latin typeface="Verdana" panose="020B0604030504040204" pitchFamily="34" charset="0"/>
              </a:rPr>
              <a:t>Booleans represent one of two values: </a:t>
            </a:r>
            <a:r>
              <a:rPr lang="en-US" sz="1400" b="0" i="0" dirty="0">
                <a:solidFill>
                  <a:srgbClr val="FF0000"/>
                </a:solidFill>
                <a:effectLst/>
                <a:latin typeface="Verdana" panose="020B0604030504040204" pitchFamily="34" charset="0"/>
              </a:rPr>
              <a:t>True</a:t>
            </a:r>
            <a:r>
              <a:rPr lang="en-US" sz="1400" b="0" i="0" dirty="0">
                <a:solidFill>
                  <a:srgbClr val="000000"/>
                </a:solidFill>
                <a:effectLst/>
                <a:latin typeface="Verdana" panose="020B0604030504040204" pitchFamily="34" charset="0"/>
              </a:rPr>
              <a:t> or </a:t>
            </a:r>
            <a:r>
              <a:rPr lang="en-US" sz="1400" b="0" i="0" dirty="0">
                <a:solidFill>
                  <a:srgbClr val="FF0000"/>
                </a:solidFill>
                <a:effectLst/>
                <a:latin typeface="Verdana" panose="020B0604030504040204" pitchFamily="34" charset="0"/>
              </a:rPr>
              <a:t>False</a:t>
            </a:r>
            <a:endParaRPr lang="en-US" sz="1400" dirty="0">
              <a:solidFill>
                <a:srgbClr val="FF0000"/>
              </a:solidFill>
            </a:endParaRPr>
          </a:p>
        </p:txBody>
      </p:sp>
      <p:sp>
        <p:nvSpPr>
          <p:cNvPr id="7" name="TextBox 6">
            <a:extLst>
              <a:ext uri="{FF2B5EF4-FFF2-40B4-BE49-F238E27FC236}">
                <a16:creationId xmlns:a16="http://schemas.microsoft.com/office/drawing/2014/main" id="{90C9ECEB-C8EB-4233-7A76-075E02E27CBF}"/>
              </a:ext>
            </a:extLst>
          </p:cNvPr>
          <p:cNvSpPr txBox="1"/>
          <p:nvPr/>
        </p:nvSpPr>
        <p:spPr>
          <a:xfrm>
            <a:off x="3894773" y="1622115"/>
            <a:ext cx="6097904"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Boolean Values</a:t>
            </a:r>
          </a:p>
          <a:p>
            <a:br>
              <a:rPr lang="en-US" dirty="0"/>
            </a:br>
            <a:endParaRPr lang="en-US" dirty="0"/>
          </a:p>
        </p:txBody>
      </p:sp>
    </p:spTree>
    <p:extLst>
      <p:ext uri="{BB962C8B-B14F-4D97-AF65-F5344CB8AC3E}">
        <p14:creationId xmlns:p14="http://schemas.microsoft.com/office/powerpoint/2010/main" val="40278272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E5F64-585A-1430-8EDC-1182745AC32C}"/>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Boolean Values Example</a:t>
            </a:r>
            <a:br>
              <a:rPr lang="en-US" b="0" i="0" dirty="0">
                <a:solidFill>
                  <a:srgbClr val="000000"/>
                </a:solidFill>
                <a:effectLst/>
                <a:latin typeface="Segoe UI" panose="020B0502040204020203" pitchFamily="34" charset="0"/>
              </a:rPr>
            </a:br>
            <a:endParaRPr lang="en-US" dirty="0"/>
          </a:p>
        </p:txBody>
      </p:sp>
      <p:pic>
        <p:nvPicPr>
          <p:cNvPr id="4" name="Picture 3">
            <a:extLst>
              <a:ext uri="{FF2B5EF4-FFF2-40B4-BE49-F238E27FC236}">
                <a16:creationId xmlns:a16="http://schemas.microsoft.com/office/drawing/2014/main" id="{CFA12AA3-7DEF-6CF4-934A-6B4AA3DF7983}"/>
              </a:ext>
            </a:extLst>
          </p:cNvPr>
          <p:cNvPicPr>
            <a:picLocks noChangeAspect="1"/>
          </p:cNvPicPr>
          <p:nvPr/>
        </p:nvPicPr>
        <p:blipFill>
          <a:blip r:embed="rId2"/>
          <a:stretch>
            <a:fillRect/>
          </a:stretch>
        </p:blipFill>
        <p:spPr>
          <a:xfrm>
            <a:off x="3418790" y="2419350"/>
            <a:ext cx="3378518" cy="3523608"/>
          </a:xfrm>
          <a:prstGeom prst="rect">
            <a:avLst/>
          </a:prstGeom>
        </p:spPr>
      </p:pic>
      <p:sp>
        <p:nvSpPr>
          <p:cNvPr id="5" name="Arrow: Down 4">
            <a:extLst>
              <a:ext uri="{FF2B5EF4-FFF2-40B4-BE49-F238E27FC236}">
                <a16:creationId xmlns:a16="http://schemas.microsoft.com/office/drawing/2014/main" id="{A46C3B4D-31D0-17F3-B97F-F8EE085FDBD2}"/>
              </a:ext>
            </a:extLst>
          </p:cNvPr>
          <p:cNvSpPr/>
          <p:nvPr/>
        </p:nvSpPr>
        <p:spPr>
          <a:xfrm>
            <a:off x="4937760" y="1655445"/>
            <a:ext cx="502920" cy="4991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66756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D06C-4F29-6161-B6B8-F5C8B4B966F0}"/>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Evaluate Values and Variables</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7B45FC61-A9AD-DBC2-B59F-961D6A1468B0}"/>
              </a:ext>
            </a:extLst>
          </p:cNvPr>
          <p:cNvSpPr>
            <a:spLocks noGrp="1"/>
          </p:cNvSpPr>
          <p:nvPr>
            <p:ph idx="1"/>
          </p:nvPr>
        </p:nvSpPr>
        <p:spPr>
          <a:xfrm>
            <a:off x="2589212" y="1424940"/>
            <a:ext cx="8915400" cy="3777622"/>
          </a:xfrm>
        </p:spPr>
        <p:txBody>
          <a:bodyPr/>
          <a:lstStyle/>
          <a:p>
            <a:r>
              <a:rPr lang="en-US" b="0" i="0" dirty="0">
                <a:solidFill>
                  <a:srgbClr val="000000"/>
                </a:solidFill>
                <a:effectLst/>
                <a:latin typeface="Verdana" panose="020B0604030504040204" pitchFamily="34" charset="0"/>
              </a:rPr>
              <a:t>The </a:t>
            </a:r>
            <a:r>
              <a:rPr lang="en-US" b="0" i="0" dirty="0">
                <a:solidFill>
                  <a:srgbClr val="FF0000"/>
                </a:solidFill>
                <a:effectLst/>
                <a:latin typeface="Verdana" panose="020B0604030504040204" pitchFamily="34" charset="0"/>
              </a:rPr>
              <a:t>bool () </a:t>
            </a:r>
            <a:r>
              <a:rPr lang="en-US" b="0" i="0" dirty="0">
                <a:solidFill>
                  <a:srgbClr val="000000"/>
                </a:solidFill>
                <a:effectLst/>
                <a:latin typeface="Verdana" panose="020B0604030504040204" pitchFamily="34" charset="0"/>
              </a:rPr>
              <a:t>function allows you to evaluate any value, and give you </a:t>
            </a:r>
            <a:r>
              <a:rPr lang="en-US" sz="1800" b="0" i="0" dirty="0">
                <a:solidFill>
                  <a:srgbClr val="FF0000"/>
                </a:solidFill>
                <a:effectLst/>
                <a:latin typeface="Verdana" panose="020B0604030504040204" pitchFamily="34" charset="0"/>
              </a:rPr>
              <a:t>True</a:t>
            </a:r>
            <a:r>
              <a:rPr lang="en-US" sz="1800" b="0" i="0" dirty="0">
                <a:solidFill>
                  <a:srgbClr val="000000"/>
                </a:solidFill>
                <a:effectLst/>
                <a:latin typeface="Verdana" panose="020B0604030504040204" pitchFamily="34" charset="0"/>
              </a:rPr>
              <a:t> or </a:t>
            </a:r>
            <a:r>
              <a:rPr lang="en-US" sz="1800" b="0" i="0" dirty="0">
                <a:solidFill>
                  <a:srgbClr val="FF0000"/>
                </a:solidFill>
                <a:effectLst/>
                <a:latin typeface="Verdana" panose="020B0604030504040204" pitchFamily="34" charset="0"/>
              </a:rPr>
              <a:t>False </a:t>
            </a:r>
            <a:r>
              <a:rPr lang="en-US" b="0" i="0" dirty="0">
                <a:solidFill>
                  <a:srgbClr val="000000"/>
                </a:solidFill>
                <a:effectLst/>
                <a:latin typeface="Verdana" panose="020B0604030504040204" pitchFamily="34" charset="0"/>
              </a:rPr>
              <a:t>in return,  </a:t>
            </a:r>
            <a:endParaRPr lang="en-US" dirty="0"/>
          </a:p>
        </p:txBody>
      </p:sp>
      <p:sp>
        <p:nvSpPr>
          <p:cNvPr id="5" name="TextBox 4">
            <a:extLst>
              <a:ext uri="{FF2B5EF4-FFF2-40B4-BE49-F238E27FC236}">
                <a16:creationId xmlns:a16="http://schemas.microsoft.com/office/drawing/2014/main" id="{1F2276C2-F193-EB9E-673E-E08ABD71AAA9}"/>
              </a:ext>
            </a:extLst>
          </p:cNvPr>
          <p:cNvSpPr txBox="1"/>
          <p:nvPr/>
        </p:nvSpPr>
        <p:spPr>
          <a:xfrm>
            <a:off x="2797493" y="2336498"/>
            <a:ext cx="609790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7" name="TextBox 6">
            <a:extLst>
              <a:ext uri="{FF2B5EF4-FFF2-40B4-BE49-F238E27FC236}">
                <a16:creationId xmlns:a16="http://schemas.microsoft.com/office/drawing/2014/main" id="{DD73804B-6622-A5D6-3DF3-5EB00CC142FF}"/>
              </a:ext>
            </a:extLst>
          </p:cNvPr>
          <p:cNvSpPr txBox="1"/>
          <p:nvPr/>
        </p:nvSpPr>
        <p:spPr>
          <a:xfrm>
            <a:off x="3296603" y="2705830"/>
            <a:ext cx="6097904" cy="738664"/>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 Evaluate a string and a number:</a:t>
            </a:r>
          </a:p>
          <a:p>
            <a:br>
              <a:rPr lang="en-US" sz="1400" dirty="0"/>
            </a:br>
            <a:endParaRPr lang="en-US" sz="1400" dirty="0"/>
          </a:p>
        </p:txBody>
      </p:sp>
      <p:pic>
        <p:nvPicPr>
          <p:cNvPr id="9" name="Picture 8">
            <a:extLst>
              <a:ext uri="{FF2B5EF4-FFF2-40B4-BE49-F238E27FC236}">
                <a16:creationId xmlns:a16="http://schemas.microsoft.com/office/drawing/2014/main" id="{3E591B5B-D61F-13B8-C0DE-0C3548FA4520}"/>
              </a:ext>
            </a:extLst>
          </p:cNvPr>
          <p:cNvPicPr>
            <a:picLocks noChangeAspect="1"/>
          </p:cNvPicPr>
          <p:nvPr/>
        </p:nvPicPr>
        <p:blipFill>
          <a:blip r:embed="rId2"/>
          <a:stretch>
            <a:fillRect/>
          </a:stretch>
        </p:blipFill>
        <p:spPr>
          <a:xfrm>
            <a:off x="5110003" y="3506660"/>
            <a:ext cx="3691097" cy="1797404"/>
          </a:xfrm>
          <a:prstGeom prst="rect">
            <a:avLst/>
          </a:prstGeom>
        </p:spPr>
      </p:pic>
      <p:cxnSp>
        <p:nvCxnSpPr>
          <p:cNvPr id="11" name="Connector: Elbow 10">
            <a:extLst>
              <a:ext uri="{FF2B5EF4-FFF2-40B4-BE49-F238E27FC236}">
                <a16:creationId xmlns:a16="http://schemas.microsoft.com/office/drawing/2014/main" id="{818C3F43-4A3C-E8CC-268C-A1E5E058C865}"/>
              </a:ext>
            </a:extLst>
          </p:cNvPr>
          <p:cNvCxnSpPr/>
          <p:nvPr/>
        </p:nvCxnSpPr>
        <p:spPr>
          <a:xfrm>
            <a:off x="3600450" y="3137328"/>
            <a:ext cx="2091690" cy="914400"/>
          </a:xfrm>
          <a:prstGeom prst="bentConnector3">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38979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A162-FADC-B9D5-C415-FC3BB3D69754}"/>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Python Operators</a:t>
            </a:r>
            <a:br>
              <a:rPr lang="en-US" b="0" i="0" dirty="0">
                <a:solidFill>
                  <a:srgbClr val="000000"/>
                </a:solidFill>
                <a:effectLst/>
                <a:latin typeface="Verdana" panose="020B0604030504040204" pitchFamily="34" charset="0"/>
              </a:rPr>
            </a:br>
            <a:br>
              <a:rPr lang="en-US" dirty="0"/>
            </a:br>
            <a:endParaRPr lang="en-US" dirty="0"/>
          </a:p>
        </p:txBody>
      </p:sp>
      <p:sp>
        <p:nvSpPr>
          <p:cNvPr id="5" name="Content Placeholder 4">
            <a:extLst>
              <a:ext uri="{FF2B5EF4-FFF2-40B4-BE49-F238E27FC236}">
                <a16:creationId xmlns:a16="http://schemas.microsoft.com/office/drawing/2014/main" id="{266BCDF3-3D3B-8B5F-A743-8BF4DF73CE25}"/>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Operators are used to perform operations on variables and values.</a:t>
            </a:r>
          </a:p>
          <a:p>
            <a:r>
              <a:rPr lang="en-US" b="0" i="0" dirty="0">
                <a:solidFill>
                  <a:srgbClr val="000000"/>
                </a:solidFill>
                <a:effectLst/>
                <a:latin typeface="Verdana" panose="020B0604030504040204" pitchFamily="34" charset="0"/>
              </a:rPr>
              <a:t>In the example below, we use the</a:t>
            </a:r>
            <a:r>
              <a:rPr lang="en-US" dirty="0">
                <a:solidFill>
                  <a:srgbClr val="000000"/>
                </a:solidFill>
                <a:latin typeface="Verdana" panose="020B0604030504040204" pitchFamily="34" charset="0"/>
              </a:rPr>
              <a:t> </a:t>
            </a:r>
            <a:r>
              <a:rPr lang="en-US" dirty="0">
                <a:solidFill>
                  <a:srgbClr val="FF0000"/>
                </a:solidFill>
                <a:latin typeface="Verdana" panose="020B0604030504040204" pitchFamily="34" charset="0"/>
              </a:rPr>
              <a:t>+</a:t>
            </a:r>
            <a:r>
              <a:rPr lang="en-US" dirty="0">
                <a:solidFill>
                  <a:srgbClr val="000000"/>
                </a:solidFill>
                <a:latin typeface="Verdana" panose="020B0604030504040204" pitchFamily="34" charset="0"/>
              </a:rPr>
              <a:t> </a:t>
            </a:r>
            <a:r>
              <a:rPr lang="en-US" b="0" i="0" dirty="0">
                <a:solidFill>
                  <a:srgbClr val="000000"/>
                </a:solidFill>
                <a:effectLst/>
                <a:latin typeface="Verdana" panose="020B0604030504040204" pitchFamily="34" charset="0"/>
              </a:rPr>
              <a:t>operator to add together two values:</a:t>
            </a:r>
            <a:endParaRPr lang="en-US" dirty="0"/>
          </a:p>
        </p:txBody>
      </p:sp>
      <p:sp>
        <p:nvSpPr>
          <p:cNvPr id="7" name="TextBox 6">
            <a:extLst>
              <a:ext uri="{FF2B5EF4-FFF2-40B4-BE49-F238E27FC236}">
                <a16:creationId xmlns:a16="http://schemas.microsoft.com/office/drawing/2014/main" id="{12F235D5-A0CF-92D3-7305-ADCC3863F11B}"/>
              </a:ext>
            </a:extLst>
          </p:cNvPr>
          <p:cNvSpPr txBox="1"/>
          <p:nvPr/>
        </p:nvSpPr>
        <p:spPr>
          <a:xfrm>
            <a:off x="1997393" y="3429000"/>
            <a:ext cx="609790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pic>
        <p:nvPicPr>
          <p:cNvPr id="9" name="Picture 8">
            <a:extLst>
              <a:ext uri="{FF2B5EF4-FFF2-40B4-BE49-F238E27FC236}">
                <a16:creationId xmlns:a16="http://schemas.microsoft.com/office/drawing/2014/main" id="{B330C963-4B5D-7BB4-BF6B-3198DAF85CB3}"/>
              </a:ext>
            </a:extLst>
          </p:cNvPr>
          <p:cNvPicPr>
            <a:picLocks noChangeAspect="1"/>
          </p:cNvPicPr>
          <p:nvPr/>
        </p:nvPicPr>
        <p:blipFill>
          <a:blip r:embed="rId2"/>
          <a:stretch>
            <a:fillRect/>
          </a:stretch>
        </p:blipFill>
        <p:spPr>
          <a:xfrm>
            <a:off x="3189302" y="4022411"/>
            <a:ext cx="3255313" cy="1564005"/>
          </a:xfrm>
          <a:prstGeom prst="rect">
            <a:avLst/>
          </a:prstGeom>
        </p:spPr>
      </p:pic>
      <p:cxnSp>
        <p:nvCxnSpPr>
          <p:cNvPr id="11" name="Straight Arrow Connector 10">
            <a:extLst>
              <a:ext uri="{FF2B5EF4-FFF2-40B4-BE49-F238E27FC236}">
                <a16:creationId xmlns:a16="http://schemas.microsoft.com/office/drawing/2014/main" id="{E9F9EAE0-E8C8-EF3C-C9F6-4F7077407175}"/>
              </a:ext>
            </a:extLst>
          </p:cNvPr>
          <p:cNvCxnSpPr/>
          <p:nvPr/>
        </p:nvCxnSpPr>
        <p:spPr>
          <a:xfrm>
            <a:off x="2868930" y="4022411"/>
            <a:ext cx="2034540" cy="3781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7872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4A47-340F-D5B9-E9C4-6AC50C3D1102}"/>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Python Arithmetic Operators</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9A724D6F-4755-47ED-5645-4D7DFD5DF05E}"/>
              </a:ext>
            </a:extLst>
          </p:cNvPr>
          <p:cNvSpPr>
            <a:spLocks noGrp="1"/>
          </p:cNvSpPr>
          <p:nvPr>
            <p:ph idx="1"/>
          </p:nvPr>
        </p:nvSpPr>
        <p:spPr>
          <a:xfrm>
            <a:off x="2486342" y="1344930"/>
            <a:ext cx="8915400" cy="3777622"/>
          </a:xfrm>
        </p:spPr>
        <p:txBody>
          <a:bodyPr/>
          <a:lstStyle/>
          <a:p>
            <a:pPr algn="l"/>
            <a:r>
              <a:rPr lang="en-US" b="0" i="0" dirty="0">
                <a:solidFill>
                  <a:srgbClr val="000000"/>
                </a:solidFill>
                <a:effectLst/>
                <a:latin typeface="Verdana" panose="020B0604030504040204" pitchFamily="34" charset="0"/>
              </a:rPr>
              <a:t>Arithmetic operators are used with numeric values to perform common mathematical operations:</a:t>
            </a:r>
            <a:br>
              <a:rPr lang="en-US" dirty="0"/>
            </a:br>
            <a:endParaRPr lang="en-US" dirty="0"/>
          </a:p>
        </p:txBody>
      </p:sp>
      <p:pic>
        <p:nvPicPr>
          <p:cNvPr id="5" name="Picture 4">
            <a:extLst>
              <a:ext uri="{FF2B5EF4-FFF2-40B4-BE49-F238E27FC236}">
                <a16:creationId xmlns:a16="http://schemas.microsoft.com/office/drawing/2014/main" id="{8B3C7215-35D7-468C-3DFA-5BD84CDEDBFA}"/>
              </a:ext>
            </a:extLst>
          </p:cNvPr>
          <p:cNvPicPr>
            <a:picLocks noChangeAspect="1"/>
          </p:cNvPicPr>
          <p:nvPr/>
        </p:nvPicPr>
        <p:blipFill>
          <a:blip r:embed="rId2"/>
          <a:stretch>
            <a:fillRect/>
          </a:stretch>
        </p:blipFill>
        <p:spPr>
          <a:xfrm>
            <a:off x="2051686" y="2217096"/>
            <a:ext cx="8911686" cy="3532194"/>
          </a:xfrm>
          <a:prstGeom prst="rect">
            <a:avLst/>
          </a:prstGeom>
        </p:spPr>
      </p:pic>
    </p:spTree>
    <p:extLst>
      <p:ext uri="{BB962C8B-B14F-4D97-AF65-F5344CB8AC3E}">
        <p14:creationId xmlns:p14="http://schemas.microsoft.com/office/powerpoint/2010/main" val="25303753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EA4E-7467-9DC3-1ABC-2EFD8F232B9D}"/>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Python - Join Lists</a:t>
            </a:r>
            <a:br>
              <a:rPr lang="en-US" b="0" i="0" dirty="0">
                <a:solidFill>
                  <a:srgbClr val="000000"/>
                </a:solidFill>
                <a:effectLst/>
                <a:latin typeface="Verdana" panose="020B0604030504040204" pitchFamily="34" charset="0"/>
              </a:rPr>
            </a:br>
            <a:br>
              <a:rPr lang="en-US" dirty="0"/>
            </a:br>
            <a:endParaRPr lang="en-US" dirty="0"/>
          </a:p>
        </p:txBody>
      </p:sp>
      <p:sp>
        <p:nvSpPr>
          <p:cNvPr id="3" name="Content Placeholder 2">
            <a:extLst>
              <a:ext uri="{FF2B5EF4-FFF2-40B4-BE49-F238E27FC236}">
                <a16:creationId xmlns:a16="http://schemas.microsoft.com/office/drawing/2014/main" id="{DBED0DCB-9922-3AC2-953E-3CD7FEDB4DC5}"/>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There are several ways to join, or concatenate, two or more lists in Python.</a:t>
            </a:r>
          </a:p>
          <a:p>
            <a:pPr algn="l"/>
            <a:r>
              <a:rPr lang="en-US" b="0" i="0" dirty="0">
                <a:solidFill>
                  <a:srgbClr val="000000"/>
                </a:solidFill>
                <a:effectLst/>
                <a:latin typeface="Verdana" panose="020B0604030504040204" pitchFamily="34" charset="0"/>
              </a:rPr>
              <a:t>One of the easiest ways are by using the </a:t>
            </a:r>
            <a:r>
              <a:rPr lang="en-US" b="0" i="0" dirty="0">
                <a:solidFill>
                  <a:srgbClr val="FF0000"/>
                </a:solidFill>
                <a:effectLst/>
                <a:latin typeface="Verdana" panose="020B0604030504040204" pitchFamily="34" charset="0"/>
              </a:rPr>
              <a:t>+</a:t>
            </a:r>
            <a:r>
              <a:rPr lang="en-US" b="0" i="0" dirty="0">
                <a:solidFill>
                  <a:srgbClr val="000000"/>
                </a:solidFill>
                <a:effectLst/>
                <a:latin typeface="Verdana" panose="020B0604030504040204" pitchFamily="34" charset="0"/>
              </a:rPr>
              <a:t> operator.</a:t>
            </a:r>
            <a:br>
              <a:rPr lang="en-US" dirty="0"/>
            </a:br>
            <a:endParaRPr lang="en-US" dirty="0"/>
          </a:p>
        </p:txBody>
      </p:sp>
      <p:sp>
        <p:nvSpPr>
          <p:cNvPr id="5" name="TextBox 4">
            <a:extLst>
              <a:ext uri="{FF2B5EF4-FFF2-40B4-BE49-F238E27FC236}">
                <a16:creationId xmlns:a16="http://schemas.microsoft.com/office/drawing/2014/main" id="{73614B36-6B25-D9C5-9E29-AE7FB732144B}"/>
              </a:ext>
            </a:extLst>
          </p:cNvPr>
          <p:cNvSpPr txBox="1"/>
          <p:nvPr/>
        </p:nvSpPr>
        <p:spPr>
          <a:xfrm>
            <a:off x="3837623" y="1443335"/>
            <a:ext cx="6097904"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Join Two Lists</a:t>
            </a:r>
          </a:p>
          <a:p>
            <a:br>
              <a:rPr lang="en-US" dirty="0"/>
            </a:br>
            <a:endParaRPr lang="en-US" dirty="0"/>
          </a:p>
        </p:txBody>
      </p:sp>
      <p:sp>
        <p:nvSpPr>
          <p:cNvPr id="7" name="TextBox 6">
            <a:extLst>
              <a:ext uri="{FF2B5EF4-FFF2-40B4-BE49-F238E27FC236}">
                <a16:creationId xmlns:a16="http://schemas.microsoft.com/office/drawing/2014/main" id="{B397CDA5-497F-C207-7646-6F3259A665A1}"/>
              </a:ext>
            </a:extLst>
          </p:cNvPr>
          <p:cNvSpPr txBox="1"/>
          <p:nvPr/>
        </p:nvSpPr>
        <p:spPr>
          <a:xfrm>
            <a:off x="2854643" y="3511889"/>
            <a:ext cx="6097904" cy="369332"/>
          </a:xfrm>
          <a:prstGeom prst="rect">
            <a:avLst/>
          </a:prstGeom>
          <a:noFill/>
        </p:spPr>
        <p:txBody>
          <a:bodyPr wrap="square">
            <a:spAutoFit/>
          </a:bodyPr>
          <a:lstStyle/>
          <a:p>
            <a:pPr algn="l"/>
            <a:r>
              <a:rPr lang="en-US" b="1" i="0" dirty="0">
                <a:effectLst/>
                <a:latin typeface="Segoe UI" panose="020B0502040204020203" pitchFamily="34" charset="0"/>
              </a:rPr>
              <a:t>Example</a:t>
            </a:r>
          </a:p>
        </p:txBody>
      </p:sp>
      <p:pic>
        <p:nvPicPr>
          <p:cNvPr id="9" name="Picture 8">
            <a:extLst>
              <a:ext uri="{FF2B5EF4-FFF2-40B4-BE49-F238E27FC236}">
                <a16:creationId xmlns:a16="http://schemas.microsoft.com/office/drawing/2014/main" id="{759492D2-A1E0-3C74-836D-8F9AC9DE05EB}"/>
              </a:ext>
            </a:extLst>
          </p:cNvPr>
          <p:cNvPicPr>
            <a:picLocks noChangeAspect="1"/>
          </p:cNvPicPr>
          <p:nvPr/>
        </p:nvPicPr>
        <p:blipFill>
          <a:blip r:embed="rId2"/>
          <a:stretch>
            <a:fillRect/>
          </a:stretch>
        </p:blipFill>
        <p:spPr>
          <a:xfrm>
            <a:off x="5028723" y="3570435"/>
            <a:ext cx="3715703" cy="2337515"/>
          </a:xfrm>
          <a:prstGeom prst="rect">
            <a:avLst/>
          </a:prstGeom>
        </p:spPr>
      </p:pic>
      <p:cxnSp>
        <p:nvCxnSpPr>
          <p:cNvPr id="11" name="Connector: Elbow 10">
            <a:extLst>
              <a:ext uri="{FF2B5EF4-FFF2-40B4-BE49-F238E27FC236}">
                <a16:creationId xmlns:a16="http://schemas.microsoft.com/office/drawing/2014/main" id="{435E27E1-DF52-F645-962F-5422E885E798}"/>
              </a:ext>
            </a:extLst>
          </p:cNvPr>
          <p:cNvCxnSpPr/>
          <p:nvPr/>
        </p:nvCxnSpPr>
        <p:spPr>
          <a:xfrm>
            <a:off x="3131820" y="3881221"/>
            <a:ext cx="1896903" cy="736499"/>
          </a:xfrm>
          <a:prstGeom prst="bentConnector3">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55978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D8E2-B5CD-BC35-417A-C754D59A9215}"/>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Python Tuples</a:t>
            </a:r>
            <a:br>
              <a:rPr lang="en-US" b="0" i="0" dirty="0">
                <a:solidFill>
                  <a:srgbClr val="000000"/>
                </a:solidFill>
                <a:effectLst/>
                <a:latin typeface="Verdana" panose="020B0604030504040204" pitchFamily="34" charset="0"/>
              </a:rPr>
            </a:br>
            <a:br>
              <a:rPr lang="en-US" dirty="0"/>
            </a:br>
            <a:endParaRPr lang="en-US" dirty="0"/>
          </a:p>
        </p:txBody>
      </p:sp>
      <p:sp>
        <p:nvSpPr>
          <p:cNvPr id="3" name="Content Placeholder 2">
            <a:extLst>
              <a:ext uri="{FF2B5EF4-FFF2-40B4-BE49-F238E27FC236}">
                <a16:creationId xmlns:a16="http://schemas.microsoft.com/office/drawing/2014/main" id="{C6B507A2-0621-B77F-405C-6BBB32FF65E1}"/>
              </a:ext>
            </a:extLst>
          </p:cNvPr>
          <p:cNvSpPr>
            <a:spLocks noGrp="1"/>
          </p:cNvSpPr>
          <p:nvPr>
            <p:ph idx="1"/>
          </p:nvPr>
        </p:nvSpPr>
        <p:spPr>
          <a:xfrm>
            <a:off x="2592925" y="1356360"/>
            <a:ext cx="8915400" cy="3777622"/>
          </a:xfrm>
        </p:spPr>
        <p:txBody>
          <a:bodyPr/>
          <a:lstStyle/>
          <a:p>
            <a:r>
              <a:rPr lang="en-US" b="0" i="0" dirty="0" err="1">
                <a:solidFill>
                  <a:srgbClr val="000000"/>
                </a:solidFill>
                <a:effectLst/>
                <a:latin typeface="Consolas" panose="020B0609020204030204" pitchFamily="49" charset="0"/>
              </a:rPr>
              <a:t>mytuple</a:t>
            </a:r>
            <a:r>
              <a:rPr lang="en-US" b="0" i="0" dirty="0">
                <a:solidFill>
                  <a:srgbClr val="000000"/>
                </a:solidFill>
                <a:effectLst/>
                <a:latin typeface="Consolas" panose="020B0609020204030204" pitchFamily="49" charset="0"/>
              </a:rPr>
              <a:t> </a:t>
            </a:r>
            <a:r>
              <a:rPr lang="en-US" b="0" i="0" dirty="0">
                <a:solidFill>
                  <a:schemeClr val="tx1"/>
                </a:solidFill>
                <a:effectLst/>
                <a:latin typeface="Consolas" panose="020B0609020204030204" pitchFamily="49" charset="0"/>
              </a:rPr>
              <a:t>=(</a:t>
            </a:r>
            <a:r>
              <a:rPr lang="en-US" b="0" i="0" dirty="0">
                <a:solidFill>
                  <a:schemeClr val="accent1"/>
                </a:solidFill>
                <a:effectLst/>
                <a:latin typeface="Consolas" panose="020B0609020204030204" pitchFamily="49" charset="0"/>
              </a:rPr>
              <a:t>“Math”</a:t>
            </a:r>
            <a:r>
              <a:rPr lang="en-US" b="0" i="0" dirty="0">
                <a:solidFill>
                  <a:srgbClr val="000000"/>
                </a:solidFill>
                <a:effectLst/>
                <a:latin typeface="Consolas" panose="020B0609020204030204" pitchFamily="49" charset="0"/>
              </a:rPr>
              <a:t>, </a:t>
            </a:r>
            <a:r>
              <a:rPr lang="en-US" b="0" i="0" dirty="0">
                <a:solidFill>
                  <a:schemeClr val="accent1"/>
                </a:solidFill>
                <a:effectLst/>
                <a:latin typeface="Consolas" panose="020B0609020204030204" pitchFamily="49" charset="0"/>
              </a:rPr>
              <a:t>“Chinese”</a:t>
            </a:r>
            <a:r>
              <a:rPr lang="en-US" b="0" i="0" dirty="0">
                <a:solidFill>
                  <a:schemeClr val="tx1"/>
                </a:solidFill>
                <a:effectLst/>
                <a:latin typeface="Consolas" panose="020B0609020204030204" pitchFamily="49" charset="0"/>
              </a:rPr>
              <a:t>,</a:t>
            </a:r>
            <a:r>
              <a:rPr lang="en-US" b="0" i="0" dirty="0">
                <a:solidFill>
                  <a:schemeClr val="accent1"/>
                </a:solidFill>
                <a:effectLst/>
                <a:latin typeface="Consolas" panose="020B0609020204030204" pitchFamily="49" charset="0"/>
              </a:rPr>
              <a:t> “English”</a:t>
            </a:r>
            <a:r>
              <a:rPr lang="en-US" b="0" i="0" dirty="0">
                <a:solidFill>
                  <a:schemeClr val="tx1"/>
                </a:solidFill>
                <a:effectLst/>
                <a:latin typeface="Consolas" panose="020B0609020204030204" pitchFamily="49" charset="0"/>
              </a:rPr>
              <a:t>)</a:t>
            </a:r>
            <a:endParaRPr lang="en-US" dirty="0">
              <a:solidFill>
                <a:schemeClr val="tx1"/>
              </a:solidFill>
            </a:endParaRPr>
          </a:p>
        </p:txBody>
      </p:sp>
      <p:sp>
        <p:nvSpPr>
          <p:cNvPr id="7" name="TextBox 6">
            <a:extLst>
              <a:ext uri="{FF2B5EF4-FFF2-40B4-BE49-F238E27FC236}">
                <a16:creationId xmlns:a16="http://schemas.microsoft.com/office/drawing/2014/main" id="{6DCD0B05-9DF9-8031-D987-EE737CC71489}"/>
              </a:ext>
            </a:extLst>
          </p:cNvPr>
          <p:cNvSpPr txBox="1"/>
          <p:nvPr/>
        </p:nvSpPr>
        <p:spPr>
          <a:xfrm>
            <a:off x="4500563" y="2175585"/>
            <a:ext cx="6097904"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Tuple</a:t>
            </a:r>
          </a:p>
          <a:p>
            <a:br>
              <a:rPr lang="en-US" dirty="0"/>
            </a:br>
            <a:endParaRPr lang="en-US" dirty="0"/>
          </a:p>
        </p:txBody>
      </p:sp>
      <p:sp>
        <p:nvSpPr>
          <p:cNvPr id="9" name="TextBox 8">
            <a:extLst>
              <a:ext uri="{FF2B5EF4-FFF2-40B4-BE49-F238E27FC236}">
                <a16:creationId xmlns:a16="http://schemas.microsoft.com/office/drawing/2014/main" id="{98C06F0E-9BA2-94D4-FD76-FF40CA7C92B5}"/>
              </a:ext>
            </a:extLst>
          </p:cNvPr>
          <p:cNvSpPr txBox="1"/>
          <p:nvPr/>
        </p:nvSpPr>
        <p:spPr>
          <a:xfrm>
            <a:off x="2592925" y="2483362"/>
            <a:ext cx="8294370" cy="1231106"/>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Tuples are used to store multiple items in a single variable.</a:t>
            </a:r>
          </a:p>
          <a:p>
            <a:pPr algn="l"/>
            <a:r>
              <a:rPr lang="en-US" sz="1400" b="0" i="0" dirty="0">
                <a:solidFill>
                  <a:srgbClr val="000000"/>
                </a:solidFill>
                <a:effectLst/>
                <a:latin typeface="Verdana" panose="020B0604030504040204" pitchFamily="34" charset="0"/>
              </a:rPr>
              <a:t>Tuple is one of 4 built-in data types in Python used to store collections of data, the other 3 are </a:t>
            </a:r>
            <a:r>
              <a:rPr lang="en-US" sz="1400" dirty="0">
                <a:solidFill>
                  <a:srgbClr val="000000"/>
                </a:solidFill>
                <a:latin typeface="Verdana" panose="020B0604030504040204" pitchFamily="34" charset="0"/>
              </a:rPr>
              <a:t>List</a:t>
            </a:r>
            <a:r>
              <a:rPr lang="en-US" sz="1400" b="0" i="0" dirty="0">
                <a:solidFill>
                  <a:srgbClr val="000000"/>
                </a:solidFill>
                <a:effectLst/>
                <a:latin typeface="Verdana" panose="020B0604030504040204" pitchFamily="34" charset="0"/>
              </a:rPr>
              <a:t>, </a:t>
            </a:r>
            <a:r>
              <a:rPr lang="en-US" sz="1400" dirty="0">
                <a:solidFill>
                  <a:srgbClr val="000000"/>
                </a:solidFill>
                <a:latin typeface="Verdana" panose="020B0604030504040204" pitchFamily="34" charset="0"/>
              </a:rPr>
              <a:t>Set</a:t>
            </a:r>
            <a:r>
              <a:rPr lang="en-US" sz="1400" b="0" i="0" dirty="0">
                <a:solidFill>
                  <a:srgbClr val="000000"/>
                </a:solidFill>
                <a:effectLst/>
                <a:latin typeface="Verdana" panose="020B0604030504040204" pitchFamily="34" charset="0"/>
              </a:rPr>
              <a:t>, and </a:t>
            </a:r>
            <a:r>
              <a:rPr lang="en-US" sz="1400" dirty="0">
                <a:solidFill>
                  <a:srgbClr val="000000"/>
                </a:solidFill>
                <a:latin typeface="Verdana" panose="020B0604030504040204" pitchFamily="34" charset="0"/>
              </a:rPr>
              <a:t>Dictionary</a:t>
            </a:r>
            <a:r>
              <a:rPr lang="en-US" sz="1400" b="0" i="0" dirty="0">
                <a:solidFill>
                  <a:srgbClr val="000000"/>
                </a:solidFill>
                <a:effectLst/>
                <a:latin typeface="Verdana" panose="020B0604030504040204" pitchFamily="34" charset="0"/>
              </a:rPr>
              <a:t>, all with different qualities and usage.</a:t>
            </a:r>
          </a:p>
          <a:p>
            <a:pPr algn="l"/>
            <a:r>
              <a:rPr lang="en-US" sz="1400" b="0" i="0" dirty="0">
                <a:solidFill>
                  <a:srgbClr val="000000"/>
                </a:solidFill>
                <a:effectLst/>
                <a:latin typeface="Verdana" panose="020B0604030504040204" pitchFamily="34" charset="0"/>
              </a:rPr>
              <a:t>A tuple is a collection which is ordered and </a:t>
            </a:r>
            <a:r>
              <a:rPr lang="en-US" sz="1400" b="1" i="0" dirty="0">
                <a:solidFill>
                  <a:srgbClr val="000000"/>
                </a:solidFill>
                <a:effectLst/>
                <a:latin typeface="Verdana" panose="020B0604030504040204" pitchFamily="34" charset="0"/>
              </a:rPr>
              <a:t>unchangeable</a:t>
            </a:r>
            <a:r>
              <a:rPr lang="en-US" sz="1400" b="0" i="0" dirty="0">
                <a:solidFill>
                  <a:srgbClr val="000000"/>
                </a:solidFill>
                <a:effectLst/>
                <a:latin typeface="Verdana" panose="020B0604030504040204" pitchFamily="34" charset="0"/>
              </a:rPr>
              <a:t>.</a:t>
            </a:r>
          </a:p>
          <a:p>
            <a:pPr algn="l"/>
            <a:r>
              <a:rPr lang="en-US" sz="1400" b="0" i="0" dirty="0">
                <a:solidFill>
                  <a:srgbClr val="000000"/>
                </a:solidFill>
                <a:effectLst/>
                <a:latin typeface="Verdana" panose="020B0604030504040204" pitchFamily="34" charset="0"/>
              </a:rPr>
              <a:t>Tuples are written with round brackets</a:t>
            </a:r>
            <a:r>
              <a:rPr lang="en-US" b="0" i="0" dirty="0">
                <a:solidFill>
                  <a:srgbClr val="000000"/>
                </a:solidFill>
                <a:effectLst/>
                <a:latin typeface="Verdana" panose="020B0604030504040204" pitchFamily="34" charset="0"/>
              </a:rPr>
              <a:t>.</a:t>
            </a:r>
          </a:p>
        </p:txBody>
      </p:sp>
      <p:pic>
        <p:nvPicPr>
          <p:cNvPr id="11" name="Picture 10">
            <a:extLst>
              <a:ext uri="{FF2B5EF4-FFF2-40B4-BE49-F238E27FC236}">
                <a16:creationId xmlns:a16="http://schemas.microsoft.com/office/drawing/2014/main" id="{BC90AF6B-5AFC-0643-5850-3A372E49ED35}"/>
              </a:ext>
            </a:extLst>
          </p:cNvPr>
          <p:cNvPicPr>
            <a:picLocks noChangeAspect="1"/>
          </p:cNvPicPr>
          <p:nvPr/>
        </p:nvPicPr>
        <p:blipFill>
          <a:blip r:embed="rId2"/>
          <a:stretch>
            <a:fillRect/>
          </a:stretch>
        </p:blipFill>
        <p:spPr>
          <a:xfrm>
            <a:off x="3615006" y="4910461"/>
            <a:ext cx="4473892" cy="1323429"/>
          </a:xfrm>
          <a:prstGeom prst="rect">
            <a:avLst/>
          </a:prstGeom>
        </p:spPr>
      </p:pic>
      <p:sp>
        <p:nvSpPr>
          <p:cNvPr id="13" name="TextBox 12">
            <a:extLst>
              <a:ext uri="{FF2B5EF4-FFF2-40B4-BE49-F238E27FC236}">
                <a16:creationId xmlns:a16="http://schemas.microsoft.com/office/drawing/2014/main" id="{D4B5759B-D59B-03F9-CF03-EE14FB52FB35}"/>
              </a:ext>
            </a:extLst>
          </p:cNvPr>
          <p:cNvSpPr txBox="1"/>
          <p:nvPr/>
        </p:nvSpPr>
        <p:spPr>
          <a:xfrm>
            <a:off x="2574876" y="3969664"/>
            <a:ext cx="6097904" cy="800219"/>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a:p>
            <a:pPr algn="l"/>
            <a:endParaRPr lang="en-US" sz="1400" b="0" i="0" dirty="0">
              <a:solidFill>
                <a:srgbClr val="000000"/>
              </a:solidFill>
              <a:effectLst/>
              <a:latin typeface="Verdana" panose="020B0604030504040204" pitchFamily="34" charset="0"/>
            </a:endParaRPr>
          </a:p>
          <a:p>
            <a:pPr algn="l"/>
            <a:r>
              <a:rPr lang="en-US" sz="1400" dirty="0">
                <a:solidFill>
                  <a:srgbClr val="000000"/>
                </a:solidFill>
                <a:latin typeface="Verdana" panose="020B0604030504040204" pitchFamily="34" charset="0"/>
              </a:rPr>
              <a:t>  -</a:t>
            </a:r>
            <a:r>
              <a:rPr lang="en-US" sz="1400" b="0" i="0" dirty="0">
                <a:solidFill>
                  <a:srgbClr val="000000"/>
                </a:solidFill>
                <a:effectLst/>
                <a:latin typeface="Verdana" panose="020B0604030504040204" pitchFamily="34" charset="0"/>
              </a:rPr>
              <a:t>Create a Tuple:</a:t>
            </a:r>
          </a:p>
        </p:txBody>
      </p:sp>
    </p:spTree>
    <p:extLst>
      <p:ext uri="{BB962C8B-B14F-4D97-AF65-F5344CB8AC3E}">
        <p14:creationId xmlns:p14="http://schemas.microsoft.com/office/powerpoint/2010/main" val="25393257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7CBC1C-27B4-6EE0-8EA2-35D0DF2A2405}"/>
              </a:ext>
            </a:extLst>
          </p:cNvPr>
          <p:cNvSpPr txBox="1"/>
          <p:nvPr/>
        </p:nvSpPr>
        <p:spPr>
          <a:xfrm>
            <a:off x="1837373" y="264140"/>
            <a:ext cx="6097904"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Tuple Items</a:t>
            </a:r>
          </a:p>
          <a:p>
            <a:br>
              <a:rPr lang="en-US" dirty="0"/>
            </a:br>
            <a:endParaRPr lang="en-US" dirty="0"/>
          </a:p>
        </p:txBody>
      </p:sp>
      <p:sp>
        <p:nvSpPr>
          <p:cNvPr id="7" name="TextBox 6">
            <a:extLst>
              <a:ext uri="{FF2B5EF4-FFF2-40B4-BE49-F238E27FC236}">
                <a16:creationId xmlns:a16="http://schemas.microsoft.com/office/drawing/2014/main" id="{04FF5808-702B-6E7B-851B-1AC237B65AB1}"/>
              </a:ext>
            </a:extLst>
          </p:cNvPr>
          <p:cNvSpPr txBox="1"/>
          <p:nvPr/>
        </p:nvSpPr>
        <p:spPr>
          <a:xfrm>
            <a:off x="1985963" y="664250"/>
            <a:ext cx="6097904" cy="523220"/>
          </a:xfrm>
          <a:prstGeom prst="rect">
            <a:avLst/>
          </a:prstGeom>
          <a:noFill/>
        </p:spPr>
        <p:txBody>
          <a:bodyPr wrap="square">
            <a:spAutoFit/>
          </a:bodyPr>
          <a:lstStyle/>
          <a:p>
            <a:r>
              <a:rPr lang="en-US" sz="1400" b="0" i="0" dirty="0">
                <a:solidFill>
                  <a:srgbClr val="000000"/>
                </a:solidFill>
                <a:effectLst/>
                <a:latin typeface="Verdana" panose="020B0604030504040204" pitchFamily="34" charset="0"/>
              </a:rPr>
              <a:t>- Tuple items are ordered, unchangeable, and allow duplicate values.</a:t>
            </a:r>
            <a:endParaRPr lang="en-US" sz="1400" dirty="0"/>
          </a:p>
        </p:txBody>
      </p:sp>
      <p:sp>
        <p:nvSpPr>
          <p:cNvPr id="9" name="TextBox 8">
            <a:extLst>
              <a:ext uri="{FF2B5EF4-FFF2-40B4-BE49-F238E27FC236}">
                <a16:creationId xmlns:a16="http://schemas.microsoft.com/office/drawing/2014/main" id="{2D755AD8-76F1-B272-828E-428F4422100A}"/>
              </a:ext>
            </a:extLst>
          </p:cNvPr>
          <p:cNvSpPr txBox="1"/>
          <p:nvPr/>
        </p:nvSpPr>
        <p:spPr>
          <a:xfrm>
            <a:off x="1985963" y="1187470"/>
            <a:ext cx="6097904" cy="584775"/>
          </a:xfrm>
          <a:prstGeom prst="rect">
            <a:avLst/>
          </a:prstGeom>
          <a:noFill/>
        </p:spPr>
        <p:txBody>
          <a:bodyPr wrap="square">
            <a:spAutoFit/>
          </a:bodyPr>
          <a:lstStyle/>
          <a:p>
            <a:r>
              <a:rPr lang="en-US" sz="1400" dirty="0">
                <a:solidFill>
                  <a:srgbClr val="000000"/>
                </a:solidFill>
                <a:latin typeface="Verdana" panose="020B0604030504040204" pitchFamily="34" charset="0"/>
              </a:rPr>
              <a:t>- t</a:t>
            </a:r>
            <a:r>
              <a:rPr lang="en-US" sz="1400" b="0" i="0" dirty="0">
                <a:solidFill>
                  <a:srgbClr val="000000"/>
                </a:solidFill>
                <a:effectLst/>
                <a:latin typeface="Verdana" panose="020B0604030504040204" pitchFamily="34" charset="0"/>
              </a:rPr>
              <a:t>uple items are indexed, the first item has index [0] , the second item has index [1] etc</a:t>
            </a:r>
            <a:r>
              <a:rPr lang="en-US" b="0" i="0" dirty="0">
                <a:solidFill>
                  <a:srgbClr val="000000"/>
                </a:solidFill>
                <a:effectLst/>
                <a:latin typeface="Verdana" panose="020B0604030504040204" pitchFamily="34" charset="0"/>
              </a:rPr>
              <a:t>. </a:t>
            </a:r>
            <a:endParaRPr lang="en-US" dirty="0"/>
          </a:p>
        </p:txBody>
      </p:sp>
      <p:sp>
        <p:nvSpPr>
          <p:cNvPr id="11" name="TextBox 10">
            <a:extLst>
              <a:ext uri="{FF2B5EF4-FFF2-40B4-BE49-F238E27FC236}">
                <a16:creationId xmlns:a16="http://schemas.microsoft.com/office/drawing/2014/main" id="{4CB644DF-DEF3-8E3F-25B8-1895162096CD}"/>
              </a:ext>
            </a:extLst>
          </p:cNvPr>
          <p:cNvSpPr txBox="1"/>
          <p:nvPr/>
        </p:nvSpPr>
        <p:spPr>
          <a:xfrm>
            <a:off x="2088833" y="1955780"/>
            <a:ext cx="6097904"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Ordered</a:t>
            </a:r>
          </a:p>
          <a:p>
            <a:br>
              <a:rPr lang="en-US" dirty="0"/>
            </a:br>
            <a:endParaRPr lang="en-US" dirty="0"/>
          </a:p>
        </p:txBody>
      </p:sp>
      <p:sp>
        <p:nvSpPr>
          <p:cNvPr id="13" name="TextBox 12">
            <a:extLst>
              <a:ext uri="{FF2B5EF4-FFF2-40B4-BE49-F238E27FC236}">
                <a16:creationId xmlns:a16="http://schemas.microsoft.com/office/drawing/2014/main" id="{868F3B0B-86BE-DAC6-470B-A77038B967A7}"/>
              </a:ext>
            </a:extLst>
          </p:cNvPr>
          <p:cNvSpPr txBox="1"/>
          <p:nvPr/>
        </p:nvSpPr>
        <p:spPr>
          <a:xfrm>
            <a:off x="1985963" y="2417445"/>
            <a:ext cx="6097904" cy="1077218"/>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 When we say that tuples are ordered, it means that the items have a defined order, and that order will not change.</a:t>
            </a:r>
          </a:p>
          <a:p>
            <a:br>
              <a:rPr lang="en-US" dirty="0"/>
            </a:br>
            <a:endParaRPr lang="en-US" dirty="0"/>
          </a:p>
        </p:txBody>
      </p:sp>
      <p:sp>
        <p:nvSpPr>
          <p:cNvPr id="15" name="TextBox 14">
            <a:extLst>
              <a:ext uri="{FF2B5EF4-FFF2-40B4-BE49-F238E27FC236}">
                <a16:creationId xmlns:a16="http://schemas.microsoft.com/office/drawing/2014/main" id="{75DF1C47-AF4E-D1BD-36B6-C88915B60B6B}"/>
              </a:ext>
            </a:extLst>
          </p:cNvPr>
          <p:cNvSpPr txBox="1"/>
          <p:nvPr/>
        </p:nvSpPr>
        <p:spPr>
          <a:xfrm>
            <a:off x="1985963" y="3062645"/>
            <a:ext cx="6097904"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Unchangeable</a:t>
            </a:r>
          </a:p>
          <a:p>
            <a:br>
              <a:rPr lang="en-US" dirty="0"/>
            </a:br>
            <a:endParaRPr lang="en-US" dirty="0"/>
          </a:p>
        </p:txBody>
      </p:sp>
      <p:sp>
        <p:nvSpPr>
          <p:cNvPr id="17" name="TextBox 16">
            <a:extLst>
              <a:ext uri="{FF2B5EF4-FFF2-40B4-BE49-F238E27FC236}">
                <a16:creationId xmlns:a16="http://schemas.microsoft.com/office/drawing/2014/main" id="{888DA407-1AC8-1600-F05B-BB4798DB24F9}"/>
              </a:ext>
            </a:extLst>
          </p:cNvPr>
          <p:cNvSpPr txBox="1"/>
          <p:nvPr/>
        </p:nvSpPr>
        <p:spPr>
          <a:xfrm>
            <a:off x="1985963" y="3553957"/>
            <a:ext cx="6097904" cy="1077218"/>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 Tuples are unchangeable, meaning that we cannot change, add or remove items after the tuple has been created.</a:t>
            </a:r>
          </a:p>
          <a:p>
            <a:br>
              <a:rPr lang="en-US" dirty="0"/>
            </a:br>
            <a:endParaRPr lang="en-US" dirty="0"/>
          </a:p>
        </p:txBody>
      </p:sp>
      <p:sp>
        <p:nvSpPr>
          <p:cNvPr id="19" name="TextBox 18">
            <a:extLst>
              <a:ext uri="{FF2B5EF4-FFF2-40B4-BE49-F238E27FC236}">
                <a16:creationId xmlns:a16="http://schemas.microsoft.com/office/drawing/2014/main" id="{2015108C-F3F1-9805-61FF-A404DCFAE88F}"/>
              </a:ext>
            </a:extLst>
          </p:cNvPr>
          <p:cNvSpPr txBox="1"/>
          <p:nvPr/>
        </p:nvSpPr>
        <p:spPr>
          <a:xfrm>
            <a:off x="1985963" y="4228804"/>
            <a:ext cx="6097904"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Allow Duplicates</a:t>
            </a:r>
          </a:p>
          <a:p>
            <a:br>
              <a:rPr lang="en-US" dirty="0"/>
            </a:br>
            <a:endParaRPr lang="en-US" dirty="0"/>
          </a:p>
        </p:txBody>
      </p:sp>
      <p:sp>
        <p:nvSpPr>
          <p:cNvPr id="21" name="TextBox 20">
            <a:extLst>
              <a:ext uri="{FF2B5EF4-FFF2-40B4-BE49-F238E27FC236}">
                <a16:creationId xmlns:a16="http://schemas.microsoft.com/office/drawing/2014/main" id="{11792D62-16DF-C73F-EDAB-286F1C6786E8}"/>
              </a:ext>
            </a:extLst>
          </p:cNvPr>
          <p:cNvSpPr txBox="1"/>
          <p:nvPr/>
        </p:nvSpPr>
        <p:spPr>
          <a:xfrm>
            <a:off x="2088833" y="4631175"/>
            <a:ext cx="6097904" cy="1077218"/>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 Since tuples are indexed, they can have items with the same value:</a:t>
            </a:r>
          </a:p>
          <a:p>
            <a:br>
              <a:rPr lang="en-US" b="0" i="0" dirty="0">
                <a:solidFill>
                  <a:srgbClr val="000000"/>
                </a:solidFill>
                <a:effectLst/>
                <a:latin typeface="Verdana" panose="020B0604030504040204" pitchFamily="34" charset="0"/>
              </a:rPr>
            </a:br>
            <a:endParaRPr lang="en-US" dirty="0"/>
          </a:p>
        </p:txBody>
      </p:sp>
    </p:spTree>
    <p:extLst>
      <p:ext uri="{BB962C8B-B14F-4D97-AF65-F5344CB8AC3E}">
        <p14:creationId xmlns:p14="http://schemas.microsoft.com/office/powerpoint/2010/main" val="40129906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C451-40D9-E691-A089-B368BD8E1F8A}"/>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Python - Access Tuple Items</a:t>
            </a:r>
            <a:br>
              <a:rPr lang="en-US" b="0" i="0" dirty="0">
                <a:solidFill>
                  <a:srgbClr val="000000"/>
                </a:solidFill>
                <a:effectLst/>
                <a:latin typeface="Verdana" panose="020B0604030504040204" pitchFamily="34" charset="0"/>
              </a:rPr>
            </a:br>
            <a:br>
              <a:rPr lang="en-US" dirty="0"/>
            </a:br>
            <a:endParaRPr lang="en-US" dirty="0"/>
          </a:p>
        </p:txBody>
      </p:sp>
      <p:sp>
        <p:nvSpPr>
          <p:cNvPr id="3" name="Content Placeholder 2">
            <a:extLst>
              <a:ext uri="{FF2B5EF4-FFF2-40B4-BE49-F238E27FC236}">
                <a16:creationId xmlns:a16="http://schemas.microsoft.com/office/drawing/2014/main" id="{A34C9005-7CFE-FC2E-F1E3-D3BA87080CA6}"/>
              </a:ext>
            </a:extLst>
          </p:cNvPr>
          <p:cNvSpPr>
            <a:spLocks noGrp="1"/>
          </p:cNvSpPr>
          <p:nvPr>
            <p:ph idx="1"/>
          </p:nvPr>
        </p:nvSpPr>
        <p:spPr>
          <a:xfrm>
            <a:off x="2592925" y="1905000"/>
            <a:ext cx="8915400" cy="3777622"/>
          </a:xfrm>
        </p:spPr>
        <p:txBody>
          <a:bodyPr/>
          <a:lstStyle/>
          <a:p>
            <a:pPr algn="l"/>
            <a:r>
              <a:rPr lang="en-US" b="0" i="0" dirty="0">
                <a:solidFill>
                  <a:srgbClr val="000000"/>
                </a:solidFill>
                <a:effectLst/>
                <a:latin typeface="Verdana" panose="020B0604030504040204" pitchFamily="34" charset="0"/>
              </a:rPr>
              <a:t>You can access tuple items by referring to the index number, inside square brackets</a:t>
            </a:r>
          </a:p>
        </p:txBody>
      </p:sp>
      <p:sp>
        <p:nvSpPr>
          <p:cNvPr id="5" name="TextBox 4">
            <a:extLst>
              <a:ext uri="{FF2B5EF4-FFF2-40B4-BE49-F238E27FC236}">
                <a16:creationId xmlns:a16="http://schemas.microsoft.com/office/drawing/2014/main" id="{268F7182-2178-10E9-D4F1-6067B148C485}"/>
              </a:ext>
            </a:extLst>
          </p:cNvPr>
          <p:cNvSpPr txBox="1"/>
          <p:nvPr/>
        </p:nvSpPr>
        <p:spPr>
          <a:xfrm>
            <a:off x="3997960" y="1557635"/>
            <a:ext cx="6097904"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Access Tuple Items</a:t>
            </a:r>
          </a:p>
          <a:p>
            <a:br>
              <a:rPr lang="en-US" dirty="0"/>
            </a:br>
            <a:endParaRPr lang="en-US" dirty="0"/>
          </a:p>
        </p:txBody>
      </p:sp>
      <p:sp>
        <p:nvSpPr>
          <p:cNvPr id="7" name="TextBox 6">
            <a:extLst>
              <a:ext uri="{FF2B5EF4-FFF2-40B4-BE49-F238E27FC236}">
                <a16:creationId xmlns:a16="http://schemas.microsoft.com/office/drawing/2014/main" id="{56360886-706A-6C3C-9584-5CCCDAAA54A8}"/>
              </a:ext>
            </a:extLst>
          </p:cNvPr>
          <p:cNvSpPr txBox="1"/>
          <p:nvPr/>
        </p:nvSpPr>
        <p:spPr>
          <a:xfrm>
            <a:off x="2592925" y="2816558"/>
            <a:ext cx="609790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9" name="TextBox 8">
            <a:extLst>
              <a:ext uri="{FF2B5EF4-FFF2-40B4-BE49-F238E27FC236}">
                <a16:creationId xmlns:a16="http://schemas.microsoft.com/office/drawing/2014/main" id="{4A72D87F-5441-CC0E-6CEF-5407C7B18B4E}"/>
              </a:ext>
            </a:extLst>
          </p:cNvPr>
          <p:cNvSpPr txBox="1"/>
          <p:nvPr/>
        </p:nvSpPr>
        <p:spPr>
          <a:xfrm>
            <a:off x="2477453" y="3300190"/>
            <a:ext cx="6097904" cy="923330"/>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Print the second item in the tuple:</a:t>
            </a:r>
          </a:p>
          <a:p>
            <a:br>
              <a:rPr lang="en-US" dirty="0"/>
            </a:br>
            <a:endParaRPr lang="en-US" dirty="0"/>
          </a:p>
        </p:txBody>
      </p:sp>
      <p:pic>
        <p:nvPicPr>
          <p:cNvPr id="11" name="Picture 10">
            <a:extLst>
              <a:ext uri="{FF2B5EF4-FFF2-40B4-BE49-F238E27FC236}">
                <a16:creationId xmlns:a16="http://schemas.microsoft.com/office/drawing/2014/main" id="{2E275C26-51C4-7166-F83A-39D6D5F875FD}"/>
              </a:ext>
            </a:extLst>
          </p:cNvPr>
          <p:cNvPicPr>
            <a:picLocks noChangeAspect="1"/>
          </p:cNvPicPr>
          <p:nvPr/>
        </p:nvPicPr>
        <p:blipFill>
          <a:blip r:embed="rId2"/>
          <a:stretch>
            <a:fillRect/>
          </a:stretch>
        </p:blipFill>
        <p:spPr>
          <a:xfrm>
            <a:off x="5162550" y="3876155"/>
            <a:ext cx="4436525" cy="1478842"/>
          </a:xfrm>
          <a:prstGeom prst="rect">
            <a:avLst/>
          </a:prstGeom>
        </p:spPr>
      </p:pic>
      <p:cxnSp>
        <p:nvCxnSpPr>
          <p:cNvPr id="13" name="Connector: Elbow 12">
            <a:extLst>
              <a:ext uri="{FF2B5EF4-FFF2-40B4-BE49-F238E27FC236}">
                <a16:creationId xmlns:a16="http://schemas.microsoft.com/office/drawing/2014/main" id="{300A6ABB-A9F8-7A3E-986D-D9929212F6BE}"/>
              </a:ext>
            </a:extLst>
          </p:cNvPr>
          <p:cNvCxnSpPr/>
          <p:nvPr/>
        </p:nvCxnSpPr>
        <p:spPr>
          <a:xfrm>
            <a:off x="2720340" y="3761855"/>
            <a:ext cx="2263140" cy="1255915"/>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6623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FF32-348D-166D-56CB-8C7A0DAF19EC}"/>
              </a:ext>
            </a:extLst>
          </p:cNvPr>
          <p:cNvSpPr>
            <a:spLocks noGrp="1"/>
          </p:cNvSpPr>
          <p:nvPr>
            <p:ph type="title"/>
          </p:nvPr>
        </p:nvSpPr>
        <p:spPr>
          <a:xfrm>
            <a:off x="2589212" y="173536"/>
            <a:ext cx="8911687" cy="1280890"/>
          </a:xfrm>
        </p:spPr>
        <p:txBody>
          <a:bodyPr/>
          <a:lstStyle/>
          <a:p>
            <a:r>
              <a:rPr lang="en-US" b="0" i="0" dirty="0">
                <a:solidFill>
                  <a:srgbClr val="000000"/>
                </a:solidFill>
                <a:effectLst/>
                <a:latin typeface="Segoe UI" panose="020B0502040204020203" pitchFamily="34" charset="0"/>
              </a:rPr>
              <a:t>Recursion</a:t>
            </a:r>
            <a:br>
              <a:rPr lang="en-US" b="0" i="0" dirty="0">
                <a:solidFill>
                  <a:srgbClr val="000000"/>
                </a:solidFill>
                <a:effectLst/>
                <a:latin typeface="Segoe UI" panose="020B0502040204020203" pitchFamily="34" charset="0"/>
              </a:rPr>
            </a:br>
            <a:endParaRPr lang="en-US" dirty="0"/>
          </a:p>
        </p:txBody>
      </p:sp>
      <p:sp>
        <p:nvSpPr>
          <p:cNvPr id="5" name="TextBox 4">
            <a:extLst>
              <a:ext uri="{FF2B5EF4-FFF2-40B4-BE49-F238E27FC236}">
                <a16:creationId xmlns:a16="http://schemas.microsoft.com/office/drawing/2014/main" id="{6B6CC8AB-24D8-3801-93F6-0D60B70B3FE6}"/>
              </a:ext>
            </a:extLst>
          </p:cNvPr>
          <p:cNvSpPr txBox="1"/>
          <p:nvPr/>
        </p:nvSpPr>
        <p:spPr>
          <a:xfrm>
            <a:off x="2297663" y="813980"/>
            <a:ext cx="9006441" cy="2800767"/>
          </a:xfrm>
          <a:prstGeom prst="rect">
            <a:avLst/>
          </a:prstGeom>
          <a:noFill/>
        </p:spPr>
        <p:txBody>
          <a:bodyPr wrap="square">
            <a:spAutoFit/>
          </a:bodyPr>
          <a:lstStyle/>
          <a:p>
            <a:pPr algn="l"/>
            <a:r>
              <a:rPr lang="en-US" sz="1600" b="0" i="0" dirty="0">
                <a:solidFill>
                  <a:srgbClr val="000000"/>
                </a:solidFill>
                <a:effectLst/>
                <a:latin typeface="Verdana" panose="020B0604030504040204" pitchFamily="34" charset="0"/>
              </a:rPr>
              <a:t>- Python also accepts function recursion, which means a defined function can call itself.</a:t>
            </a:r>
          </a:p>
          <a:p>
            <a:pPr algn="l"/>
            <a:endParaRPr lang="en-US" sz="1600" b="0" i="0" dirty="0">
              <a:solidFill>
                <a:srgbClr val="000000"/>
              </a:solidFill>
              <a:effectLst/>
              <a:latin typeface="Verdana" panose="020B0604030504040204" pitchFamily="34" charset="0"/>
            </a:endParaRPr>
          </a:p>
          <a:p>
            <a:pPr algn="l"/>
            <a:r>
              <a:rPr lang="en-US" sz="1600" b="0" i="0" dirty="0">
                <a:solidFill>
                  <a:srgbClr val="000000"/>
                </a:solidFill>
                <a:effectLst/>
                <a:latin typeface="Verdana" panose="020B0604030504040204" pitchFamily="34" charset="0"/>
              </a:rPr>
              <a:t>- Recursion is a common mathematical and programming concept. It means that a function calls itself. This has the benefit of meaning that you can loop through data to reach a result.</a:t>
            </a:r>
          </a:p>
          <a:p>
            <a:pPr algn="l"/>
            <a:endParaRPr lang="en-US" sz="1600" b="0" i="0" dirty="0">
              <a:solidFill>
                <a:srgbClr val="000000"/>
              </a:solidFill>
              <a:effectLst/>
              <a:latin typeface="Verdana" panose="020B0604030504040204" pitchFamily="34" charset="0"/>
            </a:endParaRPr>
          </a:p>
          <a:p>
            <a:pPr algn="l"/>
            <a:r>
              <a:rPr lang="en-US" sz="1600" b="0" i="0" dirty="0">
                <a:solidFill>
                  <a:srgbClr val="000000"/>
                </a:solidFill>
                <a:effectLst/>
                <a:latin typeface="Verdana" panose="020B0604030504040204" pitchFamily="34" charset="0"/>
              </a:rPr>
              <a:t>- The developer should be very careful with recursion as it can be quite easy to slip into writing a function which never terminates, or one that uses excess amounts of memory or processor power. However, when written correctly recursion can be a very efficient and mathematically-elegant approach to programming.</a:t>
            </a:r>
          </a:p>
        </p:txBody>
      </p:sp>
      <p:sp>
        <p:nvSpPr>
          <p:cNvPr id="7" name="TextBox 6">
            <a:extLst>
              <a:ext uri="{FF2B5EF4-FFF2-40B4-BE49-F238E27FC236}">
                <a16:creationId xmlns:a16="http://schemas.microsoft.com/office/drawing/2014/main" id="{4202D503-03FE-CE8A-C8FD-26DF089166F5}"/>
              </a:ext>
            </a:extLst>
          </p:cNvPr>
          <p:cNvSpPr txBox="1"/>
          <p:nvPr/>
        </p:nvSpPr>
        <p:spPr>
          <a:xfrm>
            <a:off x="2199265" y="3839692"/>
            <a:ext cx="9203236" cy="830997"/>
          </a:xfrm>
          <a:prstGeom prst="rect">
            <a:avLst/>
          </a:prstGeom>
          <a:noFill/>
        </p:spPr>
        <p:txBody>
          <a:bodyPr wrap="square">
            <a:spAutoFit/>
          </a:bodyPr>
          <a:lstStyle/>
          <a:p>
            <a:r>
              <a:rPr lang="en-US" sz="1600" b="0" i="0" dirty="0">
                <a:solidFill>
                  <a:srgbClr val="000000"/>
                </a:solidFill>
                <a:effectLst/>
                <a:latin typeface="Verdana" panose="020B0604030504040204" pitchFamily="34" charset="0"/>
              </a:rPr>
              <a:t>- In this example, </a:t>
            </a:r>
            <a:r>
              <a:rPr lang="en-US" sz="1600" b="0" i="0" dirty="0" err="1">
                <a:solidFill>
                  <a:srgbClr val="000000"/>
                </a:solidFill>
                <a:effectLst/>
                <a:latin typeface="Verdana" panose="020B0604030504040204" pitchFamily="34" charset="0"/>
              </a:rPr>
              <a:t>tri_recursio</a:t>
            </a:r>
            <a:r>
              <a:rPr lang="en-US" sz="1600" b="0" i="0" dirty="0">
                <a:solidFill>
                  <a:srgbClr val="000000"/>
                </a:solidFill>
                <a:effectLst/>
                <a:latin typeface="Verdana" panose="020B0604030504040204" pitchFamily="34" charset="0"/>
              </a:rPr>
              <a:t>() is a function that we have defined to call itself ("recurse"). We use the </a:t>
            </a:r>
            <a:r>
              <a:rPr lang="en-US" sz="1600" b="0" i="0" dirty="0">
                <a:solidFill>
                  <a:srgbClr val="DC143C"/>
                </a:solidFill>
                <a:effectLst/>
                <a:latin typeface="Consolas" panose="020B0609020204030204" pitchFamily="49" charset="0"/>
              </a:rPr>
              <a:t>k</a:t>
            </a:r>
            <a:r>
              <a:rPr lang="en-US" sz="1600" b="0" i="0" dirty="0">
                <a:solidFill>
                  <a:srgbClr val="000000"/>
                </a:solidFill>
                <a:effectLst/>
                <a:latin typeface="Verdana" panose="020B0604030504040204" pitchFamily="34" charset="0"/>
              </a:rPr>
              <a:t> variable as the data, which decrements ( -1) every time we recurse. The recursion ends when the condition is not greater than 0 (i.e. when it is 0).</a:t>
            </a:r>
            <a:endParaRPr lang="en-US" sz="1600" dirty="0"/>
          </a:p>
        </p:txBody>
      </p:sp>
      <p:sp>
        <p:nvSpPr>
          <p:cNvPr id="9" name="TextBox 8">
            <a:extLst>
              <a:ext uri="{FF2B5EF4-FFF2-40B4-BE49-F238E27FC236}">
                <a16:creationId xmlns:a16="http://schemas.microsoft.com/office/drawing/2014/main" id="{B3D7CB36-EF45-1C68-1305-0F63DAF589B7}"/>
              </a:ext>
            </a:extLst>
          </p:cNvPr>
          <p:cNvSpPr txBox="1"/>
          <p:nvPr/>
        </p:nvSpPr>
        <p:spPr>
          <a:xfrm>
            <a:off x="2199265" y="4948359"/>
            <a:ext cx="9203235" cy="1200329"/>
          </a:xfrm>
          <a:prstGeom prst="rect">
            <a:avLst/>
          </a:prstGeom>
          <a:noFill/>
        </p:spPr>
        <p:txBody>
          <a:bodyPr wrap="square">
            <a:spAutoFit/>
          </a:bodyPr>
          <a:lstStyle/>
          <a:p>
            <a:pPr algn="l"/>
            <a:r>
              <a:rPr lang="en-US" sz="1600" i="0" dirty="0">
                <a:solidFill>
                  <a:srgbClr val="000000"/>
                </a:solidFill>
                <a:effectLst/>
                <a:latin typeface="Verdana" panose="020B0604030504040204" pitchFamily="34" charset="0"/>
              </a:rPr>
              <a:t>- To a new developer it can take some time to work out how exactly this works, best way to find out is by testing and modifying it</a:t>
            </a:r>
            <a:r>
              <a:rPr lang="en-US" sz="2000" b="0" i="0" dirty="0">
                <a:solidFill>
                  <a:srgbClr val="000000"/>
                </a:solidFill>
                <a:effectLst/>
                <a:latin typeface="Verdana" panose="020B0604030504040204" pitchFamily="34" charset="0"/>
              </a:rPr>
              <a:t>.</a:t>
            </a:r>
          </a:p>
          <a:p>
            <a:br>
              <a:rPr lang="en-US" b="0" i="0" dirty="0">
                <a:solidFill>
                  <a:srgbClr val="000000"/>
                </a:solidFill>
                <a:effectLst/>
                <a:latin typeface="Verdana" panose="020B0604030504040204" pitchFamily="34" charset="0"/>
              </a:rPr>
            </a:br>
            <a:endParaRPr lang="en-US" dirty="0"/>
          </a:p>
        </p:txBody>
      </p:sp>
    </p:spTree>
    <p:extLst>
      <p:ext uri="{BB962C8B-B14F-4D97-AF65-F5344CB8AC3E}">
        <p14:creationId xmlns:p14="http://schemas.microsoft.com/office/powerpoint/2010/main" val="17660894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AB55D-5514-A98A-2C7D-8B6B275CDC50}"/>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Negative Indexing</a:t>
            </a:r>
            <a:br>
              <a:rPr lang="en-US" dirty="0"/>
            </a:br>
            <a:endParaRPr lang="en-US" dirty="0"/>
          </a:p>
        </p:txBody>
      </p:sp>
      <p:sp>
        <p:nvSpPr>
          <p:cNvPr id="3" name="Content Placeholder 2">
            <a:extLst>
              <a:ext uri="{FF2B5EF4-FFF2-40B4-BE49-F238E27FC236}">
                <a16:creationId xmlns:a16="http://schemas.microsoft.com/office/drawing/2014/main" id="{18F42295-E36F-E378-B256-46CBB311B1F6}"/>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Negative indexing means start from the end.</a:t>
            </a:r>
          </a:p>
          <a:p>
            <a:pPr algn="l"/>
            <a:r>
              <a:rPr lang="en-US" dirty="0">
                <a:solidFill>
                  <a:srgbClr val="FF0000"/>
                </a:solidFill>
              </a:rPr>
              <a:t>-1</a:t>
            </a:r>
            <a:r>
              <a:rPr lang="en-US" dirty="0"/>
              <a:t> </a:t>
            </a:r>
            <a:r>
              <a:rPr lang="en-US" b="0" i="0" dirty="0">
                <a:solidFill>
                  <a:srgbClr val="000000"/>
                </a:solidFill>
                <a:effectLst/>
                <a:latin typeface="Verdana" panose="020B0604030504040204" pitchFamily="34" charset="0"/>
              </a:rPr>
              <a:t>refers to the last item, -2 refers to the second last item etc.</a:t>
            </a:r>
            <a:br>
              <a:rPr lang="en-US" dirty="0"/>
            </a:br>
            <a:endParaRPr lang="en-US" dirty="0"/>
          </a:p>
        </p:txBody>
      </p:sp>
      <p:sp>
        <p:nvSpPr>
          <p:cNvPr id="5" name="TextBox 4">
            <a:extLst>
              <a:ext uri="{FF2B5EF4-FFF2-40B4-BE49-F238E27FC236}">
                <a16:creationId xmlns:a16="http://schemas.microsoft.com/office/drawing/2014/main" id="{57D1DC1F-87CF-7CE1-0D62-432DAF9CC34F}"/>
              </a:ext>
            </a:extLst>
          </p:cNvPr>
          <p:cNvSpPr txBox="1"/>
          <p:nvPr/>
        </p:nvSpPr>
        <p:spPr>
          <a:xfrm>
            <a:off x="2093844" y="3429000"/>
            <a:ext cx="6096000"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a:p>
            <a:br>
              <a:rPr lang="en-US" dirty="0"/>
            </a:br>
            <a:endParaRPr lang="en-US" dirty="0"/>
          </a:p>
        </p:txBody>
      </p:sp>
      <p:sp>
        <p:nvSpPr>
          <p:cNvPr id="7" name="TextBox 6">
            <a:extLst>
              <a:ext uri="{FF2B5EF4-FFF2-40B4-BE49-F238E27FC236}">
                <a16:creationId xmlns:a16="http://schemas.microsoft.com/office/drawing/2014/main" id="{ED52AC8E-D1DD-5F34-08F5-B83036C56F52}"/>
              </a:ext>
            </a:extLst>
          </p:cNvPr>
          <p:cNvSpPr txBox="1"/>
          <p:nvPr/>
        </p:nvSpPr>
        <p:spPr>
          <a:xfrm>
            <a:off x="2266122" y="4119265"/>
            <a:ext cx="6096000" cy="861774"/>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 Print the last item of the tuple:</a:t>
            </a:r>
          </a:p>
          <a:p>
            <a:br>
              <a:rPr lang="en-US" dirty="0"/>
            </a:br>
            <a:endParaRPr lang="en-US" dirty="0"/>
          </a:p>
        </p:txBody>
      </p:sp>
      <p:pic>
        <p:nvPicPr>
          <p:cNvPr id="9" name="Picture 8">
            <a:extLst>
              <a:ext uri="{FF2B5EF4-FFF2-40B4-BE49-F238E27FC236}">
                <a16:creationId xmlns:a16="http://schemas.microsoft.com/office/drawing/2014/main" id="{1AF5B3DD-E5A1-8EE5-2F69-1FF3496F224A}"/>
              </a:ext>
            </a:extLst>
          </p:cNvPr>
          <p:cNvPicPr>
            <a:picLocks noChangeAspect="1"/>
          </p:cNvPicPr>
          <p:nvPr/>
        </p:nvPicPr>
        <p:blipFill>
          <a:blip r:embed="rId2"/>
          <a:stretch>
            <a:fillRect/>
          </a:stretch>
        </p:blipFill>
        <p:spPr>
          <a:xfrm>
            <a:off x="4968115" y="4496572"/>
            <a:ext cx="4957763" cy="1414650"/>
          </a:xfrm>
          <a:prstGeom prst="rect">
            <a:avLst/>
          </a:prstGeom>
        </p:spPr>
      </p:pic>
      <p:cxnSp>
        <p:nvCxnSpPr>
          <p:cNvPr id="11" name="Connector: Elbow 10">
            <a:extLst>
              <a:ext uri="{FF2B5EF4-FFF2-40B4-BE49-F238E27FC236}">
                <a16:creationId xmlns:a16="http://schemas.microsoft.com/office/drawing/2014/main" id="{238352FC-6390-83A8-70B9-4E2F7E9130BD}"/>
              </a:ext>
            </a:extLst>
          </p:cNvPr>
          <p:cNvCxnSpPr/>
          <p:nvPr/>
        </p:nvCxnSpPr>
        <p:spPr>
          <a:xfrm>
            <a:off x="3392557" y="4496572"/>
            <a:ext cx="1749287" cy="48446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98854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4B3A-BCCE-2237-132D-1C5DD6A9BD84}"/>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Range of Indexes</a:t>
            </a:r>
            <a:endParaRPr lang="en-US" dirty="0"/>
          </a:p>
        </p:txBody>
      </p:sp>
      <p:sp>
        <p:nvSpPr>
          <p:cNvPr id="3" name="Content Placeholder 2">
            <a:extLst>
              <a:ext uri="{FF2B5EF4-FFF2-40B4-BE49-F238E27FC236}">
                <a16:creationId xmlns:a16="http://schemas.microsoft.com/office/drawing/2014/main" id="{0502A1F0-DC58-2BF5-FCA7-9518F471FA0D}"/>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You can specify a range of indexes by specifying where to start and where to end the range.</a:t>
            </a:r>
          </a:p>
          <a:p>
            <a:pPr algn="l"/>
            <a:r>
              <a:rPr lang="en-US" b="0" i="0" dirty="0">
                <a:solidFill>
                  <a:srgbClr val="000000"/>
                </a:solidFill>
                <a:effectLst/>
                <a:latin typeface="Verdana" panose="020B0604030504040204" pitchFamily="34" charset="0"/>
              </a:rPr>
              <a:t>When specifying a range, the return value will be a new tuple with the specified items.</a:t>
            </a:r>
          </a:p>
          <a:p>
            <a:pPr marL="0" indent="0">
              <a:buNone/>
            </a:pPr>
            <a:endParaRPr lang="en-US" dirty="0"/>
          </a:p>
        </p:txBody>
      </p:sp>
      <p:sp>
        <p:nvSpPr>
          <p:cNvPr id="5" name="TextBox 4">
            <a:extLst>
              <a:ext uri="{FF2B5EF4-FFF2-40B4-BE49-F238E27FC236}">
                <a16:creationId xmlns:a16="http://schemas.microsoft.com/office/drawing/2014/main" id="{F7798D9A-F912-06A4-AAD5-B20BA23F2793}"/>
              </a:ext>
            </a:extLst>
          </p:cNvPr>
          <p:cNvSpPr txBox="1"/>
          <p:nvPr/>
        </p:nvSpPr>
        <p:spPr>
          <a:xfrm>
            <a:off x="2541241" y="3653079"/>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7" name="TextBox 6">
            <a:extLst>
              <a:ext uri="{FF2B5EF4-FFF2-40B4-BE49-F238E27FC236}">
                <a16:creationId xmlns:a16="http://schemas.microsoft.com/office/drawing/2014/main" id="{7545A7DA-D6C4-A175-6031-0BB2D8EF3C0E}"/>
              </a:ext>
            </a:extLst>
          </p:cNvPr>
          <p:cNvSpPr txBox="1"/>
          <p:nvPr/>
        </p:nvSpPr>
        <p:spPr>
          <a:xfrm>
            <a:off x="2541241" y="4058848"/>
            <a:ext cx="6096000" cy="861774"/>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 Return the third, fourth, and fifth item:</a:t>
            </a:r>
          </a:p>
          <a:p>
            <a:br>
              <a:rPr lang="en-US" dirty="0"/>
            </a:br>
            <a:endParaRPr lang="en-US" dirty="0"/>
          </a:p>
        </p:txBody>
      </p:sp>
      <p:pic>
        <p:nvPicPr>
          <p:cNvPr id="9" name="Picture 8">
            <a:extLst>
              <a:ext uri="{FF2B5EF4-FFF2-40B4-BE49-F238E27FC236}">
                <a16:creationId xmlns:a16="http://schemas.microsoft.com/office/drawing/2014/main" id="{CF45AA96-A68B-AAAB-C492-AD4FD93DF361}"/>
              </a:ext>
            </a:extLst>
          </p:cNvPr>
          <p:cNvPicPr>
            <a:picLocks noChangeAspect="1"/>
          </p:cNvPicPr>
          <p:nvPr/>
        </p:nvPicPr>
        <p:blipFill>
          <a:blip r:embed="rId2"/>
          <a:stretch>
            <a:fillRect/>
          </a:stretch>
        </p:blipFill>
        <p:spPr>
          <a:xfrm>
            <a:off x="2541241" y="4489735"/>
            <a:ext cx="7536561" cy="2268603"/>
          </a:xfrm>
          <a:prstGeom prst="rect">
            <a:avLst/>
          </a:prstGeom>
        </p:spPr>
      </p:pic>
    </p:spTree>
    <p:extLst>
      <p:ext uri="{BB962C8B-B14F-4D97-AF65-F5344CB8AC3E}">
        <p14:creationId xmlns:p14="http://schemas.microsoft.com/office/powerpoint/2010/main" val="22104538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068C-3576-FF02-A509-2683D05C23F8}"/>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Python - Update Tuples</a:t>
            </a:r>
            <a:br>
              <a:rPr lang="en-US" b="0" i="0" dirty="0">
                <a:solidFill>
                  <a:srgbClr val="000000"/>
                </a:solidFill>
                <a:effectLst/>
                <a:latin typeface="Verdana" panose="020B0604030504040204" pitchFamily="34" charset="0"/>
              </a:rPr>
            </a:br>
            <a:br>
              <a:rPr lang="en-US" dirty="0"/>
            </a:br>
            <a:endParaRPr lang="en-US" dirty="0"/>
          </a:p>
        </p:txBody>
      </p:sp>
      <p:sp>
        <p:nvSpPr>
          <p:cNvPr id="3" name="Content Placeholder 2">
            <a:extLst>
              <a:ext uri="{FF2B5EF4-FFF2-40B4-BE49-F238E27FC236}">
                <a16:creationId xmlns:a16="http://schemas.microsoft.com/office/drawing/2014/main" id="{93672824-7881-5C28-8D07-F292ACC59ED4}"/>
              </a:ext>
            </a:extLst>
          </p:cNvPr>
          <p:cNvSpPr>
            <a:spLocks noGrp="1"/>
          </p:cNvSpPr>
          <p:nvPr>
            <p:ph idx="1"/>
          </p:nvPr>
        </p:nvSpPr>
        <p:spPr>
          <a:xfrm>
            <a:off x="2416934" y="2965971"/>
            <a:ext cx="8915400" cy="3777622"/>
          </a:xfrm>
        </p:spPr>
        <p:txBody>
          <a:bodyPr/>
          <a:lstStyle/>
          <a:p>
            <a:pPr algn="l"/>
            <a:r>
              <a:rPr lang="en-US" b="0" i="0" dirty="0">
                <a:solidFill>
                  <a:srgbClr val="000000"/>
                </a:solidFill>
                <a:effectLst/>
                <a:latin typeface="Verdana" panose="020B0604030504040204" pitchFamily="34" charset="0"/>
              </a:rPr>
              <a:t>Once a tuple is created, you cannot change its values. Tuples are </a:t>
            </a:r>
            <a:r>
              <a:rPr lang="en-US" b="1" i="0" dirty="0">
                <a:solidFill>
                  <a:srgbClr val="000000"/>
                </a:solidFill>
                <a:effectLst/>
                <a:latin typeface="Verdana" panose="020B0604030504040204" pitchFamily="34" charset="0"/>
              </a:rPr>
              <a:t>unchangeable</a:t>
            </a:r>
            <a:r>
              <a:rPr lang="en-US" b="0" i="0" dirty="0">
                <a:solidFill>
                  <a:srgbClr val="000000"/>
                </a:solidFill>
                <a:effectLst/>
                <a:latin typeface="Verdana" panose="020B0604030504040204" pitchFamily="34" charset="0"/>
              </a:rPr>
              <a:t>, or </a:t>
            </a:r>
            <a:r>
              <a:rPr lang="en-US" b="1" i="0" dirty="0">
                <a:solidFill>
                  <a:srgbClr val="000000"/>
                </a:solidFill>
                <a:effectLst/>
                <a:latin typeface="Verdana" panose="020B0604030504040204" pitchFamily="34" charset="0"/>
              </a:rPr>
              <a:t>immutable</a:t>
            </a:r>
            <a:r>
              <a:rPr lang="en-US" b="0" i="0" dirty="0">
                <a:solidFill>
                  <a:srgbClr val="000000"/>
                </a:solidFill>
                <a:effectLst/>
                <a:latin typeface="Verdana" panose="020B0604030504040204" pitchFamily="34" charset="0"/>
              </a:rPr>
              <a:t> as it also is called.</a:t>
            </a:r>
          </a:p>
          <a:p>
            <a:pPr algn="l"/>
            <a:r>
              <a:rPr lang="en-US" b="0" i="0" dirty="0">
                <a:solidFill>
                  <a:srgbClr val="000000"/>
                </a:solidFill>
                <a:effectLst/>
                <a:latin typeface="Verdana" panose="020B0604030504040204" pitchFamily="34" charset="0"/>
              </a:rPr>
              <a:t>But there is a workaround. You can convert the tuple into a list, change the list, and convert the list back into a tuple.</a:t>
            </a:r>
          </a:p>
        </p:txBody>
      </p:sp>
      <p:sp>
        <p:nvSpPr>
          <p:cNvPr id="5" name="TextBox 4">
            <a:extLst>
              <a:ext uri="{FF2B5EF4-FFF2-40B4-BE49-F238E27FC236}">
                <a16:creationId xmlns:a16="http://schemas.microsoft.com/office/drawing/2014/main" id="{4D55694A-51FB-E1F4-75AF-14C69EE0C818}"/>
              </a:ext>
            </a:extLst>
          </p:cNvPr>
          <p:cNvSpPr txBox="1"/>
          <p:nvPr/>
        </p:nvSpPr>
        <p:spPr>
          <a:xfrm>
            <a:off x="3998912" y="1264555"/>
            <a:ext cx="6096000" cy="738664"/>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Tuples are unchangeable, meaning that you cannot change, add, or remove items once the tuple is created.</a:t>
            </a:r>
          </a:p>
          <a:p>
            <a:pPr algn="l"/>
            <a:r>
              <a:rPr lang="en-US" sz="1400" b="0" i="0" dirty="0">
                <a:solidFill>
                  <a:srgbClr val="000000"/>
                </a:solidFill>
                <a:effectLst/>
                <a:latin typeface="Verdana" panose="020B0604030504040204" pitchFamily="34" charset="0"/>
              </a:rPr>
              <a:t>But there are some workarounds.</a:t>
            </a:r>
          </a:p>
        </p:txBody>
      </p:sp>
      <p:sp>
        <p:nvSpPr>
          <p:cNvPr id="7" name="TextBox 6">
            <a:extLst>
              <a:ext uri="{FF2B5EF4-FFF2-40B4-BE49-F238E27FC236}">
                <a16:creationId xmlns:a16="http://schemas.microsoft.com/office/drawing/2014/main" id="{2042E131-6A84-AB63-8DC7-47176E75B0A8}"/>
              </a:ext>
            </a:extLst>
          </p:cNvPr>
          <p:cNvSpPr txBox="1"/>
          <p:nvPr/>
        </p:nvSpPr>
        <p:spPr>
          <a:xfrm>
            <a:off x="3525078" y="2181999"/>
            <a:ext cx="6096000"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Change Tuple Values</a:t>
            </a:r>
          </a:p>
          <a:p>
            <a:br>
              <a:rPr lang="en-US" dirty="0"/>
            </a:br>
            <a:endParaRPr lang="en-US" dirty="0"/>
          </a:p>
        </p:txBody>
      </p:sp>
    </p:spTree>
    <p:extLst>
      <p:ext uri="{BB962C8B-B14F-4D97-AF65-F5344CB8AC3E}">
        <p14:creationId xmlns:p14="http://schemas.microsoft.com/office/powerpoint/2010/main" val="15562006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48B52-F71C-FC31-9B57-5918994BCBBB}"/>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Example of Python Change Tuple Values</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 </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569ACC96-3F6C-E009-9AD3-651F69E8A141}"/>
              </a:ext>
            </a:extLst>
          </p:cNvPr>
          <p:cNvSpPr>
            <a:spLocks noGrp="1"/>
          </p:cNvSpPr>
          <p:nvPr>
            <p:ph idx="1"/>
          </p:nvPr>
        </p:nvSpPr>
        <p:spPr>
          <a:xfrm>
            <a:off x="2592925" y="1444487"/>
            <a:ext cx="8915400" cy="3777622"/>
          </a:xfrm>
        </p:spPr>
        <p:txBody>
          <a:bodyPr/>
          <a:lstStyle/>
          <a:p>
            <a:pPr algn="l"/>
            <a:r>
              <a:rPr lang="en-US" b="0" i="0" dirty="0">
                <a:solidFill>
                  <a:srgbClr val="000000"/>
                </a:solidFill>
                <a:effectLst/>
                <a:latin typeface="Verdana" panose="020B0604030504040204" pitchFamily="34" charset="0"/>
              </a:rPr>
              <a:t>Convert the tuple into a list to be able to change it:</a:t>
            </a:r>
            <a:br>
              <a:rPr lang="en-US" dirty="0"/>
            </a:br>
            <a:endParaRPr lang="en-US" dirty="0"/>
          </a:p>
        </p:txBody>
      </p:sp>
      <p:pic>
        <p:nvPicPr>
          <p:cNvPr id="5" name="Picture 4">
            <a:extLst>
              <a:ext uri="{FF2B5EF4-FFF2-40B4-BE49-F238E27FC236}">
                <a16:creationId xmlns:a16="http://schemas.microsoft.com/office/drawing/2014/main" id="{79ACC6DC-DD4B-054F-1DE8-CDEBE70EE1A6}"/>
              </a:ext>
            </a:extLst>
          </p:cNvPr>
          <p:cNvPicPr>
            <a:picLocks noChangeAspect="1"/>
          </p:cNvPicPr>
          <p:nvPr/>
        </p:nvPicPr>
        <p:blipFill>
          <a:blip r:embed="rId2"/>
          <a:stretch>
            <a:fillRect/>
          </a:stretch>
        </p:blipFill>
        <p:spPr>
          <a:xfrm>
            <a:off x="4158698" y="2725377"/>
            <a:ext cx="5210676" cy="3111080"/>
          </a:xfrm>
          <a:prstGeom prst="rect">
            <a:avLst/>
          </a:prstGeom>
        </p:spPr>
      </p:pic>
      <p:cxnSp>
        <p:nvCxnSpPr>
          <p:cNvPr id="7" name="Straight Arrow Connector 6">
            <a:extLst>
              <a:ext uri="{FF2B5EF4-FFF2-40B4-BE49-F238E27FC236}">
                <a16:creationId xmlns:a16="http://schemas.microsoft.com/office/drawing/2014/main" id="{D592DC90-DE79-A514-4740-8FE8CB1264F5}"/>
              </a:ext>
            </a:extLst>
          </p:cNvPr>
          <p:cNvCxnSpPr/>
          <p:nvPr/>
        </p:nvCxnSpPr>
        <p:spPr>
          <a:xfrm>
            <a:off x="3432313" y="1905000"/>
            <a:ext cx="1099930" cy="1524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79363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213F1-AF72-EE94-26DB-6B0B50733B02}"/>
              </a:ext>
            </a:extLst>
          </p:cNvPr>
          <p:cNvSpPr>
            <a:spLocks noGrp="1"/>
          </p:cNvSpPr>
          <p:nvPr>
            <p:ph type="title"/>
          </p:nvPr>
        </p:nvSpPr>
        <p:spPr>
          <a:xfrm>
            <a:off x="2589212" y="306333"/>
            <a:ext cx="8911687" cy="1280890"/>
          </a:xfrm>
        </p:spPr>
        <p:txBody>
          <a:bodyPr/>
          <a:lstStyle/>
          <a:p>
            <a:r>
              <a:rPr lang="en-US" b="0" i="0" dirty="0" err="1">
                <a:solidFill>
                  <a:srgbClr val="000000"/>
                </a:solidFill>
                <a:effectLst/>
                <a:latin typeface="Segoe UI" panose="020B0502040204020203" pitchFamily="34" charset="0"/>
              </a:rPr>
              <a:t>Elif</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3D616E50-807D-D5D3-38AA-7781E4C92F06}"/>
              </a:ext>
            </a:extLst>
          </p:cNvPr>
          <p:cNvSpPr>
            <a:spLocks noGrp="1"/>
          </p:cNvSpPr>
          <p:nvPr>
            <p:ph idx="1"/>
          </p:nvPr>
        </p:nvSpPr>
        <p:spPr>
          <a:xfrm>
            <a:off x="2585499" y="1060174"/>
            <a:ext cx="8915400" cy="3777622"/>
          </a:xfrm>
        </p:spPr>
        <p:txBody>
          <a:bodyPr/>
          <a:lstStyle/>
          <a:p>
            <a:r>
              <a:rPr lang="en-US" b="0" i="0" dirty="0">
                <a:solidFill>
                  <a:srgbClr val="000000"/>
                </a:solidFill>
                <a:effectLst/>
                <a:latin typeface="Verdana" panose="020B0604030504040204" pitchFamily="34" charset="0"/>
              </a:rPr>
              <a:t>The </a:t>
            </a:r>
            <a:r>
              <a:rPr lang="en-US" dirty="0" err="1">
                <a:solidFill>
                  <a:srgbClr val="FF0000"/>
                </a:solidFill>
                <a:latin typeface="Verdana" panose="020B0604030504040204" pitchFamily="34" charset="0"/>
              </a:rPr>
              <a:t>e</a:t>
            </a:r>
            <a:r>
              <a:rPr lang="en-US" b="0" i="0" dirty="0" err="1">
                <a:solidFill>
                  <a:srgbClr val="FF0000"/>
                </a:solidFill>
                <a:effectLst/>
                <a:latin typeface="Verdana" panose="020B0604030504040204" pitchFamily="34" charset="0"/>
              </a:rPr>
              <a:t>lif</a:t>
            </a:r>
            <a:r>
              <a:rPr lang="en-US" b="0" i="0" dirty="0">
                <a:solidFill>
                  <a:srgbClr val="000000"/>
                </a:solidFill>
                <a:effectLst/>
                <a:latin typeface="Verdana" panose="020B0604030504040204" pitchFamily="34" charset="0"/>
              </a:rPr>
              <a:t> keyword is pythons way of saying "if the previous conditions were not true, then try this condition".</a:t>
            </a:r>
            <a:endParaRPr lang="en-US" dirty="0"/>
          </a:p>
        </p:txBody>
      </p:sp>
      <p:sp>
        <p:nvSpPr>
          <p:cNvPr id="5" name="TextBox 4">
            <a:extLst>
              <a:ext uri="{FF2B5EF4-FFF2-40B4-BE49-F238E27FC236}">
                <a16:creationId xmlns:a16="http://schemas.microsoft.com/office/drawing/2014/main" id="{CD7585A4-3094-B875-B7B6-A5F1D7F7557A}"/>
              </a:ext>
            </a:extLst>
          </p:cNvPr>
          <p:cNvSpPr txBox="1"/>
          <p:nvPr/>
        </p:nvSpPr>
        <p:spPr>
          <a:xfrm>
            <a:off x="2358887" y="2025655"/>
            <a:ext cx="6096000"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a:p>
            <a:br>
              <a:rPr lang="en-US" dirty="0"/>
            </a:br>
            <a:endParaRPr lang="en-US" dirty="0"/>
          </a:p>
        </p:txBody>
      </p:sp>
      <p:pic>
        <p:nvPicPr>
          <p:cNvPr id="7" name="Picture 6">
            <a:extLst>
              <a:ext uri="{FF2B5EF4-FFF2-40B4-BE49-F238E27FC236}">
                <a16:creationId xmlns:a16="http://schemas.microsoft.com/office/drawing/2014/main" id="{63B2D74A-9FDF-4919-A957-1B43D0C44DF8}"/>
              </a:ext>
            </a:extLst>
          </p:cNvPr>
          <p:cNvPicPr>
            <a:picLocks noChangeAspect="1"/>
          </p:cNvPicPr>
          <p:nvPr/>
        </p:nvPicPr>
        <p:blipFill>
          <a:blip r:embed="rId2"/>
          <a:stretch>
            <a:fillRect/>
          </a:stretch>
        </p:blipFill>
        <p:spPr>
          <a:xfrm>
            <a:off x="4996276" y="2642311"/>
            <a:ext cx="4610225" cy="3396145"/>
          </a:xfrm>
          <a:prstGeom prst="rect">
            <a:avLst/>
          </a:prstGeom>
        </p:spPr>
      </p:pic>
      <p:cxnSp>
        <p:nvCxnSpPr>
          <p:cNvPr id="9" name="Straight Arrow Connector 8">
            <a:extLst>
              <a:ext uri="{FF2B5EF4-FFF2-40B4-BE49-F238E27FC236}">
                <a16:creationId xmlns:a16="http://schemas.microsoft.com/office/drawing/2014/main" id="{B44E72EA-ED03-23F3-83C2-21C3E01B4727}"/>
              </a:ext>
            </a:extLst>
          </p:cNvPr>
          <p:cNvCxnSpPr/>
          <p:nvPr/>
        </p:nvCxnSpPr>
        <p:spPr>
          <a:xfrm>
            <a:off x="3260035" y="2438400"/>
            <a:ext cx="2160104" cy="12854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28599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55558-953A-BDC7-D4C8-CAFB9A93525C}"/>
              </a:ext>
            </a:extLst>
          </p:cNvPr>
          <p:cNvSpPr>
            <a:spLocks noGrp="1"/>
          </p:cNvSpPr>
          <p:nvPr>
            <p:ph type="title"/>
          </p:nvPr>
        </p:nvSpPr>
        <p:spPr>
          <a:xfrm>
            <a:off x="2751952" y="160284"/>
            <a:ext cx="8911687" cy="1280890"/>
          </a:xfrm>
        </p:spPr>
        <p:txBody>
          <a:bodyPr/>
          <a:lstStyle/>
          <a:p>
            <a:r>
              <a:rPr lang="en-US" b="0" i="0" dirty="0">
                <a:solidFill>
                  <a:srgbClr val="000000"/>
                </a:solidFill>
                <a:effectLst/>
                <a:latin typeface="Segoe UI" panose="020B0502040204020203" pitchFamily="34" charset="0"/>
              </a:rPr>
              <a:t>Else</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324842ED-D048-87A1-4C81-758B06441F14}"/>
              </a:ext>
            </a:extLst>
          </p:cNvPr>
          <p:cNvSpPr>
            <a:spLocks noGrp="1"/>
          </p:cNvSpPr>
          <p:nvPr>
            <p:ph idx="1"/>
          </p:nvPr>
        </p:nvSpPr>
        <p:spPr>
          <a:xfrm>
            <a:off x="2416934" y="914400"/>
            <a:ext cx="8915400" cy="3777622"/>
          </a:xfrm>
        </p:spPr>
        <p:txBody>
          <a:bodyPr/>
          <a:lstStyle/>
          <a:p>
            <a:r>
              <a:rPr lang="en-US" b="0" i="0" dirty="0">
                <a:solidFill>
                  <a:srgbClr val="000000"/>
                </a:solidFill>
                <a:effectLst/>
                <a:latin typeface="Verdana" panose="020B0604030504040204" pitchFamily="34" charset="0"/>
              </a:rPr>
              <a:t>The </a:t>
            </a:r>
            <a:r>
              <a:rPr lang="en-US" b="0" i="0" dirty="0">
                <a:solidFill>
                  <a:srgbClr val="FF0000"/>
                </a:solidFill>
                <a:effectLst/>
                <a:latin typeface="Verdana" panose="020B0604030504040204" pitchFamily="34" charset="0"/>
              </a:rPr>
              <a:t>else</a:t>
            </a:r>
            <a:r>
              <a:rPr lang="en-US" b="0" i="0" dirty="0">
                <a:solidFill>
                  <a:srgbClr val="000000"/>
                </a:solidFill>
                <a:effectLst/>
                <a:latin typeface="Verdana" panose="020B0604030504040204" pitchFamily="34" charset="0"/>
              </a:rPr>
              <a:t> keyword catches anything which isn't caught by the preceding conditions.</a:t>
            </a:r>
            <a:endParaRPr lang="en-US" dirty="0"/>
          </a:p>
        </p:txBody>
      </p:sp>
      <p:sp>
        <p:nvSpPr>
          <p:cNvPr id="5" name="TextBox 4">
            <a:extLst>
              <a:ext uri="{FF2B5EF4-FFF2-40B4-BE49-F238E27FC236}">
                <a16:creationId xmlns:a16="http://schemas.microsoft.com/office/drawing/2014/main" id="{E70D27C8-578B-5D78-5DCA-DF5B8B976F7D}"/>
              </a:ext>
            </a:extLst>
          </p:cNvPr>
          <p:cNvSpPr txBox="1"/>
          <p:nvPr/>
        </p:nvSpPr>
        <p:spPr>
          <a:xfrm>
            <a:off x="2226365" y="2293491"/>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pic>
        <p:nvPicPr>
          <p:cNvPr id="7" name="Picture 6">
            <a:extLst>
              <a:ext uri="{FF2B5EF4-FFF2-40B4-BE49-F238E27FC236}">
                <a16:creationId xmlns:a16="http://schemas.microsoft.com/office/drawing/2014/main" id="{75A59C23-0D7F-3FE5-0B73-E7E9F4CD76B0}"/>
              </a:ext>
            </a:extLst>
          </p:cNvPr>
          <p:cNvPicPr>
            <a:picLocks noChangeAspect="1"/>
          </p:cNvPicPr>
          <p:nvPr/>
        </p:nvPicPr>
        <p:blipFill>
          <a:blip r:embed="rId2"/>
          <a:stretch>
            <a:fillRect/>
          </a:stretch>
        </p:blipFill>
        <p:spPr>
          <a:xfrm>
            <a:off x="4464740" y="2662823"/>
            <a:ext cx="4559990" cy="3794891"/>
          </a:xfrm>
          <a:prstGeom prst="rect">
            <a:avLst/>
          </a:prstGeom>
        </p:spPr>
      </p:pic>
      <p:cxnSp>
        <p:nvCxnSpPr>
          <p:cNvPr id="9" name="Straight Arrow Connector 8">
            <a:extLst>
              <a:ext uri="{FF2B5EF4-FFF2-40B4-BE49-F238E27FC236}">
                <a16:creationId xmlns:a16="http://schemas.microsoft.com/office/drawing/2014/main" id="{DDFFD401-6AC7-455C-293E-559855465156}"/>
              </a:ext>
            </a:extLst>
          </p:cNvPr>
          <p:cNvCxnSpPr>
            <a:cxnSpLocks/>
          </p:cNvCxnSpPr>
          <p:nvPr/>
        </p:nvCxnSpPr>
        <p:spPr>
          <a:xfrm>
            <a:off x="2751952" y="2781676"/>
            <a:ext cx="1806796" cy="8891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31001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38FA-7A2E-3889-33C2-BB6D36B6DC2B}"/>
              </a:ext>
            </a:extLst>
          </p:cNvPr>
          <p:cNvSpPr>
            <a:spLocks noGrp="1"/>
          </p:cNvSpPr>
          <p:nvPr>
            <p:ph type="title"/>
          </p:nvPr>
        </p:nvSpPr>
        <p:spPr>
          <a:xfrm>
            <a:off x="2592925" y="94023"/>
            <a:ext cx="8911687" cy="1280890"/>
          </a:xfrm>
        </p:spPr>
        <p:txBody>
          <a:bodyPr>
            <a:normAutofit fontScale="90000"/>
          </a:bodyPr>
          <a:lstStyle/>
          <a:p>
            <a:r>
              <a:rPr lang="en-US" b="0" i="0" dirty="0">
                <a:solidFill>
                  <a:srgbClr val="000000"/>
                </a:solidFill>
                <a:effectLst/>
                <a:latin typeface="Segoe UI" panose="020B0502040204020203" pitchFamily="34" charset="0"/>
              </a:rPr>
              <a:t>Short Hand If ... Else</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493111EE-ADB7-7071-BA06-90CB21C19B5C}"/>
              </a:ext>
            </a:extLst>
          </p:cNvPr>
          <p:cNvSpPr>
            <a:spLocks noGrp="1"/>
          </p:cNvSpPr>
          <p:nvPr>
            <p:ph idx="1"/>
          </p:nvPr>
        </p:nvSpPr>
        <p:spPr>
          <a:xfrm>
            <a:off x="2430186" y="1036607"/>
            <a:ext cx="8915400" cy="3777622"/>
          </a:xfrm>
        </p:spPr>
        <p:txBody>
          <a:bodyPr/>
          <a:lstStyle/>
          <a:p>
            <a:pPr algn="l"/>
            <a:r>
              <a:rPr lang="en-US" b="0" i="0" dirty="0">
                <a:solidFill>
                  <a:srgbClr val="000000"/>
                </a:solidFill>
                <a:effectLst/>
                <a:latin typeface="Verdana" panose="020B0604030504040204" pitchFamily="34" charset="0"/>
              </a:rPr>
              <a:t>If you have only one statement to execute, one for if, and one for else, you can put it all on the same line:</a:t>
            </a:r>
            <a:br>
              <a:rPr lang="en-US" b="0" i="0" dirty="0">
                <a:solidFill>
                  <a:srgbClr val="000000"/>
                </a:solidFill>
                <a:effectLst/>
                <a:latin typeface="Verdana" panose="020B0604030504040204" pitchFamily="34" charset="0"/>
              </a:rPr>
            </a:br>
            <a:endParaRPr lang="en-US" dirty="0"/>
          </a:p>
        </p:txBody>
      </p:sp>
      <p:sp>
        <p:nvSpPr>
          <p:cNvPr id="5" name="TextBox 4">
            <a:extLst>
              <a:ext uri="{FF2B5EF4-FFF2-40B4-BE49-F238E27FC236}">
                <a16:creationId xmlns:a16="http://schemas.microsoft.com/office/drawing/2014/main" id="{E747C5B8-B925-7114-C108-057DD3B6A655}"/>
              </a:ext>
            </a:extLst>
          </p:cNvPr>
          <p:cNvSpPr txBox="1"/>
          <p:nvPr/>
        </p:nvSpPr>
        <p:spPr>
          <a:xfrm>
            <a:off x="2271160" y="2317497"/>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7" name="TextBox 6">
            <a:extLst>
              <a:ext uri="{FF2B5EF4-FFF2-40B4-BE49-F238E27FC236}">
                <a16:creationId xmlns:a16="http://schemas.microsoft.com/office/drawing/2014/main" id="{CCFC7203-4E26-A884-36EF-0944FD6FF8B8}"/>
              </a:ext>
            </a:extLst>
          </p:cNvPr>
          <p:cNvSpPr txBox="1"/>
          <p:nvPr/>
        </p:nvSpPr>
        <p:spPr>
          <a:xfrm>
            <a:off x="2769704" y="2827199"/>
            <a:ext cx="6096000" cy="861774"/>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 One line if else statement:</a:t>
            </a:r>
          </a:p>
          <a:p>
            <a:br>
              <a:rPr lang="en-US" dirty="0"/>
            </a:br>
            <a:endParaRPr lang="en-US" dirty="0"/>
          </a:p>
        </p:txBody>
      </p:sp>
      <p:pic>
        <p:nvPicPr>
          <p:cNvPr id="9" name="Picture 8">
            <a:extLst>
              <a:ext uri="{FF2B5EF4-FFF2-40B4-BE49-F238E27FC236}">
                <a16:creationId xmlns:a16="http://schemas.microsoft.com/office/drawing/2014/main" id="{D92CDDAE-E0EB-6513-6B79-CDCA98EC582F}"/>
              </a:ext>
            </a:extLst>
          </p:cNvPr>
          <p:cNvPicPr>
            <a:picLocks noChangeAspect="1"/>
          </p:cNvPicPr>
          <p:nvPr/>
        </p:nvPicPr>
        <p:blipFill>
          <a:blip r:embed="rId2"/>
          <a:stretch>
            <a:fillRect/>
          </a:stretch>
        </p:blipFill>
        <p:spPr>
          <a:xfrm>
            <a:off x="2592925" y="3781203"/>
            <a:ext cx="5223740" cy="1999592"/>
          </a:xfrm>
          <a:prstGeom prst="rect">
            <a:avLst/>
          </a:prstGeom>
        </p:spPr>
      </p:pic>
      <p:sp>
        <p:nvSpPr>
          <p:cNvPr id="10" name="Arrow: Down 9">
            <a:extLst>
              <a:ext uri="{FF2B5EF4-FFF2-40B4-BE49-F238E27FC236}">
                <a16:creationId xmlns:a16="http://schemas.microsoft.com/office/drawing/2014/main" id="{72F00949-4C9C-6769-3126-0448485CB724}"/>
              </a:ext>
            </a:extLst>
          </p:cNvPr>
          <p:cNvSpPr/>
          <p:nvPr/>
        </p:nvSpPr>
        <p:spPr>
          <a:xfrm>
            <a:off x="3710609" y="3258086"/>
            <a:ext cx="450574" cy="3713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46545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947D-5A31-3204-0E3E-40BA139F2459}"/>
              </a:ext>
            </a:extLst>
          </p:cNvPr>
          <p:cNvSpPr>
            <a:spLocks noGrp="1"/>
          </p:cNvSpPr>
          <p:nvPr>
            <p:ph type="title"/>
          </p:nvPr>
        </p:nvSpPr>
        <p:spPr>
          <a:xfrm>
            <a:off x="2589212" y="306333"/>
            <a:ext cx="8911687" cy="1280890"/>
          </a:xfrm>
        </p:spPr>
        <p:txBody>
          <a:bodyPr/>
          <a:lstStyle/>
          <a:p>
            <a:r>
              <a:rPr lang="en-US" b="0" i="0" dirty="0">
                <a:solidFill>
                  <a:srgbClr val="000000"/>
                </a:solidFill>
                <a:effectLst/>
                <a:latin typeface="Segoe UI" panose="020B0502040204020203" pitchFamily="34" charset="0"/>
              </a:rPr>
              <a:t>And</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CB4FC654-C19C-F349-1B1C-DC181034EBAB}"/>
              </a:ext>
            </a:extLst>
          </p:cNvPr>
          <p:cNvSpPr>
            <a:spLocks noGrp="1"/>
          </p:cNvSpPr>
          <p:nvPr>
            <p:ph idx="1"/>
          </p:nvPr>
        </p:nvSpPr>
        <p:spPr>
          <a:xfrm>
            <a:off x="2585499" y="1060174"/>
            <a:ext cx="8915400" cy="3777622"/>
          </a:xfrm>
        </p:spPr>
        <p:txBody>
          <a:bodyPr/>
          <a:lstStyle/>
          <a:p>
            <a:r>
              <a:rPr lang="en-US" b="0" i="0">
                <a:solidFill>
                  <a:srgbClr val="000000"/>
                </a:solidFill>
                <a:effectLst/>
                <a:latin typeface="Verdana" panose="020B0604030504040204" pitchFamily="34" charset="0"/>
              </a:rPr>
              <a:t>The </a:t>
            </a:r>
            <a:r>
              <a:rPr lang="en-US" b="0" i="0">
                <a:solidFill>
                  <a:srgbClr val="FF0000"/>
                </a:solidFill>
                <a:effectLst/>
                <a:latin typeface="Verdana" panose="020B0604030504040204" pitchFamily="34" charset="0"/>
              </a:rPr>
              <a:t>and</a:t>
            </a:r>
            <a:r>
              <a:rPr lang="en-US" b="0" i="0">
                <a:solidFill>
                  <a:srgbClr val="000000"/>
                </a:solidFill>
                <a:effectLst/>
                <a:latin typeface="Verdana" panose="020B0604030504040204" pitchFamily="34" charset="0"/>
              </a:rPr>
              <a:t> keyword is a logical operator, and is used to combine conditional statements:</a:t>
            </a:r>
            <a:endParaRPr lang="en-US" dirty="0"/>
          </a:p>
        </p:txBody>
      </p:sp>
      <p:sp>
        <p:nvSpPr>
          <p:cNvPr id="5" name="TextBox 4">
            <a:extLst>
              <a:ext uri="{FF2B5EF4-FFF2-40B4-BE49-F238E27FC236}">
                <a16:creationId xmlns:a16="http://schemas.microsoft.com/office/drawing/2014/main" id="{DE43AD02-A4F8-FB31-2719-F33E6ABD9E65}"/>
              </a:ext>
            </a:extLst>
          </p:cNvPr>
          <p:cNvSpPr txBox="1"/>
          <p:nvPr/>
        </p:nvSpPr>
        <p:spPr>
          <a:xfrm>
            <a:off x="2107095" y="2341064"/>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7" name="TextBox 6">
            <a:extLst>
              <a:ext uri="{FF2B5EF4-FFF2-40B4-BE49-F238E27FC236}">
                <a16:creationId xmlns:a16="http://schemas.microsoft.com/office/drawing/2014/main" id="{9A59A152-043B-4E8E-94C3-3D0389210766}"/>
              </a:ext>
            </a:extLst>
          </p:cNvPr>
          <p:cNvSpPr txBox="1"/>
          <p:nvPr/>
        </p:nvSpPr>
        <p:spPr>
          <a:xfrm>
            <a:off x="3048000" y="3247647"/>
            <a:ext cx="6096000" cy="646331"/>
          </a:xfrm>
          <a:prstGeom prst="rect">
            <a:avLst/>
          </a:prstGeom>
          <a:noFill/>
        </p:spPr>
        <p:txBody>
          <a:bodyPr wrap="square">
            <a:spAutoFit/>
          </a:bodyPr>
          <a:lstStyle/>
          <a:p>
            <a:r>
              <a:rPr lang="en-US" b="0" i="0" dirty="0">
                <a:solidFill>
                  <a:srgbClr val="000000"/>
                </a:solidFill>
                <a:effectLst/>
                <a:latin typeface="Verdana" panose="020B0604030504040204" pitchFamily="34" charset="0"/>
              </a:rPr>
              <a:t>Test if </a:t>
            </a:r>
            <a:r>
              <a:rPr lang="en-US" b="0" i="0" dirty="0">
                <a:solidFill>
                  <a:srgbClr val="FF0000"/>
                </a:solidFill>
                <a:effectLst/>
                <a:latin typeface="Verdana" panose="020B0604030504040204" pitchFamily="34" charset="0"/>
              </a:rPr>
              <a:t>a</a:t>
            </a:r>
            <a:r>
              <a:rPr lang="en-US" b="0" i="0" dirty="0">
                <a:solidFill>
                  <a:srgbClr val="000000"/>
                </a:solidFill>
                <a:effectLst/>
                <a:latin typeface="Verdana" panose="020B0604030504040204" pitchFamily="34" charset="0"/>
              </a:rPr>
              <a:t>  is greater than </a:t>
            </a:r>
            <a:r>
              <a:rPr lang="en-US" b="0" i="0" dirty="0">
                <a:solidFill>
                  <a:srgbClr val="FF0000"/>
                </a:solidFill>
                <a:effectLst/>
                <a:latin typeface="Verdana" panose="020B0604030504040204" pitchFamily="34" charset="0"/>
              </a:rPr>
              <a:t>b</a:t>
            </a:r>
            <a:r>
              <a:rPr lang="en-US" b="0" i="0" dirty="0">
                <a:solidFill>
                  <a:srgbClr val="000000"/>
                </a:solidFill>
                <a:effectLst/>
                <a:latin typeface="Verdana" panose="020B0604030504040204" pitchFamily="34" charset="0"/>
              </a:rPr>
              <a:t>, AND if </a:t>
            </a:r>
            <a:r>
              <a:rPr lang="en-US" b="0" i="0" dirty="0">
                <a:solidFill>
                  <a:srgbClr val="FF0000"/>
                </a:solidFill>
                <a:effectLst/>
                <a:latin typeface="Verdana" panose="020B0604030504040204" pitchFamily="34" charset="0"/>
              </a:rPr>
              <a:t>c</a:t>
            </a:r>
            <a:r>
              <a:rPr lang="en-US" b="0" i="0" dirty="0">
                <a:solidFill>
                  <a:srgbClr val="000000"/>
                </a:solidFill>
                <a:effectLst/>
                <a:latin typeface="Verdana" panose="020B0604030504040204" pitchFamily="34" charset="0"/>
              </a:rPr>
              <a:t>  is greater than </a:t>
            </a:r>
            <a:r>
              <a:rPr lang="en-US" b="0" i="0" dirty="0">
                <a:solidFill>
                  <a:srgbClr val="FF0000"/>
                </a:solidFill>
                <a:effectLst/>
                <a:latin typeface="Verdana" panose="020B0604030504040204" pitchFamily="34" charset="0"/>
              </a:rPr>
              <a:t>a</a:t>
            </a:r>
            <a:r>
              <a:rPr lang="en-US" b="0" i="0" dirty="0">
                <a:solidFill>
                  <a:srgbClr val="000000"/>
                </a:solidFill>
                <a:effectLst/>
                <a:latin typeface="Verdana" panose="020B0604030504040204" pitchFamily="34" charset="0"/>
              </a:rPr>
              <a:t> :</a:t>
            </a:r>
            <a:endParaRPr lang="en-US" dirty="0"/>
          </a:p>
        </p:txBody>
      </p:sp>
      <p:pic>
        <p:nvPicPr>
          <p:cNvPr id="9" name="Picture 8">
            <a:extLst>
              <a:ext uri="{FF2B5EF4-FFF2-40B4-BE49-F238E27FC236}">
                <a16:creationId xmlns:a16="http://schemas.microsoft.com/office/drawing/2014/main" id="{403182D0-DC59-AAF6-1377-AED61C71A60D}"/>
              </a:ext>
            </a:extLst>
          </p:cNvPr>
          <p:cNvPicPr>
            <a:picLocks noChangeAspect="1"/>
          </p:cNvPicPr>
          <p:nvPr/>
        </p:nvPicPr>
        <p:blipFill>
          <a:blip r:embed="rId2"/>
          <a:stretch>
            <a:fillRect/>
          </a:stretch>
        </p:blipFill>
        <p:spPr>
          <a:xfrm>
            <a:off x="4977369" y="3749293"/>
            <a:ext cx="5238732" cy="2759689"/>
          </a:xfrm>
          <a:prstGeom prst="rect">
            <a:avLst/>
          </a:prstGeom>
        </p:spPr>
      </p:pic>
      <p:cxnSp>
        <p:nvCxnSpPr>
          <p:cNvPr id="11" name="Connector: Elbow 10">
            <a:extLst>
              <a:ext uri="{FF2B5EF4-FFF2-40B4-BE49-F238E27FC236}">
                <a16:creationId xmlns:a16="http://schemas.microsoft.com/office/drawing/2014/main" id="{595804C4-439A-DB8A-783F-4E075B54D97E}"/>
              </a:ext>
            </a:extLst>
          </p:cNvPr>
          <p:cNvCxnSpPr>
            <a:cxnSpLocks/>
          </p:cNvCxnSpPr>
          <p:nvPr/>
        </p:nvCxnSpPr>
        <p:spPr>
          <a:xfrm>
            <a:off x="3048000" y="4002157"/>
            <a:ext cx="1929369" cy="835639"/>
          </a:xfrm>
          <a:prstGeom prst="bentConnector3">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35803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2E4FD-AFAB-6D8F-2C7A-93C2B68CCC8C}"/>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Or</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6335E59C-8951-E3FF-8A80-79C273D7F27B}"/>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The </a:t>
            </a:r>
            <a:r>
              <a:rPr lang="en-US" b="0" i="0" dirty="0">
                <a:solidFill>
                  <a:srgbClr val="FF0000"/>
                </a:solidFill>
                <a:effectLst/>
                <a:latin typeface="Verdana" panose="020B0604030504040204" pitchFamily="34" charset="0"/>
              </a:rPr>
              <a:t>or</a:t>
            </a:r>
            <a:r>
              <a:rPr lang="en-US" b="0" i="0" dirty="0">
                <a:solidFill>
                  <a:srgbClr val="000000"/>
                </a:solidFill>
                <a:effectLst/>
                <a:latin typeface="Verdana" panose="020B0604030504040204" pitchFamily="34" charset="0"/>
              </a:rPr>
              <a:t> keyword is a logical operator, and is used to combine conditional statements:</a:t>
            </a:r>
            <a:endParaRPr lang="en-US" dirty="0"/>
          </a:p>
        </p:txBody>
      </p:sp>
      <p:sp>
        <p:nvSpPr>
          <p:cNvPr id="5" name="TextBox 4">
            <a:extLst>
              <a:ext uri="{FF2B5EF4-FFF2-40B4-BE49-F238E27FC236}">
                <a16:creationId xmlns:a16="http://schemas.microsoft.com/office/drawing/2014/main" id="{37581173-E0FC-CCAF-AD59-7DC457159505}"/>
              </a:ext>
            </a:extLst>
          </p:cNvPr>
          <p:cNvSpPr txBox="1"/>
          <p:nvPr/>
        </p:nvSpPr>
        <p:spPr>
          <a:xfrm>
            <a:off x="2782956" y="3458066"/>
            <a:ext cx="6096000" cy="307777"/>
          </a:xfrm>
          <a:prstGeom prst="rect">
            <a:avLst/>
          </a:prstGeom>
          <a:noFill/>
        </p:spPr>
        <p:txBody>
          <a:bodyPr wrap="square">
            <a:spAutoFit/>
          </a:bodyPr>
          <a:lstStyle/>
          <a:p>
            <a:r>
              <a:rPr lang="en-US" sz="1400" b="0" i="0" dirty="0">
                <a:solidFill>
                  <a:srgbClr val="000000"/>
                </a:solidFill>
                <a:effectLst/>
                <a:latin typeface="Verdana" panose="020B0604030504040204" pitchFamily="34" charset="0"/>
              </a:rPr>
              <a:t>Test if </a:t>
            </a:r>
            <a:r>
              <a:rPr lang="en-US" sz="1400" b="0" i="0" dirty="0">
                <a:solidFill>
                  <a:srgbClr val="FF0000"/>
                </a:solidFill>
                <a:effectLst/>
                <a:latin typeface="Verdana" panose="020B0604030504040204" pitchFamily="34" charset="0"/>
              </a:rPr>
              <a:t>a</a:t>
            </a:r>
            <a:r>
              <a:rPr lang="en-US" sz="1400" b="0" i="0" dirty="0">
                <a:solidFill>
                  <a:srgbClr val="000000"/>
                </a:solidFill>
                <a:effectLst/>
                <a:latin typeface="Verdana" panose="020B0604030504040204" pitchFamily="34" charset="0"/>
              </a:rPr>
              <a:t>  is greater than </a:t>
            </a:r>
            <a:r>
              <a:rPr lang="en-US" sz="1400" b="0" i="0" dirty="0">
                <a:solidFill>
                  <a:srgbClr val="FF0000"/>
                </a:solidFill>
                <a:effectLst/>
                <a:latin typeface="Verdana" panose="020B0604030504040204" pitchFamily="34" charset="0"/>
              </a:rPr>
              <a:t>b</a:t>
            </a:r>
            <a:r>
              <a:rPr lang="en-US" sz="1400" b="0" i="0" dirty="0">
                <a:solidFill>
                  <a:srgbClr val="000000"/>
                </a:solidFill>
                <a:effectLst/>
                <a:latin typeface="Verdana" panose="020B0604030504040204" pitchFamily="34" charset="0"/>
              </a:rPr>
              <a:t>, OR if a is the greater than </a:t>
            </a:r>
            <a:r>
              <a:rPr lang="en-US" sz="1400" b="0" i="0" dirty="0">
                <a:solidFill>
                  <a:srgbClr val="FF0000"/>
                </a:solidFill>
                <a:effectLst/>
                <a:latin typeface="Verdana" panose="020B0604030504040204" pitchFamily="34" charset="0"/>
              </a:rPr>
              <a:t>c</a:t>
            </a:r>
            <a:r>
              <a:rPr lang="en-US" sz="1400" b="0" i="0" dirty="0">
                <a:solidFill>
                  <a:srgbClr val="000000"/>
                </a:solidFill>
                <a:effectLst/>
                <a:latin typeface="Verdana" panose="020B0604030504040204" pitchFamily="34" charset="0"/>
              </a:rPr>
              <a:t> : </a:t>
            </a:r>
            <a:endParaRPr lang="en-US" sz="1400" dirty="0"/>
          </a:p>
        </p:txBody>
      </p:sp>
      <p:sp>
        <p:nvSpPr>
          <p:cNvPr id="7" name="TextBox 6">
            <a:extLst>
              <a:ext uri="{FF2B5EF4-FFF2-40B4-BE49-F238E27FC236}">
                <a16:creationId xmlns:a16="http://schemas.microsoft.com/office/drawing/2014/main" id="{A17851F9-B3A7-1C99-7BFD-CCFDC2345D52}"/>
              </a:ext>
            </a:extLst>
          </p:cNvPr>
          <p:cNvSpPr txBox="1"/>
          <p:nvPr/>
        </p:nvSpPr>
        <p:spPr>
          <a:xfrm>
            <a:off x="2589212" y="2938269"/>
            <a:ext cx="6096000"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a:p>
            <a:br>
              <a:rPr lang="en-US" dirty="0"/>
            </a:br>
            <a:r>
              <a:rPr lang="en-US" dirty="0"/>
              <a:t>     </a:t>
            </a:r>
          </a:p>
        </p:txBody>
      </p:sp>
      <p:pic>
        <p:nvPicPr>
          <p:cNvPr id="10" name="Picture 9">
            <a:extLst>
              <a:ext uri="{FF2B5EF4-FFF2-40B4-BE49-F238E27FC236}">
                <a16:creationId xmlns:a16="http://schemas.microsoft.com/office/drawing/2014/main" id="{F7F5EBA0-1812-0AD1-685F-CBC3CCB35B64}"/>
              </a:ext>
            </a:extLst>
          </p:cNvPr>
          <p:cNvPicPr>
            <a:picLocks noChangeAspect="1"/>
          </p:cNvPicPr>
          <p:nvPr/>
        </p:nvPicPr>
        <p:blipFill>
          <a:blip r:embed="rId2"/>
          <a:stretch>
            <a:fillRect/>
          </a:stretch>
        </p:blipFill>
        <p:spPr>
          <a:xfrm>
            <a:off x="2782956" y="4381396"/>
            <a:ext cx="6286569" cy="2176120"/>
          </a:xfrm>
          <a:prstGeom prst="rect">
            <a:avLst/>
          </a:prstGeom>
        </p:spPr>
      </p:pic>
      <p:sp>
        <p:nvSpPr>
          <p:cNvPr id="14" name="Arrow: Down 13">
            <a:extLst>
              <a:ext uri="{FF2B5EF4-FFF2-40B4-BE49-F238E27FC236}">
                <a16:creationId xmlns:a16="http://schemas.microsoft.com/office/drawing/2014/main" id="{E7CCB9E6-035C-EAEE-0B5B-35331B6FB100}"/>
              </a:ext>
            </a:extLst>
          </p:cNvPr>
          <p:cNvSpPr/>
          <p:nvPr/>
        </p:nvSpPr>
        <p:spPr>
          <a:xfrm>
            <a:off x="4346713" y="3807831"/>
            <a:ext cx="490330" cy="5197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5890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50F1-DE39-F9D7-4D69-A6EAC4398EEE}"/>
              </a:ext>
            </a:extLst>
          </p:cNvPr>
          <p:cNvSpPr>
            <a:spLocks noGrp="1"/>
          </p:cNvSpPr>
          <p:nvPr>
            <p:ph type="title"/>
          </p:nvPr>
        </p:nvSpPr>
        <p:spPr>
          <a:xfrm>
            <a:off x="2473655" y="0"/>
            <a:ext cx="8911687" cy="1280890"/>
          </a:xfrm>
        </p:spPr>
        <p:txBody>
          <a:bodyPr>
            <a:normAutofit fontScale="90000"/>
          </a:bodyPr>
          <a:lstStyle/>
          <a:p>
            <a:r>
              <a:rPr lang="en-US" b="0" i="0" dirty="0">
                <a:solidFill>
                  <a:srgbClr val="000000"/>
                </a:solidFill>
                <a:effectLst/>
                <a:latin typeface="Segoe UI" panose="020B0502040204020203" pitchFamily="34" charset="0"/>
              </a:rPr>
              <a:t>Nested If</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5FA18469-8C25-6AD9-ED06-DF862EBCAC94}"/>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You can have </a:t>
            </a:r>
            <a:r>
              <a:rPr lang="en-US" b="0" i="0" dirty="0">
                <a:solidFill>
                  <a:srgbClr val="FF0000"/>
                </a:solidFill>
                <a:effectLst/>
                <a:latin typeface="Verdana" panose="020B0604030504040204" pitchFamily="34" charset="0"/>
              </a:rPr>
              <a:t>if</a:t>
            </a:r>
            <a:r>
              <a:rPr lang="en-US" b="0" i="0" dirty="0">
                <a:solidFill>
                  <a:srgbClr val="000000"/>
                </a:solidFill>
                <a:effectLst/>
                <a:latin typeface="Verdana" panose="020B0604030504040204" pitchFamily="34" charset="0"/>
              </a:rPr>
              <a:t> statements inside </a:t>
            </a:r>
            <a:r>
              <a:rPr lang="en-US" b="0" i="0" dirty="0">
                <a:solidFill>
                  <a:srgbClr val="FF0000"/>
                </a:solidFill>
                <a:effectLst/>
                <a:latin typeface="Verdana" panose="020B0604030504040204" pitchFamily="34" charset="0"/>
              </a:rPr>
              <a:t>if</a:t>
            </a:r>
            <a:r>
              <a:rPr lang="en-US" b="0" i="0" dirty="0">
                <a:solidFill>
                  <a:srgbClr val="000000"/>
                </a:solidFill>
                <a:effectLst/>
                <a:latin typeface="Verdana" panose="020B0604030504040204" pitchFamily="34" charset="0"/>
              </a:rPr>
              <a:t> statements, this is called </a:t>
            </a:r>
            <a:r>
              <a:rPr lang="en-US" b="0" i="1" dirty="0">
                <a:solidFill>
                  <a:srgbClr val="000000"/>
                </a:solidFill>
                <a:effectLst/>
                <a:latin typeface="Verdana" panose="020B0604030504040204" pitchFamily="34" charset="0"/>
              </a:rPr>
              <a:t>nested </a:t>
            </a:r>
            <a:r>
              <a:rPr lang="en-US" b="0" i="1" dirty="0">
                <a:solidFill>
                  <a:srgbClr val="FF0000"/>
                </a:solidFill>
                <a:effectLst/>
                <a:latin typeface="Verdana" panose="020B0604030504040204" pitchFamily="34" charset="0"/>
              </a:rPr>
              <a:t>if</a:t>
            </a:r>
            <a:r>
              <a:rPr lang="en-US" b="0" i="1" dirty="0">
                <a:solidFill>
                  <a:srgbClr val="000000"/>
                </a:solidFill>
                <a:effectLst/>
                <a:latin typeface="Verdana" panose="020B0604030504040204" pitchFamily="34" charset="0"/>
              </a:rPr>
              <a:t> </a:t>
            </a:r>
            <a:r>
              <a:rPr lang="en-US" b="0" i="0" dirty="0">
                <a:solidFill>
                  <a:srgbClr val="000000"/>
                </a:solidFill>
                <a:effectLst/>
                <a:latin typeface="Verdana" panose="020B0604030504040204" pitchFamily="34" charset="0"/>
              </a:rPr>
              <a:t>statements.</a:t>
            </a:r>
            <a:endParaRPr lang="en-US" dirty="0"/>
          </a:p>
        </p:txBody>
      </p:sp>
      <p:sp>
        <p:nvSpPr>
          <p:cNvPr id="5" name="TextBox 4">
            <a:extLst>
              <a:ext uri="{FF2B5EF4-FFF2-40B4-BE49-F238E27FC236}">
                <a16:creationId xmlns:a16="http://schemas.microsoft.com/office/drawing/2014/main" id="{59A31EC5-65D4-9C9A-C3FF-E68725DBAC06}"/>
              </a:ext>
            </a:extLst>
          </p:cNvPr>
          <p:cNvSpPr txBox="1"/>
          <p:nvPr/>
        </p:nvSpPr>
        <p:spPr>
          <a:xfrm>
            <a:off x="2067339" y="2848066"/>
            <a:ext cx="6096000"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a:p>
            <a:br>
              <a:rPr lang="en-US" dirty="0"/>
            </a:br>
            <a:endParaRPr lang="en-US" dirty="0"/>
          </a:p>
        </p:txBody>
      </p:sp>
      <p:pic>
        <p:nvPicPr>
          <p:cNvPr id="7" name="Picture 6">
            <a:extLst>
              <a:ext uri="{FF2B5EF4-FFF2-40B4-BE49-F238E27FC236}">
                <a16:creationId xmlns:a16="http://schemas.microsoft.com/office/drawing/2014/main" id="{89BADBE7-3F66-3DD8-87E5-D1FC9A239375}"/>
              </a:ext>
            </a:extLst>
          </p:cNvPr>
          <p:cNvPicPr>
            <a:picLocks noChangeAspect="1"/>
          </p:cNvPicPr>
          <p:nvPr/>
        </p:nvPicPr>
        <p:blipFill>
          <a:blip r:embed="rId2"/>
          <a:stretch>
            <a:fillRect/>
          </a:stretch>
        </p:blipFill>
        <p:spPr>
          <a:xfrm>
            <a:off x="4616312" y="2848066"/>
            <a:ext cx="4699966" cy="3660858"/>
          </a:xfrm>
          <a:prstGeom prst="rect">
            <a:avLst/>
          </a:prstGeom>
        </p:spPr>
      </p:pic>
      <p:cxnSp>
        <p:nvCxnSpPr>
          <p:cNvPr id="9" name="Connector: Elbow 8">
            <a:extLst>
              <a:ext uri="{FF2B5EF4-FFF2-40B4-BE49-F238E27FC236}">
                <a16:creationId xmlns:a16="http://schemas.microsoft.com/office/drawing/2014/main" id="{05E2CEAA-B177-987C-A2BF-EF234876F9DD}"/>
              </a:ext>
            </a:extLst>
          </p:cNvPr>
          <p:cNvCxnSpPr>
            <a:cxnSpLocks/>
          </p:cNvCxnSpPr>
          <p:nvPr/>
        </p:nvCxnSpPr>
        <p:spPr>
          <a:xfrm>
            <a:off x="2231162" y="3314196"/>
            <a:ext cx="2385150" cy="117166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062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2E50-A012-1759-3536-D5C3875B8DFC}"/>
              </a:ext>
            </a:extLst>
          </p:cNvPr>
          <p:cNvSpPr>
            <a:spLocks noGrp="1"/>
          </p:cNvSpPr>
          <p:nvPr>
            <p:ph type="title"/>
          </p:nvPr>
        </p:nvSpPr>
        <p:spPr>
          <a:xfrm>
            <a:off x="3070003" y="783136"/>
            <a:ext cx="8911687" cy="1280890"/>
          </a:xfrm>
        </p:spPr>
        <p:txBody>
          <a:bodyPr/>
          <a:lstStyle/>
          <a:p>
            <a:r>
              <a:rPr lang="en-US" b="0" i="0" dirty="0">
                <a:solidFill>
                  <a:srgbClr val="000000"/>
                </a:solidFill>
                <a:effectLst/>
                <a:latin typeface="Segoe UI" panose="020B0502040204020203" pitchFamily="34" charset="0"/>
              </a:rPr>
              <a:t>Example of Recursion</a:t>
            </a:r>
            <a:br>
              <a:rPr lang="en-US" b="0" i="0" dirty="0">
                <a:solidFill>
                  <a:srgbClr val="000000"/>
                </a:solidFill>
                <a:effectLst/>
                <a:latin typeface="Segoe UI" panose="020B0502040204020203" pitchFamily="34" charset="0"/>
              </a:rPr>
            </a:br>
            <a:endParaRPr lang="en-US" dirty="0"/>
          </a:p>
        </p:txBody>
      </p:sp>
      <p:pic>
        <p:nvPicPr>
          <p:cNvPr id="5" name="Picture 4">
            <a:extLst>
              <a:ext uri="{FF2B5EF4-FFF2-40B4-BE49-F238E27FC236}">
                <a16:creationId xmlns:a16="http://schemas.microsoft.com/office/drawing/2014/main" id="{959B10C5-C83B-527F-36F0-F61DA26BEAB1}"/>
              </a:ext>
            </a:extLst>
          </p:cNvPr>
          <p:cNvPicPr>
            <a:picLocks noChangeAspect="1"/>
          </p:cNvPicPr>
          <p:nvPr/>
        </p:nvPicPr>
        <p:blipFill>
          <a:blip r:embed="rId2"/>
          <a:stretch>
            <a:fillRect/>
          </a:stretch>
        </p:blipFill>
        <p:spPr>
          <a:xfrm>
            <a:off x="3070003" y="1759492"/>
            <a:ext cx="5236369" cy="4917829"/>
          </a:xfrm>
          <a:prstGeom prst="rect">
            <a:avLst/>
          </a:prstGeom>
        </p:spPr>
      </p:pic>
    </p:spTree>
    <p:extLst>
      <p:ext uri="{BB962C8B-B14F-4D97-AF65-F5344CB8AC3E}">
        <p14:creationId xmlns:p14="http://schemas.microsoft.com/office/powerpoint/2010/main" val="33745921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ACF9-0F8F-DDBA-FC4B-495F3C44825B}"/>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The pass Statement</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E1E56C3F-7D95-CF53-0CBD-AC4080AB0578}"/>
              </a:ext>
            </a:extLst>
          </p:cNvPr>
          <p:cNvSpPr>
            <a:spLocks noGrp="1"/>
          </p:cNvSpPr>
          <p:nvPr>
            <p:ph idx="1"/>
          </p:nvPr>
        </p:nvSpPr>
        <p:spPr/>
        <p:txBody>
          <a:bodyPr/>
          <a:lstStyle/>
          <a:p>
            <a:r>
              <a:rPr lang="en-US" dirty="0">
                <a:solidFill>
                  <a:srgbClr val="FF0000"/>
                </a:solidFill>
                <a:latin typeface="Verdana" panose="020B0604030504040204" pitchFamily="34" charset="0"/>
              </a:rPr>
              <a:t>if</a:t>
            </a:r>
            <a:r>
              <a:rPr lang="en-US" b="0" i="0" dirty="0">
                <a:solidFill>
                  <a:srgbClr val="FF0000"/>
                </a:solidFill>
                <a:effectLst/>
                <a:latin typeface="Verdana" panose="020B0604030504040204" pitchFamily="34" charset="0"/>
              </a:rPr>
              <a:t> </a:t>
            </a:r>
            <a:r>
              <a:rPr lang="en-US" b="0" i="0" dirty="0">
                <a:solidFill>
                  <a:srgbClr val="000000"/>
                </a:solidFill>
                <a:effectLst/>
                <a:latin typeface="Verdana" panose="020B0604030504040204" pitchFamily="34" charset="0"/>
              </a:rPr>
              <a:t>statements cannot be empty, but </a:t>
            </a:r>
            <a:r>
              <a:rPr lang="en-US" b="0" i="0" dirty="0">
                <a:solidFill>
                  <a:srgbClr val="FF0000"/>
                </a:solidFill>
                <a:effectLst/>
                <a:latin typeface="Verdana" panose="020B0604030504040204" pitchFamily="34" charset="0"/>
              </a:rPr>
              <a:t>if</a:t>
            </a:r>
            <a:r>
              <a:rPr lang="en-US" b="0" i="0" dirty="0">
                <a:solidFill>
                  <a:srgbClr val="000000"/>
                </a:solidFill>
                <a:effectLst/>
                <a:latin typeface="Verdana" panose="020B0604030504040204" pitchFamily="34" charset="0"/>
              </a:rPr>
              <a:t> you for some reason have an if statement with no content, put in the </a:t>
            </a:r>
            <a:r>
              <a:rPr lang="en-US" b="0" i="0" dirty="0">
                <a:solidFill>
                  <a:srgbClr val="FF0000"/>
                </a:solidFill>
                <a:effectLst/>
                <a:latin typeface="Verdana" panose="020B0604030504040204" pitchFamily="34" charset="0"/>
              </a:rPr>
              <a:t>pass</a:t>
            </a:r>
            <a:r>
              <a:rPr lang="en-US" b="0" i="0" dirty="0">
                <a:solidFill>
                  <a:srgbClr val="000000"/>
                </a:solidFill>
                <a:effectLst/>
                <a:latin typeface="Verdana" panose="020B0604030504040204" pitchFamily="34" charset="0"/>
              </a:rPr>
              <a:t> statement to avoid getting an error.</a:t>
            </a:r>
            <a:endParaRPr lang="en-US" dirty="0"/>
          </a:p>
        </p:txBody>
      </p:sp>
      <p:sp>
        <p:nvSpPr>
          <p:cNvPr id="5" name="TextBox 4">
            <a:extLst>
              <a:ext uri="{FF2B5EF4-FFF2-40B4-BE49-F238E27FC236}">
                <a16:creationId xmlns:a16="http://schemas.microsoft.com/office/drawing/2014/main" id="{28078D94-079F-246A-9065-03626E836B7E}"/>
              </a:ext>
            </a:extLst>
          </p:cNvPr>
          <p:cNvSpPr txBox="1"/>
          <p:nvPr/>
        </p:nvSpPr>
        <p:spPr>
          <a:xfrm>
            <a:off x="2345634" y="3295703"/>
            <a:ext cx="6096000"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a:p>
            <a:br>
              <a:rPr lang="en-US" dirty="0"/>
            </a:br>
            <a:endParaRPr lang="en-US" dirty="0"/>
          </a:p>
        </p:txBody>
      </p:sp>
      <p:pic>
        <p:nvPicPr>
          <p:cNvPr id="7" name="Picture 6">
            <a:extLst>
              <a:ext uri="{FF2B5EF4-FFF2-40B4-BE49-F238E27FC236}">
                <a16:creationId xmlns:a16="http://schemas.microsoft.com/office/drawing/2014/main" id="{07EA9529-A5BD-240C-BB38-01689034ED18}"/>
              </a:ext>
            </a:extLst>
          </p:cNvPr>
          <p:cNvPicPr>
            <a:picLocks noChangeAspect="1"/>
          </p:cNvPicPr>
          <p:nvPr/>
        </p:nvPicPr>
        <p:blipFill>
          <a:blip r:embed="rId2"/>
          <a:stretch>
            <a:fillRect/>
          </a:stretch>
        </p:blipFill>
        <p:spPr>
          <a:xfrm>
            <a:off x="1659239" y="4395125"/>
            <a:ext cx="10274617" cy="2209595"/>
          </a:xfrm>
          <a:prstGeom prst="rect">
            <a:avLst/>
          </a:prstGeom>
        </p:spPr>
      </p:pic>
      <p:sp>
        <p:nvSpPr>
          <p:cNvPr id="8" name="Arrow: Down 7">
            <a:extLst>
              <a:ext uri="{FF2B5EF4-FFF2-40B4-BE49-F238E27FC236}">
                <a16:creationId xmlns:a16="http://schemas.microsoft.com/office/drawing/2014/main" id="{85A57046-B114-2407-A778-156812ADEEA8}"/>
              </a:ext>
            </a:extLst>
          </p:cNvPr>
          <p:cNvSpPr/>
          <p:nvPr/>
        </p:nvSpPr>
        <p:spPr>
          <a:xfrm>
            <a:off x="2589212" y="3793941"/>
            <a:ext cx="662608" cy="5174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026368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1BE030-AE2E-820C-93A7-9A3A7CA81C38}"/>
              </a:ext>
            </a:extLst>
          </p:cNvPr>
          <p:cNvSpPr>
            <a:spLocks noGrp="1"/>
          </p:cNvSpPr>
          <p:nvPr>
            <p:ph type="title"/>
          </p:nvPr>
        </p:nvSpPr>
        <p:spPr>
          <a:xfrm>
            <a:off x="2539917" y="133780"/>
            <a:ext cx="8911687" cy="1280890"/>
          </a:xfrm>
        </p:spPr>
        <p:txBody>
          <a:bodyPr>
            <a:normAutofit fontScale="90000"/>
          </a:bodyPr>
          <a:lstStyle/>
          <a:p>
            <a:r>
              <a:rPr lang="en-US" b="0" i="0" dirty="0">
                <a:solidFill>
                  <a:srgbClr val="000000"/>
                </a:solidFill>
                <a:effectLst/>
                <a:latin typeface="Segoe UI" panose="020B0502040204020203" pitchFamily="34" charset="0"/>
              </a:rPr>
              <a:t>Python While Loops</a:t>
            </a:r>
            <a:br>
              <a:rPr lang="en-US" b="0" i="0" dirty="0">
                <a:solidFill>
                  <a:srgbClr val="000000"/>
                </a:solidFill>
                <a:effectLst/>
                <a:latin typeface="Verdana" panose="020B0604030504040204" pitchFamily="34" charset="0"/>
              </a:rPr>
            </a:br>
            <a:br>
              <a:rPr lang="en-US" dirty="0"/>
            </a:br>
            <a:endParaRPr lang="en-US" dirty="0"/>
          </a:p>
        </p:txBody>
      </p:sp>
      <p:sp>
        <p:nvSpPr>
          <p:cNvPr id="7" name="TextBox 6">
            <a:extLst>
              <a:ext uri="{FF2B5EF4-FFF2-40B4-BE49-F238E27FC236}">
                <a16:creationId xmlns:a16="http://schemas.microsoft.com/office/drawing/2014/main" id="{DACE512C-D094-377C-B771-A1497D745070}"/>
              </a:ext>
            </a:extLst>
          </p:cNvPr>
          <p:cNvSpPr txBox="1"/>
          <p:nvPr/>
        </p:nvSpPr>
        <p:spPr>
          <a:xfrm>
            <a:off x="3829878" y="1045338"/>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Python Loops</a:t>
            </a:r>
          </a:p>
        </p:txBody>
      </p:sp>
      <p:sp>
        <p:nvSpPr>
          <p:cNvPr id="9" name="TextBox 8">
            <a:extLst>
              <a:ext uri="{FF2B5EF4-FFF2-40B4-BE49-F238E27FC236}">
                <a16:creationId xmlns:a16="http://schemas.microsoft.com/office/drawing/2014/main" id="{59117228-7F97-19E0-9864-EF9B55BDCE97}"/>
              </a:ext>
            </a:extLst>
          </p:cNvPr>
          <p:cNvSpPr txBox="1"/>
          <p:nvPr/>
        </p:nvSpPr>
        <p:spPr>
          <a:xfrm>
            <a:off x="4240696" y="1464454"/>
            <a:ext cx="6096000" cy="861774"/>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 Python has two primitive loop commands:</a:t>
            </a:r>
          </a:p>
          <a:p>
            <a:br>
              <a:rPr lang="en-US" b="0" i="0" dirty="0">
                <a:solidFill>
                  <a:srgbClr val="000000"/>
                </a:solidFill>
                <a:effectLst/>
                <a:latin typeface="Verdana" panose="020B0604030504040204" pitchFamily="34" charset="0"/>
              </a:rPr>
            </a:br>
            <a:endParaRPr lang="en-US" dirty="0"/>
          </a:p>
        </p:txBody>
      </p:sp>
      <p:pic>
        <p:nvPicPr>
          <p:cNvPr id="11" name="Picture 10">
            <a:extLst>
              <a:ext uri="{FF2B5EF4-FFF2-40B4-BE49-F238E27FC236}">
                <a16:creationId xmlns:a16="http://schemas.microsoft.com/office/drawing/2014/main" id="{E834B3C0-C71D-9199-D392-34415F2594C2}"/>
              </a:ext>
            </a:extLst>
          </p:cNvPr>
          <p:cNvPicPr>
            <a:picLocks noChangeAspect="1"/>
          </p:cNvPicPr>
          <p:nvPr/>
        </p:nvPicPr>
        <p:blipFill>
          <a:blip r:embed="rId2"/>
          <a:stretch>
            <a:fillRect/>
          </a:stretch>
        </p:blipFill>
        <p:spPr>
          <a:xfrm>
            <a:off x="4434101" y="2165695"/>
            <a:ext cx="1661899" cy="683523"/>
          </a:xfrm>
          <a:prstGeom prst="rect">
            <a:avLst/>
          </a:prstGeom>
        </p:spPr>
      </p:pic>
      <p:sp>
        <p:nvSpPr>
          <p:cNvPr id="13" name="TextBox 12">
            <a:extLst>
              <a:ext uri="{FF2B5EF4-FFF2-40B4-BE49-F238E27FC236}">
                <a16:creationId xmlns:a16="http://schemas.microsoft.com/office/drawing/2014/main" id="{50EB4774-2F1A-0298-AB2A-0F476C53774A}"/>
              </a:ext>
            </a:extLst>
          </p:cNvPr>
          <p:cNvSpPr txBox="1"/>
          <p:nvPr/>
        </p:nvSpPr>
        <p:spPr>
          <a:xfrm>
            <a:off x="1762539" y="3027469"/>
            <a:ext cx="6096000"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The while Loop</a:t>
            </a:r>
          </a:p>
          <a:p>
            <a:br>
              <a:rPr lang="en-US" dirty="0"/>
            </a:br>
            <a:endParaRPr lang="en-US" dirty="0"/>
          </a:p>
        </p:txBody>
      </p:sp>
      <p:sp>
        <p:nvSpPr>
          <p:cNvPr id="15" name="TextBox 14">
            <a:extLst>
              <a:ext uri="{FF2B5EF4-FFF2-40B4-BE49-F238E27FC236}">
                <a16:creationId xmlns:a16="http://schemas.microsoft.com/office/drawing/2014/main" id="{2AA1C567-FB97-6E0A-44F6-76BFDFB3FE95}"/>
              </a:ext>
            </a:extLst>
          </p:cNvPr>
          <p:cNvSpPr txBox="1"/>
          <p:nvPr/>
        </p:nvSpPr>
        <p:spPr>
          <a:xfrm>
            <a:off x="2217050" y="3415807"/>
            <a:ext cx="6096000" cy="523220"/>
          </a:xfrm>
          <a:prstGeom prst="rect">
            <a:avLst/>
          </a:prstGeom>
          <a:noFill/>
        </p:spPr>
        <p:txBody>
          <a:bodyPr wrap="square">
            <a:spAutoFit/>
          </a:bodyPr>
          <a:lstStyle/>
          <a:p>
            <a:r>
              <a:rPr lang="en-US" sz="1400" b="0" i="0" dirty="0">
                <a:solidFill>
                  <a:srgbClr val="000000"/>
                </a:solidFill>
                <a:effectLst/>
                <a:latin typeface="Verdana" panose="020B0604030504040204" pitchFamily="34" charset="0"/>
              </a:rPr>
              <a:t>- With the </a:t>
            </a:r>
            <a:r>
              <a:rPr lang="en-US" sz="1400" b="0" i="0" dirty="0">
                <a:solidFill>
                  <a:srgbClr val="FF0000"/>
                </a:solidFill>
                <a:effectLst/>
                <a:latin typeface="Verdana" panose="020B0604030504040204" pitchFamily="34" charset="0"/>
              </a:rPr>
              <a:t>while </a:t>
            </a:r>
            <a:r>
              <a:rPr lang="en-US" sz="1400" b="0" i="0" dirty="0">
                <a:solidFill>
                  <a:srgbClr val="000000"/>
                </a:solidFill>
                <a:effectLst/>
                <a:latin typeface="Verdana" panose="020B0604030504040204" pitchFamily="34" charset="0"/>
              </a:rPr>
              <a:t> loop we can execute a set of statements as long as a condition is true.</a:t>
            </a:r>
            <a:endParaRPr lang="en-US" sz="1400" dirty="0"/>
          </a:p>
        </p:txBody>
      </p:sp>
      <p:sp>
        <p:nvSpPr>
          <p:cNvPr id="17" name="TextBox 16">
            <a:extLst>
              <a:ext uri="{FF2B5EF4-FFF2-40B4-BE49-F238E27FC236}">
                <a16:creationId xmlns:a16="http://schemas.microsoft.com/office/drawing/2014/main" id="{E8924E70-842F-FF18-175E-D6287EC59651}"/>
              </a:ext>
            </a:extLst>
          </p:cNvPr>
          <p:cNvSpPr txBox="1"/>
          <p:nvPr/>
        </p:nvSpPr>
        <p:spPr>
          <a:xfrm>
            <a:off x="3652223" y="4315594"/>
            <a:ext cx="6096000"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a:p>
            <a:br>
              <a:rPr lang="en-US" dirty="0"/>
            </a:br>
            <a:endParaRPr lang="en-US" dirty="0"/>
          </a:p>
        </p:txBody>
      </p:sp>
      <p:sp>
        <p:nvSpPr>
          <p:cNvPr id="19" name="TextBox 18">
            <a:extLst>
              <a:ext uri="{FF2B5EF4-FFF2-40B4-BE49-F238E27FC236}">
                <a16:creationId xmlns:a16="http://schemas.microsoft.com/office/drawing/2014/main" id="{34ED8B19-27CD-9C9A-2B57-081E628951B3}"/>
              </a:ext>
            </a:extLst>
          </p:cNvPr>
          <p:cNvSpPr txBox="1"/>
          <p:nvPr/>
        </p:nvSpPr>
        <p:spPr>
          <a:xfrm>
            <a:off x="3829878" y="4765481"/>
            <a:ext cx="6096000" cy="861774"/>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Print </a:t>
            </a:r>
            <a:r>
              <a:rPr lang="en-US" sz="1400" b="0" i="0" dirty="0" err="1">
                <a:solidFill>
                  <a:srgbClr val="000000"/>
                </a:solidFill>
                <a:effectLst/>
                <a:latin typeface="Verdana" panose="020B0604030504040204" pitchFamily="34" charset="0"/>
              </a:rPr>
              <a:t>i</a:t>
            </a:r>
            <a:r>
              <a:rPr lang="en-US" sz="1400" b="0" i="0" dirty="0">
                <a:solidFill>
                  <a:srgbClr val="000000"/>
                </a:solidFill>
                <a:effectLst/>
                <a:latin typeface="Verdana" panose="020B0604030504040204" pitchFamily="34" charset="0"/>
              </a:rPr>
              <a:t> as long as </a:t>
            </a:r>
            <a:r>
              <a:rPr lang="en-US" sz="1400" b="0" i="0" dirty="0" err="1">
                <a:solidFill>
                  <a:srgbClr val="000000"/>
                </a:solidFill>
                <a:effectLst/>
                <a:latin typeface="Verdana" panose="020B0604030504040204" pitchFamily="34" charset="0"/>
              </a:rPr>
              <a:t>i</a:t>
            </a:r>
            <a:r>
              <a:rPr lang="en-US" sz="1400" b="0" i="0" dirty="0">
                <a:solidFill>
                  <a:srgbClr val="000000"/>
                </a:solidFill>
                <a:effectLst/>
                <a:latin typeface="Verdana" panose="020B0604030504040204" pitchFamily="34" charset="0"/>
              </a:rPr>
              <a:t> is less than 6:</a:t>
            </a:r>
          </a:p>
          <a:p>
            <a:br>
              <a:rPr lang="en-US" dirty="0"/>
            </a:br>
            <a:endParaRPr lang="en-US" dirty="0"/>
          </a:p>
        </p:txBody>
      </p:sp>
      <p:pic>
        <p:nvPicPr>
          <p:cNvPr id="21" name="Picture 20">
            <a:extLst>
              <a:ext uri="{FF2B5EF4-FFF2-40B4-BE49-F238E27FC236}">
                <a16:creationId xmlns:a16="http://schemas.microsoft.com/office/drawing/2014/main" id="{527823B2-CBB3-57EF-BB96-7B4552B91BFE}"/>
              </a:ext>
            </a:extLst>
          </p:cNvPr>
          <p:cNvPicPr>
            <a:picLocks noChangeAspect="1"/>
          </p:cNvPicPr>
          <p:nvPr/>
        </p:nvPicPr>
        <p:blipFill>
          <a:blip r:embed="rId3"/>
          <a:stretch>
            <a:fillRect/>
          </a:stretch>
        </p:blipFill>
        <p:spPr>
          <a:xfrm>
            <a:off x="9400875" y="4002684"/>
            <a:ext cx="2716903" cy="2516958"/>
          </a:xfrm>
          <a:prstGeom prst="rect">
            <a:avLst/>
          </a:prstGeom>
        </p:spPr>
      </p:pic>
      <p:cxnSp>
        <p:nvCxnSpPr>
          <p:cNvPr id="23" name="Connector: Elbow 22">
            <a:extLst>
              <a:ext uri="{FF2B5EF4-FFF2-40B4-BE49-F238E27FC236}">
                <a16:creationId xmlns:a16="http://schemas.microsoft.com/office/drawing/2014/main" id="{FED9DCCB-BF5A-E555-E50F-CCF99D5082BF}"/>
              </a:ext>
            </a:extLst>
          </p:cNvPr>
          <p:cNvCxnSpPr/>
          <p:nvPr/>
        </p:nvCxnSpPr>
        <p:spPr>
          <a:xfrm>
            <a:off x="4028661" y="5171480"/>
            <a:ext cx="4943061" cy="83024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98234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2D690-59DE-14B6-58AF-F397631B5086}"/>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The break Statement</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D0A825B0-D230-72EB-D948-F0E294334785}"/>
              </a:ext>
            </a:extLst>
          </p:cNvPr>
          <p:cNvSpPr>
            <a:spLocks noGrp="1"/>
          </p:cNvSpPr>
          <p:nvPr>
            <p:ph idx="1"/>
          </p:nvPr>
        </p:nvSpPr>
        <p:spPr>
          <a:xfrm>
            <a:off x="2589212" y="2093843"/>
            <a:ext cx="8915400" cy="3777622"/>
          </a:xfrm>
        </p:spPr>
        <p:txBody>
          <a:bodyPr/>
          <a:lstStyle/>
          <a:p>
            <a:r>
              <a:rPr lang="en-US" b="0" i="0" dirty="0">
                <a:solidFill>
                  <a:srgbClr val="000000"/>
                </a:solidFill>
                <a:effectLst/>
                <a:latin typeface="Verdana" panose="020B0604030504040204" pitchFamily="34" charset="0"/>
              </a:rPr>
              <a:t>With the </a:t>
            </a:r>
            <a:r>
              <a:rPr lang="en-US" b="0" i="0" dirty="0">
                <a:solidFill>
                  <a:srgbClr val="FF0000"/>
                </a:solidFill>
                <a:effectLst/>
                <a:latin typeface="Verdana" panose="020B0604030504040204" pitchFamily="34" charset="0"/>
              </a:rPr>
              <a:t>break </a:t>
            </a:r>
            <a:r>
              <a:rPr lang="en-US" b="0" i="0" dirty="0">
                <a:solidFill>
                  <a:srgbClr val="000000"/>
                </a:solidFill>
                <a:effectLst/>
                <a:latin typeface="Verdana" panose="020B0604030504040204" pitchFamily="34" charset="0"/>
              </a:rPr>
              <a:t>statement we can stop the loop even if the while condition is true:</a:t>
            </a:r>
            <a:endParaRPr lang="en-US" dirty="0"/>
          </a:p>
        </p:txBody>
      </p:sp>
      <p:sp>
        <p:nvSpPr>
          <p:cNvPr id="5" name="TextBox 4">
            <a:extLst>
              <a:ext uri="{FF2B5EF4-FFF2-40B4-BE49-F238E27FC236}">
                <a16:creationId xmlns:a16="http://schemas.microsoft.com/office/drawing/2014/main" id="{A02FDDC8-5F48-BF45-AFF9-FD5383C392FF}"/>
              </a:ext>
            </a:extLst>
          </p:cNvPr>
          <p:cNvSpPr txBox="1"/>
          <p:nvPr/>
        </p:nvSpPr>
        <p:spPr>
          <a:xfrm>
            <a:off x="2358887" y="3059668"/>
            <a:ext cx="6096000" cy="369332"/>
          </a:xfrm>
          <a:prstGeom prst="rect">
            <a:avLst/>
          </a:prstGeom>
          <a:noFill/>
        </p:spPr>
        <p:txBody>
          <a:bodyPr wrap="square">
            <a:spAutoFit/>
          </a:bodyPr>
          <a:lstStyle/>
          <a:p>
            <a:r>
              <a:rPr lang="en-US" b="1" dirty="0">
                <a:solidFill>
                  <a:srgbClr val="000000"/>
                </a:solidFill>
                <a:latin typeface="Segoe UI" panose="020B0502040204020203" pitchFamily="34" charset="0"/>
              </a:rPr>
              <a:t>Example</a:t>
            </a:r>
            <a:endParaRPr lang="en-US" b="1" i="0" dirty="0">
              <a:solidFill>
                <a:srgbClr val="000000"/>
              </a:solidFill>
              <a:effectLst/>
              <a:latin typeface="Segoe UI" panose="020B0502040204020203" pitchFamily="34" charset="0"/>
            </a:endParaRPr>
          </a:p>
        </p:txBody>
      </p:sp>
      <p:sp>
        <p:nvSpPr>
          <p:cNvPr id="7" name="TextBox 6">
            <a:extLst>
              <a:ext uri="{FF2B5EF4-FFF2-40B4-BE49-F238E27FC236}">
                <a16:creationId xmlns:a16="http://schemas.microsoft.com/office/drawing/2014/main" id="{E4F0C38F-99BF-4817-56F1-58F168C25737}"/>
              </a:ext>
            </a:extLst>
          </p:cNvPr>
          <p:cNvSpPr txBox="1"/>
          <p:nvPr/>
        </p:nvSpPr>
        <p:spPr>
          <a:xfrm>
            <a:off x="2589212" y="3533051"/>
            <a:ext cx="6096000" cy="861774"/>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 Exit the loop when </a:t>
            </a:r>
            <a:r>
              <a:rPr lang="en-US" sz="1400" b="0" i="0" dirty="0" err="1">
                <a:solidFill>
                  <a:srgbClr val="000000"/>
                </a:solidFill>
                <a:effectLst/>
                <a:latin typeface="Verdana" panose="020B0604030504040204" pitchFamily="34" charset="0"/>
              </a:rPr>
              <a:t>i</a:t>
            </a:r>
            <a:r>
              <a:rPr lang="en-US" sz="1400" b="0" i="0" dirty="0">
                <a:solidFill>
                  <a:srgbClr val="000000"/>
                </a:solidFill>
                <a:effectLst/>
                <a:latin typeface="Verdana" panose="020B0604030504040204" pitchFamily="34" charset="0"/>
              </a:rPr>
              <a:t> is 3:</a:t>
            </a:r>
          </a:p>
          <a:p>
            <a:br>
              <a:rPr lang="en-US" dirty="0"/>
            </a:br>
            <a:endParaRPr lang="en-US" dirty="0"/>
          </a:p>
        </p:txBody>
      </p:sp>
      <p:pic>
        <p:nvPicPr>
          <p:cNvPr id="9" name="Picture 8">
            <a:extLst>
              <a:ext uri="{FF2B5EF4-FFF2-40B4-BE49-F238E27FC236}">
                <a16:creationId xmlns:a16="http://schemas.microsoft.com/office/drawing/2014/main" id="{9E123168-B4EB-38B8-672F-CB32AA2D0821}"/>
              </a:ext>
            </a:extLst>
          </p:cNvPr>
          <p:cNvPicPr>
            <a:picLocks noChangeAspect="1"/>
          </p:cNvPicPr>
          <p:nvPr/>
        </p:nvPicPr>
        <p:blipFill>
          <a:blip r:embed="rId2"/>
          <a:stretch>
            <a:fillRect/>
          </a:stretch>
        </p:blipFill>
        <p:spPr>
          <a:xfrm>
            <a:off x="6720714" y="3429000"/>
            <a:ext cx="2900501" cy="3225699"/>
          </a:xfrm>
          <a:prstGeom prst="rect">
            <a:avLst/>
          </a:prstGeom>
        </p:spPr>
      </p:pic>
      <p:cxnSp>
        <p:nvCxnSpPr>
          <p:cNvPr id="11" name="Connector: Elbow 10">
            <a:extLst>
              <a:ext uri="{FF2B5EF4-FFF2-40B4-BE49-F238E27FC236}">
                <a16:creationId xmlns:a16="http://schemas.microsoft.com/office/drawing/2014/main" id="{3F662E27-F7EC-0FAC-C6A1-F7EBA411E88C}"/>
              </a:ext>
            </a:extLst>
          </p:cNvPr>
          <p:cNvCxnSpPr/>
          <p:nvPr/>
        </p:nvCxnSpPr>
        <p:spPr>
          <a:xfrm>
            <a:off x="4850296" y="3843130"/>
            <a:ext cx="1881808" cy="1789044"/>
          </a:xfrm>
          <a:prstGeom prst="bentConnector3">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66426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AC2E-6075-7E71-2A07-54F0F4C1E046}"/>
              </a:ext>
            </a:extLst>
          </p:cNvPr>
          <p:cNvSpPr>
            <a:spLocks noGrp="1"/>
          </p:cNvSpPr>
          <p:nvPr>
            <p:ph type="title"/>
          </p:nvPr>
        </p:nvSpPr>
        <p:spPr>
          <a:xfrm>
            <a:off x="2433899" y="0"/>
            <a:ext cx="8911687" cy="1280890"/>
          </a:xfrm>
        </p:spPr>
        <p:txBody>
          <a:bodyPr>
            <a:normAutofit fontScale="90000"/>
          </a:bodyPr>
          <a:lstStyle/>
          <a:p>
            <a:pPr algn="l"/>
            <a:r>
              <a:rPr lang="en-US" b="0" i="0" dirty="0">
                <a:solidFill>
                  <a:srgbClr val="000000"/>
                </a:solidFill>
                <a:effectLst/>
                <a:latin typeface="Segoe UI" panose="020B0502040204020203" pitchFamily="34" charset="0"/>
              </a:rPr>
              <a:t>Python For Loops</a:t>
            </a:r>
            <a:br>
              <a:rPr lang="en-US" b="0" i="0" dirty="0">
                <a:solidFill>
                  <a:srgbClr val="000000"/>
                </a:solidFill>
                <a:effectLst/>
                <a:latin typeface="Verdana" panose="020B0604030504040204" pitchFamily="34" charset="0"/>
              </a:rPr>
            </a:br>
            <a:br>
              <a:rPr lang="en-US" dirty="0"/>
            </a:br>
            <a:endParaRPr lang="en-US" dirty="0"/>
          </a:p>
        </p:txBody>
      </p:sp>
      <p:sp>
        <p:nvSpPr>
          <p:cNvPr id="10" name="TextBox 9">
            <a:extLst>
              <a:ext uri="{FF2B5EF4-FFF2-40B4-BE49-F238E27FC236}">
                <a16:creationId xmlns:a16="http://schemas.microsoft.com/office/drawing/2014/main" id="{ED7E6999-6495-395B-5207-4D0D250C04A7}"/>
              </a:ext>
            </a:extLst>
          </p:cNvPr>
          <p:cNvSpPr txBox="1"/>
          <p:nvPr/>
        </p:nvSpPr>
        <p:spPr>
          <a:xfrm>
            <a:off x="3432314" y="757670"/>
            <a:ext cx="6096000" cy="523220"/>
          </a:xfrm>
          <a:prstGeom prst="rect">
            <a:avLst/>
          </a:prstGeom>
          <a:noFill/>
        </p:spPr>
        <p:txBody>
          <a:bodyPr wrap="square">
            <a:spAutoFit/>
          </a:bodyPr>
          <a:lstStyle/>
          <a:p>
            <a:r>
              <a:rPr lang="en-US" sz="1400" b="0" i="0" dirty="0">
                <a:solidFill>
                  <a:srgbClr val="000000"/>
                </a:solidFill>
                <a:effectLst/>
                <a:latin typeface="Verdana" panose="020B0604030504040204" pitchFamily="34" charset="0"/>
              </a:rPr>
              <a:t>- A </a:t>
            </a:r>
            <a:r>
              <a:rPr lang="en-US" sz="1400" b="0" i="0" dirty="0">
                <a:solidFill>
                  <a:srgbClr val="FF0000"/>
                </a:solidFill>
                <a:effectLst/>
                <a:latin typeface="Verdana" panose="020B0604030504040204" pitchFamily="34" charset="0"/>
              </a:rPr>
              <a:t>for</a:t>
            </a:r>
            <a:r>
              <a:rPr lang="en-US" sz="1400" b="0" i="0" dirty="0">
                <a:solidFill>
                  <a:srgbClr val="000000"/>
                </a:solidFill>
                <a:effectLst/>
                <a:latin typeface="Verdana" panose="020B0604030504040204" pitchFamily="34" charset="0"/>
              </a:rPr>
              <a:t> loop is used for iterating over a sequence (that is either a list, a tuple, a dictionary, a set, or a string).</a:t>
            </a:r>
          </a:p>
        </p:txBody>
      </p:sp>
      <p:sp>
        <p:nvSpPr>
          <p:cNvPr id="14" name="TextBox 13">
            <a:extLst>
              <a:ext uri="{FF2B5EF4-FFF2-40B4-BE49-F238E27FC236}">
                <a16:creationId xmlns:a16="http://schemas.microsoft.com/office/drawing/2014/main" id="{1CE15C91-ADD2-83D7-0800-4FB0BBFD8237}"/>
              </a:ext>
            </a:extLst>
          </p:cNvPr>
          <p:cNvSpPr txBox="1"/>
          <p:nvPr/>
        </p:nvSpPr>
        <p:spPr>
          <a:xfrm>
            <a:off x="3313044" y="1669228"/>
            <a:ext cx="6096000" cy="738664"/>
          </a:xfrm>
          <a:prstGeom prst="rect">
            <a:avLst/>
          </a:prstGeom>
          <a:noFill/>
        </p:spPr>
        <p:txBody>
          <a:bodyPr wrap="square">
            <a:spAutoFit/>
          </a:bodyPr>
          <a:lstStyle/>
          <a:p>
            <a:r>
              <a:rPr lang="en-US" sz="1400" b="0" i="0" dirty="0">
                <a:solidFill>
                  <a:srgbClr val="000000"/>
                </a:solidFill>
                <a:effectLst/>
                <a:latin typeface="Verdana" panose="020B0604030504040204" pitchFamily="34" charset="0"/>
              </a:rPr>
              <a:t>- This is less like the </a:t>
            </a:r>
            <a:r>
              <a:rPr lang="en-US" sz="1400" b="0" i="0" dirty="0">
                <a:solidFill>
                  <a:srgbClr val="FF0000"/>
                </a:solidFill>
                <a:effectLst/>
                <a:latin typeface="Verdana" panose="020B0604030504040204" pitchFamily="34" charset="0"/>
              </a:rPr>
              <a:t>for</a:t>
            </a:r>
            <a:r>
              <a:rPr lang="en-US" sz="1400" b="0" i="0" dirty="0">
                <a:solidFill>
                  <a:srgbClr val="000000"/>
                </a:solidFill>
                <a:effectLst/>
                <a:latin typeface="Verdana" panose="020B0604030504040204" pitchFamily="34" charset="0"/>
              </a:rPr>
              <a:t> keyword in other programming languages, and works more like an iterator method as found in other object-orientated programming languages.</a:t>
            </a:r>
            <a:endParaRPr lang="en-US" sz="1400" dirty="0"/>
          </a:p>
        </p:txBody>
      </p:sp>
      <p:sp>
        <p:nvSpPr>
          <p:cNvPr id="16" name="TextBox 15">
            <a:extLst>
              <a:ext uri="{FF2B5EF4-FFF2-40B4-BE49-F238E27FC236}">
                <a16:creationId xmlns:a16="http://schemas.microsoft.com/office/drawing/2014/main" id="{B65FF0B7-ED6F-D383-14C1-03858A4D3589}"/>
              </a:ext>
            </a:extLst>
          </p:cNvPr>
          <p:cNvSpPr txBox="1"/>
          <p:nvPr/>
        </p:nvSpPr>
        <p:spPr>
          <a:xfrm>
            <a:off x="3313044" y="2796230"/>
            <a:ext cx="6096000" cy="523220"/>
          </a:xfrm>
          <a:prstGeom prst="rect">
            <a:avLst/>
          </a:prstGeom>
          <a:noFill/>
        </p:spPr>
        <p:txBody>
          <a:bodyPr wrap="square">
            <a:spAutoFit/>
          </a:bodyPr>
          <a:lstStyle/>
          <a:p>
            <a:r>
              <a:rPr lang="en-US" sz="1400" b="0" i="0" dirty="0">
                <a:solidFill>
                  <a:srgbClr val="000000"/>
                </a:solidFill>
                <a:effectLst/>
                <a:latin typeface="Verdana" panose="020B0604030504040204" pitchFamily="34" charset="0"/>
              </a:rPr>
              <a:t>- With the </a:t>
            </a:r>
            <a:r>
              <a:rPr lang="en-US" sz="1400" b="0" i="0" dirty="0">
                <a:solidFill>
                  <a:srgbClr val="FF0000"/>
                </a:solidFill>
                <a:effectLst/>
                <a:latin typeface="Verdana" panose="020B0604030504040204" pitchFamily="34" charset="0"/>
              </a:rPr>
              <a:t>fo</a:t>
            </a:r>
            <a:r>
              <a:rPr lang="en-US" sz="1400" dirty="0">
                <a:solidFill>
                  <a:srgbClr val="FF0000"/>
                </a:solidFill>
                <a:latin typeface="Verdana" panose="020B0604030504040204" pitchFamily="34" charset="0"/>
              </a:rPr>
              <a:t>r</a:t>
            </a:r>
            <a:r>
              <a:rPr lang="en-US" sz="1400" b="0" i="0" dirty="0">
                <a:solidFill>
                  <a:srgbClr val="000000"/>
                </a:solidFill>
                <a:effectLst/>
                <a:latin typeface="Verdana" panose="020B0604030504040204" pitchFamily="34" charset="0"/>
              </a:rPr>
              <a:t> loop we can execute a set of statements, once for each item in a list, tuple, set etc.</a:t>
            </a:r>
            <a:endParaRPr lang="en-US" sz="1400" dirty="0"/>
          </a:p>
        </p:txBody>
      </p:sp>
      <p:sp>
        <p:nvSpPr>
          <p:cNvPr id="18" name="TextBox 17">
            <a:extLst>
              <a:ext uri="{FF2B5EF4-FFF2-40B4-BE49-F238E27FC236}">
                <a16:creationId xmlns:a16="http://schemas.microsoft.com/office/drawing/2014/main" id="{D3A7B80D-92E8-A543-E8A2-97669912E713}"/>
              </a:ext>
            </a:extLst>
          </p:cNvPr>
          <p:cNvSpPr txBox="1"/>
          <p:nvPr/>
        </p:nvSpPr>
        <p:spPr>
          <a:xfrm>
            <a:off x="1815547" y="3429000"/>
            <a:ext cx="6096000"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a:p>
            <a:br>
              <a:rPr lang="en-US" dirty="0"/>
            </a:br>
            <a:endParaRPr lang="en-US" dirty="0"/>
          </a:p>
        </p:txBody>
      </p:sp>
      <p:sp>
        <p:nvSpPr>
          <p:cNvPr id="20" name="TextBox 19">
            <a:extLst>
              <a:ext uri="{FF2B5EF4-FFF2-40B4-BE49-F238E27FC236}">
                <a16:creationId xmlns:a16="http://schemas.microsoft.com/office/drawing/2014/main" id="{5F7C30B5-CA64-9F5C-85EA-0424AF6429F7}"/>
              </a:ext>
            </a:extLst>
          </p:cNvPr>
          <p:cNvSpPr txBox="1"/>
          <p:nvPr/>
        </p:nvSpPr>
        <p:spPr>
          <a:xfrm>
            <a:off x="2014331" y="3776872"/>
            <a:ext cx="6096000" cy="861774"/>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Print each country in a country list:</a:t>
            </a:r>
          </a:p>
          <a:p>
            <a:br>
              <a:rPr lang="en-US" dirty="0"/>
            </a:br>
            <a:endParaRPr lang="en-US" dirty="0"/>
          </a:p>
        </p:txBody>
      </p:sp>
      <p:pic>
        <p:nvPicPr>
          <p:cNvPr id="22" name="Picture 21">
            <a:extLst>
              <a:ext uri="{FF2B5EF4-FFF2-40B4-BE49-F238E27FC236}">
                <a16:creationId xmlns:a16="http://schemas.microsoft.com/office/drawing/2014/main" id="{C6CB9F84-F41B-133F-93D5-3EA48D6F142E}"/>
              </a:ext>
            </a:extLst>
          </p:cNvPr>
          <p:cNvPicPr>
            <a:picLocks noChangeAspect="1"/>
          </p:cNvPicPr>
          <p:nvPr/>
        </p:nvPicPr>
        <p:blipFill>
          <a:blip r:embed="rId2"/>
          <a:stretch>
            <a:fillRect/>
          </a:stretch>
        </p:blipFill>
        <p:spPr>
          <a:xfrm>
            <a:off x="4722238" y="4450109"/>
            <a:ext cx="5455431" cy="2233613"/>
          </a:xfrm>
          <a:prstGeom prst="rect">
            <a:avLst/>
          </a:prstGeom>
        </p:spPr>
      </p:pic>
      <p:cxnSp>
        <p:nvCxnSpPr>
          <p:cNvPr id="24" name="Connector: Elbow 23">
            <a:extLst>
              <a:ext uri="{FF2B5EF4-FFF2-40B4-BE49-F238E27FC236}">
                <a16:creationId xmlns:a16="http://schemas.microsoft.com/office/drawing/2014/main" id="{B80F6C3A-DC8F-BB92-F76A-9FFD35628D20}"/>
              </a:ext>
            </a:extLst>
          </p:cNvPr>
          <p:cNvCxnSpPr>
            <a:cxnSpLocks/>
          </p:cNvCxnSpPr>
          <p:nvPr/>
        </p:nvCxnSpPr>
        <p:spPr>
          <a:xfrm>
            <a:off x="3313044" y="4151061"/>
            <a:ext cx="1285460" cy="103771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70112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3764-E26F-ECDE-F782-095866A9A7FE}"/>
              </a:ext>
            </a:extLst>
          </p:cNvPr>
          <p:cNvSpPr>
            <a:spLocks noGrp="1"/>
          </p:cNvSpPr>
          <p:nvPr>
            <p:ph type="title"/>
          </p:nvPr>
        </p:nvSpPr>
        <p:spPr>
          <a:xfrm>
            <a:off x="2367638" y="186788"/>
            <a:ext cx="8911687" cy="1280890"/>
          </a:xfrm>
        </p:spPr>
        <p:txBody>
          <a:bodyPr>
            <a:normAutofit fontScale="90000"/>
          </a:bodyPr>
          <a:lstStyle/>
          <a:p>
            <a:r>
              <a:rPr lang="en-US" b="0" i="0" dirty="0">
                <a:solidFill>
                  <a:srgbClr val="000000"/>
                </a:solidFill>
                <a:effectLst/>
                <a:latin typeface="Segoe UI" panose="020B0502040204020203" pitchFamily="34" charset="0"/>
              </a:rPr>
              <a:t>Looping Through a String</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7C034CF4-90A9-B91B-B920-81A656F12EF7}"/>
              </a:ext>
            </a:extLst>
          </p:cNvPr>
          <p:cNvSpPr>
            <a:spLocks noGrp="1"/>
          </p:cNvSpPr>
          <p:nvPr>
            <p:ph idx="1"/>
          </p:nvPr>
        </p:nvSpPr>
        <p:spPr>
          <a:xfrm>
            <a:off x="2363925" y="967409"/>
            <a:ext cx="8915400" cy="3777622"/>
          </a:xfrm>
        </p:spPr>
        <p:txBody>
          <a:bodyPr/>
          <a:lstStyle/>
          <a:p>
            <a:pPr algn="l"/>
            <a:r>
              <a:rPr lang="en-US" b="0" i="0" dirty="0">
                <a:solidFill>
                  <a:srgbClr val="000000"/>
                </a:solidFill>
                <a:effectLst/>
                <a:latin typeface="Verdana" panose="020B0604030504040204" pitchFamily="34" charset="0"/>
              </a:rPr>
              <a:t>Even strings are </a:t>
            </a:r>
            <a:r>
              <a:rPr lang="en-US" b="0" i="0" dirty="0" err="1">
                <a:solidFill>
                  <a:srgbClr val="000000"/>
                </a:solidFill>
                <a:effectLst/>
                <a:latin typeface="Verdana" panose="020B0604030504040204" pitchFamily="34" charset="0"/>
              </a:rPr>
              <a:t>iterable</a:t>
            </a:r>
            <a:r>
              <a:rPr lang="en-US" b="0" i="0" dirty="0">
                <a:solidFill>
                  <a:srgbClr val="000000"/>
                </a:solidFill>
                <a:effectLst/>
                <a:latin typeface="Verdana" panose="020B0604030504040204" pitchFamily="34" charset="0"/>
              </a:rPr>
              <a:t> objects, they contain a sequence of characters:</a:t>
            </a:r>
            <a:br>
              <a:rPr lang="en-US" b="0" i="0" dirty="0">
                <a:solidFill>
                  <a:srgbClr val="000000"/>
                </a:solidFill>
                <a:effectLst/>
                <a:latin typeface="Verdana" panose="020B0604030504040204" pitchFamily="34" charset="0"/>
              </a:rPr>
            </a:br>
            <a:endParaRPr lang="en-US" dirty="0"/>
          </a:p>
        </p:txBody>
      </p:sp>
      <p:sp>
        <p:nvSpPr>
          <p:cNvPr id="5" name="TextBox 4">
            <a:extLst>
              <a:ext uri="{FF2B5EF4-FFF2-40B4-BE49-F238E27FC236}">
                <a16:creationId xmlns:a16="http://schemas.microsoft.com/office/drawing/2014/main" id="{736E4528-81F1-7371-B789-FA162DBA4845}"/>
              </a:ext>
            </a:extLst>
          </p:cNvPr>
          <p:cNvSpPr txBox="1"/>
          <p:nvPr/>
        </p:nvSpPr>
        <p:spPr>
          <a:xfrm>
            <a:off x="2199861" y="2063633"/>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7" name="TextBox 6">
            <a:extLst>
              <a:ext uri="{FF2B5EF4-FFF2-40B4-BE49-F238E27FC236}">
                <a16:creationId xmlns:a16="http://schemas.microsoft.com/office/drawing/2014/main" id="{785D98A2-33C0-5177-D820-7C29229AA5C1}"/>
              </a:ext>
            </a:extLst>
          </p:cNvPr>
          <p:cNvSpPr txBox="1"/>
          <p:nvPr/>
        </p:nvSpPr>
        <p:spPr>
          <a:xfrm>
            <a:off x="2363925" y="2605859"/>
            <a:ext cx="6096000" cy="861774"/>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Loop through the letters in the word "</a:t>
            </a:r>
            <a:r>
              <a:rPr lang="ja-JP" altLang="en-US" sz="1400" b="1" i="0" dirty="0">
                <a:solidFill>
                  <a:srgbClr val="000000"/>
                </a:solidFill>
                <a:effectLst/>
                <a:latin typeface="Verdana" panose="020B0604030504040204" pitchFamily="34" charset="0"/>
              </a:rPr>
              <a:t>雷利斯</a:t>
            </a:r>
            <a:r>
              <a:rPr lang="en-US" sz="1400" b="0" i="0" dirty="0">
                <a:solidFill>
                  <a:srgbClr val="000000"/>
                </a:solidFill>
                <a:effectLst/>
                <a:latin typeface="Verdana" panose="020B0604030504040204" pitchFamily="34" charset="0"/>
              </a:rPr>
              <a:t>":</a:t>
            </a:r>
          </a:p>
          <a:p>
            <a:br>
              <a:rPr lang="en-US" dirty="0"/>
            </a:br>
            <a:endParaRPr lang="en-US" dirty="0"/>
          </a:p>
        </p:txBody>
      </p:sp>
      <p:pic>
        <p:nvPicPr>
          <p:cNvPr id="9" name="Picture 8">
            <a:extLst>
              <a:ext uri="{FF2B5EF4-FFF2-40B4-BE49-F238E27FC236}">
                <a16:creationId xmlns:a16="http://schemas.microsoft.com/office/drawing/2014/main" id="{353E0DDC-6985-1793-2A39-C7C082FE61FC}"/>
              </a:ext>
            </a:extLst>
          </p:cNvPr>
          <p:cNvPicPr>
            <a:picLocks noChangeAspect="1"/>
          </p:cNvPicPr>
          <p:nvPr/>
        </p:nvPicPr>
        <p:blipFill>
          <a:blip r:embed="rId2"/>
          <a:stretch>
            <a:fillRect/>
          </a:stretch>
        </p:blipFill>
        <p:spPr>
          <a:xfrm>
            <a:off x="3415127" y="3720297"/>
            <a:ext cx="3665468" cy="2395256"/>
          </a:xfrm>
          <a:prstGeom prst="rect">
            <a:avLst/>
          </a:prstGeom>
        </p:spPr>
      </p:pic>
      <p:sp>
        <p:nvSpPr>
          <p:cNvPr id="10" name="Arrow: Down 9">
            <a:extLst>
              <a:ext uri="{FF2B5EF4-FFF2-40B4-BE49-F238E27FC236}">
                <a16:creationId xmlns:a16="http://schemas.microsoft.com/office/drawing/2014/main" id="{778954F4-75FC-8A1C-0C02-ECFB25E16384}"/>
              </a:ext>
            </a:extLst>
          </p:cNvPr>
          <p:cNvSpPr/>
          <p:nvPr/>
        </p:nvSpPr>
        <p:spPr>
          <a:xfrm>
            <a:off x="5817704" y="3036746"/>
            <a:ext cx="583096" cy="53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4838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DB04-90DF-5124-EA2D-FBE79FC6F02C}"/>
              </a:ext>
            </a:extLst>
          </p:cNvPr>
          <p:cNvSpPr>
            <a:spLocks noGrp="1"/>
          </p:cNvSpPr>
          <p:nvPr>
            <p:ph type="title"/>
          </p:nvPr>
        </p:nvSpPr>
        <p:spPr>
          <a:xfrm>
            <a:off x="2592925" y="133780"/>
            <a:ext cx="8911687" cy="1280890"/>
          </a:xfrm>
        </p:spPr>
        <p:txBody>
          <a:bodyPr>
            <a:normAutofit fontScale="90000"/>
          </a:bodyPr>
          <a:lstStyle/>
          <a:p>
            <a:r>
              <a:rPr lang="en-US" b="0" i="0" dirty="0">
                <a:solidFill>
                  <a:srgbClr val="000000"/>
                </a:solidFill>
                <a:effectLst/>
                <a:latin typeface="Segoe UI" panose="020B0502040204020203" pitchFamily="34" charset="0"/>
              </a:rPr>
              <a:t>The range() Function</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95E1392F-C8FA-45FA-0E85-0A5B2A49AC2B}"/>
              </a:ext>
            </a:extLst>
          </p:cNvPr>
          <p:cNvSpPr>
            <a:spLocks noGrp="1"/>
          </p:cNvSpPr>
          <p:nvPr>
            <p:ph idx="1"/>
          </p:nvPr>
        </p:nvSpPr>
        <p:spPr>
          <a:xfrm>
            <a:off x="2456690" y="887897"/>
            <a:ext cx="8915400" cy="3777622"/>
          </a:xfrm>
        </p:spPr>
        <p:txBody>
          <a:bodyPr/>
          <a:lstStyle/>
          <a:p>
            <a:r>
              <a:rPr lang="en-US" b="0" i="0" dirty="0">
                <a:solidFill>
                  <a:srgbClr val="000000"/>
                </a:solidFill>
                <a:effectLst/>
                <a:latin typeface="Verdana" panose="020B0604030504040204" pitchFamily="34" charset="0"/>
              </a:rPr>
              <a:t>To loop through a set of code a specified number of times, we can use the </a:t>
            </a:r>
            <a:r>
              <a:rPr lang="en-US" b="0" i="0" dirty="0">
                <a:solidFill>
                  <a:srgbClr val="FF0000"/>
                </a:solidFill>
                <a:effectLst/>
                <a:latin typeface="Verdana" panose="020B0604030504040204" pitchFamily="34" charset="0"/>
              </a:rPr>
              <a:t>range() </a:t>
            </a:r>
            <a:r>
              <a:rPr lang="en-US" b="0" i="0" dirty="0">
                <a:solidFill>
                  <a:srgbClr val="000000"/>
                </a:solidFill>
                <a:effectLst/>
                <a:latin typeface="Verdana" panose="020B0604030504040204" pitchFamily="34" charset="0"/>
              </a:rPr>
              <a:t>function,</a:t>
            </a:r>
          </a:p>
          <a:p>
            <a:r>
              <a:rPr lang="en-US" b="0" i="0" dirty="0">
                <a:solidFill>
                  <a:srgbClr val="000000"/>
                </a:solidFill>
                <a:effectLst/>
                <a:latin typeface="Verdana" panose="020B0604030504040204" pitchFamily="34" charset="0"/>
              </a:rPr>
              <a:t>The </a:t>
            </a:r>
            <a:r>
              <a:rPr lang="en-US" b="0" i="0" dirty="0">
                <a:solidFill>
                  <a:srgbClr val="FF0000"/>
                </a:solidFill>
                <a:effectLst/>
                <a:latin typeface="Verdana" panose="020B0604030504040204" pitchFamily="34" charset="0"/>
              </a:rPr>
              <a:t>range() </a:t>
            </a:r>
            <a:r>
              <a:rPr lang="en-US" b="0" i="0" dirty="0">
                <a:solidFill>
                  <a:srgbClr val="000000"/>
                </a:solidFill>
                <a:effectLst/>
                <a:latin typeface="Verdana" panose="020B0604030504040204" pitchFamily="34" charset="0"/>
              </a:rPr>
              <a:t>function returns a sequence of numbers, starting from 0 by default, and increments by 1 (by default), and ends at a specified number.</a:t>
            </a:r>
            <a:endParaRPr lang="en-US" dirty="0">
              <a:solidFill>
                <a:srgbClr val="FF0000"/>
              </a:solidFill>
            </a:endParaRPr>
          </a:p>
        </p:txBody>
      </p:sp>
      <p:sp>
        <p:nvSpPr>
          <p:cNvPr id="5" name="TextBox 4">
            <a:extLst>
              <a:ext uri="{FF2B5EF4-FFF2-40B4-BE49-F238E27FC236}">
                <a16:creationId xmlns:a16="http://schemas.microsoft.com/office/drawing/2014/main" id="{5257BC78-2E2F-E3E6-4CA9-613744F60FC0}"/>
              </a:ext>
            </a:extLst>
          </p:cNvPr>
          <p:cNvSpPr txBox="1"/>
          <p:nvPr/>
        </p:nvSpPr>
        <p:spPr>
          <a:xfrm>
            <a:off x="2294351" y="2776708"/>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7" name="TextBox 6">
            <a:extLst>
              <a:ext uri="{FF2B5EF4-FFF2-40B4-BE49-F238E27FC236}">
                <a16:creationId xmlns:a16="http://schemas.microsoft.com/office/drawing/2014/main" id="{FE19C582-9628-BB83-E213-65BD0497C92A}"/>
              </a:ext>
            </a:extLst>
          </p:cNvPr>
          <p:cNvSpPr txBox="1"/>
          <p:nvPr/>
        </p:nvSpPr>
        <p:spPr>
          <a:xfrm>
            <a:off x="2743200" y="3281074"/>
            <a:ext cx="6096000" cy="861774"/>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 Using the range() function:</a:t>
            </a:r>
          </a:p>
          <a:p>
            <a:br>
              <a:rPr lang="en-US" dirty="0"/>
            </a:br>
            <a:endParaRPr lang="en-US" dirty="0"/>
          </a:p>
        </p:txBody>
      </p:sp>
      <p:pic>
        <p:nvPicPr>
          <p:cNvPr id="9" name="Picture 8">
            <a:extLst>
              <a:ext uri="{FF2B5EF4-FFF2-40B4-BE49-F238E27FC236}">
                <a16:creationId xmlns:a16="http://schemas.microsoft.com/office/drawing/2014/main" id="{B1925B3D-A10B-3BD1-D0A5-ECB234BC503E}"/>
              </a:ext>
            </a:extLst>
          </p:cNvPr>
          <p:cNvPicPr>
            <a:picLocks noChangeAspect="1"/>
          </p:cNvPicPr>
          <p:nvPr/>
        </p:nvPicPr>
        <p:blipFill>
          <a:blip r:embed="rId2"/>
          <a:stretch>
            <a:fillRect/>
          </a:stretch>
        </p:blipFill>
        <p:spPr>
          <a:xfrm>
            <a:off x="6837320" y="2715722"/>
            <a:ext cx="3679081" cy="3947512"/>
          </a:xfrm>
          <a:prstGeom prst="rect">
            <a:avLst/>
          </a:prstGeom>
        </p:spPr>
      </p:pic>
      <p:cxnSp>
        <p:nvCxnSpPr>
          <p:cNvPr id="11" name="Connector: Elbow 10">
            <a:extLst>
              <a:ext uri="{FF2B5EF4-FFF2-40B4-BE49-F238E27FC236}">
                <a16:creationId xmlns:a16="http://schemas.microsoft.com/office/drawing/2014/main" id="{541EC004-BCA1-8E43-7B06-13AD9C4BC98D}"/>
              </a:ext>
            </a:extLst>
          </p:cNvPr>
          <p:cNvCxnSpPr/>
          <p:nvPr/>
        </p:nvCxnSpPr>
        <p:spPr>
          <a:xfrm>
            <a:off x="3935896" y="3711961"/>
            <a:ext cx="2978494" cy="172143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55824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A43AE-F2A9-BCE3-3CDF-7AAB5A7C751B}"/>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Else in For Loop</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BBE94A42-ADC0-48E8-CEAA-424365AA294D}"/>
              </a:ext>
            </a:extLst>
          </p:cNvPr>
          <p:cNvSpPr>
            <a:spLocks noGrp="1"/>
          </p:cNvSpPr>
          <p:nvPr>
            <p:ph idx="1"/>
          </p:nvPr>
        </p:nvSpPr>
        <p:spPr>
          <a:xfrm>
            <a:off x="2403682" y="1264555"/>
            <a:ext cx="8915400" cy="3777622"/>
          </a:xfrm>
        </p:spPr>
        <p:txBody>
          <a:bodyPr/>
          <a:lstStyle/>
          <a:p>
            <a:r>
              <a:rPr lang="en-US" b="0" i="0" dirty="0">
                <a:solidFill>
                  <a:srgbClr val="000000"/>
                </a:solidFill>
                <a:effectLst/>
                <a:latin typeface="Verdana" panose="020B0604030504040204" pitchFamily="34" charset="0"/>
              </a:rPr>
              <a:t>The</a:t>
            </a:r>
            <a:r>
              <a:rPr lang="en-US" b="0" i="0" dirty="0">
                <a:solidFill>
                  <a:srgbClr val="FF0000"/>
                </a:solidFill>
                <a:effectLst/>
                <a:latin typeface="Verdana" panose="020B0604030504040204" pitchFamily="34" charset="0"/>
              </a:rPr>
              <a:t> else </a:t>
            </a:r>
            <a:r>
              <a:rPr lang="en-US" b="0" i="0" dirty="0">
                <a:solidFill>
                  <a:srgbClr val="000000"/>
                </a:solidFill>
                <a:effectLst/>
                <a:latin typeface="Verdana" panose="020B0604030504040204" pitchFamily="34" charset="0"/>
              </a:rPr>
              <a:t>keyword in a for </a:t>
            </a:r>
            <a:r>
              <a:rPr lang="en-US" b="0" i="0" dirty="0">
                <a:solidFill>
                  <a:srgbClr val="FF0000"/>
                </a:solidFill>
                <a:effectLst/>
                <a:latin typeface="Verdana" panose="020B0604030504040204" pitchFamily="34" charset="0"/>
              </a:rPr>
              <a:t>loop</a:t>
            </a:r>
            <a:r>
              <a:rPr lang="en-US" b="0" i="0" dirty="0">
                <a:solidFill>
                  <a:srgbClr val="000000"/>
                </a:solidFill>
                <a:effectLst/>
                <a:latin typeface="Verdana" panose="020B0604030504040204" pitchFamily="34" charset="0"/>
              </a:rPr>
              <a:t> specifies a block of code to be executed when the loop is finished:</a:t>
            </a:r>
            <a:endParaRPr lang="en-US" dirty="0"/>
          </a:p>
        </p:txBody>
      </p:sp>
      <p:sp>
        <p:nvSpPr>
          <p:cNvPr id="7" name="TextBox 6">
            <a:extLst>
              <a:ext uri="{FF2B5EF4-FFF2-40B4-BE49-F238E27FC236}">
                <a16:creationId xmlns:a16="http://schemas.microsoft.com/office/drawing/2014/main" id="{305E53A2-5A20-0457-4C01-8E06924F5663}"/>
              </a:ext>
            </a:extLst>
          </p:cNvPr>
          <p:cNvSpPr txBox="1"/>
          <p:nvPr/>
        </p:nvSpPr>
        <p:spPr>
          <a:xfrm>
            <a:off x="2403682" y="2360779"/>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9" name="TextBox 8">
            <a:extLst>
              <a:ext uri="{FF2B5EF4-FFF2-40B4-BE49-F238E27FC236}">
                <a16:creationId xmlns:a16="http://schemas.microsoft.com/office/drawing/2014/main" id="{E45E7BE4-9AE1-B9B3-3834-AD463FEDB282}"/>
              </a:ext>
            </a:extLst>
          </p:cNvPr>
          <p:cNvSpPr txBox="1"/>
          <p:nvPr/>
        </p:nvSpPr>
        <p:spPr>
          <a:xfrm>
            <a:off x="2862469" y="2831947"/>
            <a:ext cx="6096000" cy="1077218"/>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 Print all numbers from 0 to 5, and print a message when the loop has ended:</a:t>
            </a:r>
          </a:p>
          <a:p>
            <a:br>
              <a:rPr lang="en-US" dirty="0"/>
            </a:br>
            <a:endParaRPr lang="en-US" dirty="0"/>
          </a:p>
        </p:txBody>
      </p:sp>
      <p:pic>
        <p:nvPicPr>
          <p:cNvPr id="11" name="Picture 10">
            <a:extLst>
              <a:ext uri="{FF2B5EF4-FFF2-40B4-BE49-F238E27FC236}">
                <a16:creationId xmlns:a16="http://schemas.microsoft.com/office/drawing/2014/main" id="{2902BFB3-11CF-290C-B9F8-FFE40065E42E}"/>
              </a:ext>
            </a:extLst>
          </p:cNvPr>
          <p:cNvPicPr>
            <a:picLocks noChangeAspect="1"/>
          </p:cNvPicPr>
          <p:nvPr/>
        </p:nvPicPr>
        <p:blipFill>
          <a:blip r:embed="rId2"/>
          <a:stretch>
            <a:fillRect/>
          </a:stretch>
        </p:blipFill>
        <p:spPr>
          <a:xfrm>
            <a:off x="5714723" y="3153366"/>
            <a:ext cx="3243746" cy="3525730"/>
          </a:xfrm>
          <a:prstGeom prst="rect">
            <a:avLst/>
          </a:prstGeom>
        </p:spPr>
      </p:pic>
      <p:cxnSp>
        <p:nvCxnSpPr>
          <p:cNvPr id="13" name="Straight Arrow Connector 12">
            <a:extLst>
              <a:ext uri="{FF2B5EF4-FFF2-40B4-BE49-F238E27FC236}">
                <a16:creationId xmlns:a16="http://schemas.microsoft.com/office/drawing/2014/main" id="{FA2DCFB2-E1B5-E769-A9F0-F575ADDDCDDB}"/>
              </a:ext>
            </a:extLst>
          </p:cNvPr>
          <p:cNvCxnSpPr/>
          <p:nvPr/>
        </p:nvCxnSpPr>
        <p:spPr>
          <a:xfrm>
            <a:off x="3127513" y="3429000"/>
            <a:ext cx="2587210" cy="3973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73127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D4A1-B962-28D4-7564-E2D829A6238E}"/>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Nested Loops</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DCB2322C-17F3-F43F-3400-6955C805DC39}"/>
              </a:ext>
            </a:extLst>
          </p:cNvPr>
          <p:cNvSpPr>
            <a:spLocks noGrp="1"/>
          </p:cNvSpPr>
          <p:nvPr>
            <p:ph idx="1"/>
          </p:nvPr>
        </p:nvSpPr>
        <p:spPr>
          <a:xfrm>
            <a:off x="2592925" y="1264555"/>
            <a:ext cx="8915400" cy="3777622"/>
          </a:xfrm>
        </p:spPr>
        <p:txBody>
          <a:bodyPr/>
          <a:lstStyle/>
          <a:p>
            <a:pPr algn="l"/>
            <a:r>
              <a:rPr lang="en-US" b="0" i="0" dirty="0">
                <a:solidFill>
                  <a:srgbClr val="000000"/>
                </a:solidFill>
                <a:effectLst/>
                <a:latin typeface="Verdana" panose="020B0604030504040204" pitchFamily="34" charset="0"/>
              </a:rPr>
              <a:t>A nested loop is a loop inside a loop.</a:t>
            </a:r>
          </a:p>
          <a:p>
            <a:pPr algn="l"/>
            <a:r>
              <a:rPr lang="en-US" b="0" i="0" dirty="0">
                <a:solidFill>
                  <a:srgbClr val="000000"/>
                </a:solidFill>
                <a:effectLst/>
                <a:latin typeface="Verdana" panose="020B0604030504040204" pitchFamily="34" charset="0"/>
              </a:rPr>
              <a:t>The "inner loop" will be executed one time for each iteration of the "outer loop":</a:t>
            </a:r>
            <a:br>
              <a:rPr lang="en-US" b="0" i="0" dirty="0">
                <a:solidFill>
                  <a:srgbClr val="000000"/>
                </a:solidFill>
                <a:effectLst/>
                <a:latin typeface="Verdana" panose="020B0604030504040204" pitchFamily="34" charset="0"/>
              </a:rPr>
            </a:br>
            <a:endParaRPr lang="en-US" dirty="0"/>
          </a:p>
        </p:txBody>
      </p:sp>
      <p:sp>
        <p:nvSpPr>
          <p:cNvPr id="5" name="TextBox 4">
            <a:extLst>
              <a:ext uri="{FF2B5EF4-FFF2-40B4-BE49-F238E27FC236}">
                <a16:creationId xmlns:a16="http://schemas.microsoft.com/office/drawing/2014/main" id="{891C2643-810E-D6F7-74EA-E0865850B30C}"/>
              </a:ext>
            </a:extLst>
          </p:cNvPr>
          <p:cNvSpPr txBox="1"/>
          <p:nvPr/>
        </p:nvSpPr>
        <p:spPr>
          <a:xfrm>
            <a:off x="1961322" y="2839426"/>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7" name="TextBox 6">
            <a:extLst>
              <a:ext uri="{FF2B5EF4-FFF2-40B4-BE49-F238E27FC236}">
                <a16:creationId xmlns:a16="http://schemas.microsoft.com/office/drawing/2014/main" id="{AA3A7559-22B2-A96B-7540-0C552CC6F143}"/>
              </a:ext>
            </a:extLst>
          </p:cNvPr>
          <p:cNvSpPr txBox="1"/>
          <p:nvPr/>
        </p:nvSpPr>
        <p:spPr>
          <a:xfrm>
            <a:off x="2133600" y="3182467"/>
            <a:ext cx="6096000" cy="800219"/>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 </a:t>
            </a:r>
            <a:r>
              <a:rPr lang="en-US" sz="1400" b="0" i="0" dirty="0">
                <a:solidFill>
                  <a:srgbClr val="000000"/>
                </a:solidFill>
                <a:effectLst/>
                <a:latin typeface="Verdana" panose="020B0604030504040204" pitchFamily="34" charset="0"/>
              </a:rPr>
              <a:t>- Print each adjective for every Country:</a:t>
            </a:r>
          </a:p>
          <a:p>
            <a:br>
              <a:rPr lang="en-US" sz="1400" dirty="0"/>
            </a:br>
            <a:endParaRPr lang="en-US" sz="1400" dirty="0"/>
          </a:p>
        </p:txBody>
      </p:sp>
      <p:pic>
        <p:nvPicPr>
          <p:cNvPr id="9" name="Picture 8">
            <a:extLst>
              <a:ext uri="{FF2B5EF4-FFF2-40B4-BE49-F238E27FC236}">
                <a16:creationId xmlns:a16="http://schemas.microsoft.com/office/drawing/2014/main" id="{1C64A9BD-98EF-CE8E-F604-FDA77BDCA3CF}"/>
              </a:ext>
            </a:extLst>
          </p:cNvPr>
          <p:cNvPicPr>
            <a:picLocks noChangeAspect="1"/>
          </p:cNvPicPr>
          <p:nvPr/>
        </p:nvPicPr>
        <p:blipFill>
          <a:blip r:embed="rId2"/>
          <a:stretch>
            <a:fillRect/>
          </a:stretch>
        </p:blipFill>
        <p:spPr>
          <a:xfrm>
            <a:off x="6871830" y="2676872"/>
            <a:ext cx="5268098" cy="3849681"/>
          </a:xfrm>
          <a:prstGeom prst="rect">
            <a:avLst/>
          </a:prstGeom>
        </p:spPr>
      </p:pic>
      <p:cxnSp>
        <p:nvCxnSpPr>
          <p:cNvPr id="11" name="Connector: Elbow 10">
            <a:extLst>
              <a:ext uri="{FF2B5EF4-FFF2-40B4-BE49-F238E27FC236}">
                <a16:creationId xmlns:a16="http://schemas.microsoft.com/office/drawing/2014/main" id="{1C9A1E6E-A231-4767-0AD8-6116210E1D34}"/>
              </a:ext>
            </a:extLst>
          </p:cNvPr>
          <p:cNvCxnSpPr/>
          <p:nvPr/>
        </p:nvCxnSpPr>
        <p:spPr>
          <a:xfrm>
            <a:off x="2592925" y="3737113"/>
            <a:ext cx="4099423" cy="160351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02840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12B3-AC3B-6F42-00EA-FE97A81734BA}"/>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The pass Statement</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32475B51-6057-97F1-5FA7-F746903A9116}"/>
              </a:ext>
            </a:extLst>
          </p:cNvPr>
          <p:cNvSpPr>
            <a:spLocks noGrp="1"/>
          </p:cNvSpPr>
          <p:nvPr>
            <p:ph idx="1"/>
          </p:nvPr>
        </p:nvSpPr>
        <p:spPr>
          <a:xfrm>
            <a:off x="2589212" y="1540189"/>
            <a:ext cx="8915400" cy="3777622"/>
          </a:xfrm>
        </p:spPr>
        <p:txBody>
          <a:bodyPr/>
          <a:lstStyle/>
          <a:p>
            <a:r>
              <a:rPr lang="en-US" b="0" i="0" dirty="0">
                <a:solidFill>
                  <a:srgbClr val="FF0000"/>
                </a:solidFill>
                <a:effectLst/>
                <a:latin typeface="Verdana" panose="020B0604030504040204" pitchFamily="34" charset="0"/>
              </a:rPr>
              <a:t>fo</a:t>
            </a:r>
            <a:r>
              <a:rPr lang="en-US" b="0" i="0" dirty="0">
                <a:solidFill>
                  <a:srgbClr val="000000"/>
                </a:solidFill>
                <a:effectLst/>
                <a:latin typeface="Verdana" panose="020B0604030504040204" pitchFamily="34" charset="0"/>
              </a:rPr>
              <a:t>r loops cannot be empty, but if you </a:t>
            </a:r>
            <a:r>
              <a:rPr lang="en-US" b="0" i="0" dirty="0">
                <a:solidFill>
                  <a:srgbClr val="FF0000"/>
                </a:solidFill>
                <a:effectLst/>
                <a:latin typeface="Verdana" panose="020B0604030504040204" pitchFamily="34" charset="0"/>
              </a:rPr>
              <a:t>for</a:t>
            </a:r>
            <a:r>
              <a:rPr lang="en-US" b="0" i="0" dirty="0">
                <a:solidFill>
                  <a:srgbClr val="000000"/>
                </a:solidFill>
                <a:effectLst/>
                <a:latin typeface="Verdana" panose="020B0604030504040204" pitchFamily="34" charset="0"/>
              </a:rPr>
              <a:t> some reason have a for loop with no content, put in the</a:t>
            </a:r>
            <a:r>
              <a:rPr lang="en-US" b="0" i="0" dirty="0">
                <a:solidFill>
                  <a:srgbClr val="FF0000"/>
                </a:solidFill>
                <a:effectLst/>
                <a:latin typeface="Verdana" panose="020B0604030504040204" pitchFamily="34" charset="0"/>
              </a:rPr>
              <a:t> p	ass </a:t>
            </a:r>
            <a:r>
              <a:rPr lang="en-US" b="0" i="0" dirty="0">
                <a:solidFill>
                  <a:srgbClr val="000000"/>
                </a:solidFill>
                <a:effectLst/>
                <a:latin typeface="Verdana" panose="020B0604030504040204" pitchFamily="34" charset="0"/>
              </a:rPr>
              <a:t>statement to avoid getting an error.</a:t>
            </a:r>
            <a:endParaRPr lang="en-US" dirty="0"/>
          </a:p>
        </p:txBody>
      </p:sp>
      <p:sp>
        <p:nvSpPr>
          <p:cNvPr id="5" name="TextBox 4">
            <a:extLst>
              <a:ext uri="{FF2B5EF4-FFF2-40B4-BE49-F238E27FC236}">
                <a16:creationId xmlns:a16="http://schemas.microsoft.com/office/drawing/2014/main" id="{9963B607-2E24-F067-6080-1B7EA3A378C4}"/>
              </a:ext>
            </a:extLst>
          </p:cNvPr>
          <p:cNvSpPr txBox="1"/>
          <p:nvPr/>
        </p:nvSpPr>
        <p:spPr>
          <a:xfrm>
            <a:off x="2151891" y="2821079"/>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pic>
        <p:nvPicPr>
          <p:cNvPr id="7" name="Picture 6">
            <a:extLst>
              <a:ext uri="{FF2B5EF4-FFF2-40B4-BE49-F238E27FC236}">
                <a16:creationId xmlns:a16="http://schemas.microsoft.com/office/drawing/2014/main" id="{F88459F9-28F0-D7CA-4E79-6062CB5D8F93}"/>
              </a:ext>
            </a:extLst>
          </p:cNvPr>
          <p:cNvPicPr>
            <a:picLocks noChangeAspect="1"/>
          </p:cNvPicPr>
          <p:nvPr/>
        </p:nvPicPr>
        <p:blipFill>
          <a:blip r:embed="rId2"/>
          <a:stretch>
            <a:fillRect/>
          </a:stretch>
        </p:blipFill>
        <p:spPr>
          <a:xfrm>
            <a:off x="2050912" y="4250686"/>
            <a:ext cx="11317466" cy="1664804"/>
          </a:xfrm>
          <a:prstGeom prst="rect">
            <a:avLst/>
          </a:prstGeom>
        </p:spPr>
      </p:pic>
      <p:cxnSp>
        <p:nvCxnSpPr>
          <p:cNvPr id="9" name="Connector: Elbow 8">
            <a:extLst>
              <a:ext uri="{FF2B5EF4-FFF2-40B4-BE49-F238E27FC236}">
                <a16:creationId xmlns:a16="http://schemas.microsoft.com/office/drawing/2014/main" id="{B7F3C186-D823-D2B7-C78D-8E327CFB465E}"/>
              </a:ext>
            </a:extLst>
          </p:cNvPr>
          <p:cNvCxnSpPr/>
          <p:nvPr/>
        </p:nvCxnSpPr>
        <p:spPr>
          <a:xfrm rot="16200000" flipH="1">
            <a:off x="3217178" y="3321511"/>
            <a:ext cx="920600" cy="64935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08314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09BBB2-0651-95B7-D16C-6E55DCF2261D}"/>
              </a:ext>
            </a:extLst>
          </p:cNvPr>
          <p:cNvSpPr txBox="1"/>
          <p:nvPr/>
        </p:nvSpPr>
        <p:spPr>
          <a:xfrm>
            <a:off x="3141801" y="131106"/>
            <a:ext cx="6096000" cy="461665"/>
          </a:xfrm>
          <a:prstGeom prst="rect">
            <a:avLst/>
          </a:prstGeom>
          <a:noFill/>
        </p:spPr>
        <p:txBody>
          <a:bodyPr wrap="square">
            <a:spAutoFit/>
          </a:bodyPr>
          <a:lstStyle/>
          <a:p>
            <a:pPr algn="l"/>
            <a:r>
              <a:rPr lang="en-US" sz="2400" b="1" i="0" dirty="0">
                <a:solidFill>
                  <a:srgbClr val="000000"/>
                </a:solidFill>
                <a:effectLst/>
                <a:latin typeface="Segoe UI" panose="020B0502040204020203" pitchFamily="34" charset="0"/>
              </a:rPr>
              <a:t>Parameters or Arguments?</a:t>
            </a:r>
          </a:p>
        </p:txBody>
      </p:sp>
      <p:sp>
        <p:nvSpPr>
          <p:cNvPr id="8" name="TextBox 7">
            <a:extLst>
              <a:ext uri="{FF2B5EF4-FFF2-40B4-BE49-F238E27FC236}">
                <a16:creationId xmlns:a16="http://schemas.microsoft.com/office/drawing/2014/main" id="{DB7551AC-AF07-B8AC-505C-E2B4EE3B66A8}"/>
              </a:ext>
            </a:extLst>
          </p:cNvPr>
          <p:cNvSpPr txBox="1"/>
          <p:nvPr/>
        </p:nvSpPr>
        <p:spPr>
          <a:xfrm>
            <a:off x="4346713" y="831969"/>
            <a:ext cx="6096000" cy="1138773"/>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 The terms </a:t>
            </a:r>
            <a:r>
              <a:rPr lang="en-US" sz="1400" b="0" i="1" dirty="0">
                <a:solidFill>
                  <a:srgbClr val="000000"/>
                </a:solidFill>
                <a:effectLst/>
                <a:latin typeface="Verdana" panose="020B0604030504040204" pitchFamily="34" charset="0"/>
              </a:rPr>
              <a:t>parameter</a:t>
            </a:r>
            <a:r>
              <a:rPr lang="en-US" sz="1400" b="0" i="0" dirty="0">
                <a:solidFill>
                  <a:srgbClr val="000000"/>
                </a:solidFill>
                <a:effectLst/>
                <a:latin typeface="Verdana" panose="020B0604030504040204" pitchFamily="34" charset="0"/>
              </a:rPr>
              <a:t> and </a:t>
            </a:r>
            <a:r>
              <a:rPr lang="en-US" sz="1400" b="0" i="1" dirty="0">
                <a:solidFill>
                  <a:srgbClr val="000000"/>
                </a:solidFill>
                <a:effectLst/>
                <a:latin typeface="Verdana" panose="020B0604030504040204" pitchFamily="34" charset="0"/>
              </a:rPr>
              <a:t>argument</a:t>
            </a:r>
            <a:r>
              <a:rPr lang="en-US" sz="1400" b="0" i="0" dirty="0">
                <a:solidFill>
                  <a:srgbClr val="000000"/>
                </a:solidFill>
                <a:effectLst/>
                <a:latin typeface="Verdana" panose="020B0604030504040204" pitchFamily="34" charset="0"/>
              </a:rPr>
              <a:t> can be used for the same thing: information that are passed into a function</a:t>
            </a:r>
            <a:r>
              <a:rPr lang="en-US" b="0" i="0" dirty="0">
                <a:solidFill>
                  <a:srgbClr val="000000"/>
                </a:solidFill>
                <a:effectLst/>
                <a:latin typeface="Verdana" panose="020B0604030504040204" pitchFamily="34" charset="0"/>
              </a:rPr>
              <a:t>.</a:t>
            </a:r>
          </a:p>
          <a:p>
            <a:br>
              <a:rPr lang="en-US" b="0" i="0" dirty="0">
                <a:solidFill>
                  <a:srgbClr val="000000"/>
                </a:solidFill>
                <a:effectLst/>
                <a:latin typeface="Verdana" panose="020B0604030504040204" pitchFamily="34" charset="0"/>
              </a:rPr>
            </a:br>
            <a:endParaRPr lang="en-US" dirty="0"/>
          </a:p>
        </p:txBody>
      </p:sp>
      <p:pic>
        <p:nvPicPr>
          <p:cNvPr id="10" name="Picture 9">
            <a:extLst>
              <a:ext uri="{FF2B5EF4-FFF2-40B4-BE49-F238E27FC236}">
                <a16:creationId xmlns:a16="http://schemas.microsoft.com/office/drawing/2014/main" id="{94442663-E02D-FFAD-33FA-99EDA28CAB5E}"/>
              </a:ext>
            </a:extLst>
          </p:cNvPr>
          <p:cNvPicPr>
            <a:picLocks noChangeAspect="1"/>
          </p:cNvPicPr>
          <p:nvPr/>
        </p:nvPicPr>
        <p:blipFill>
          <a:blip r:embed="rId2"/>
          <a:stretch>
            <a:fillRect/>
          </a:stretch>
        </p:blipFill>
        <p:spPr>
          <a:xfrm>
            <a:off x="3417360" y="1870710"/>
            <a:ext cx="6735876" cy="1216053"/>
          </a:xfrm>
          <a:prstGeom prst="rect">
            <a:avLst/>
          </a:prstGeom>
        </p:spPr>
      </p:pic>
      <p:sp>
        <p:nvSpPr>
          <p:cNvPr id="12" name="TextBox 11">
            <a:extLst>
              <a:ext uri="{FF2B5EF4-FFF2-40B4-BE49-F238E27FC236}">
                <a16:creationId xmlns:a16="http://schemas.microsoft.com/office/drawing/2014/main" id="{C008781D-64B6-4A83-8771-B08AAEE80313}"/>
              </a:ext>
            </a:extLst>
          </p:cNvPr>
          <p:cNvSpPr txBox="1"/>
          <p:nvPr/>
        </p:nvSpPr>
        <p:spPr>
          <a:xfrm>
            <a:off x="2279373" y="3718042"/>
            <a:ext cx="6096000" cy="1015663"/>
          </a:xfrm>
          <a:prstGeom prst="rect">
            <a:avLst/>
          </a:prstGeom>
          <a:noFill/>
        </p:spPr>
        <p:txBody>
          <a:bodyPr wrap="square">
            <a:spAutoFit/>
          </a:bodyPr>
          <a:lstStyle/>
          <a:p>
            <a:pPr algn="l"/>
            <a:r>
              <a:rPr lang="en-US" sz="2400" b="1" i="0" dirty="0">
                <a:solidFill>
                  <a:srgbClr val="000000"/>
                </a:solidFill>
                <a:effectLst/>
                <a:latin typeface="Segoe UI" panose="020B0502040204020203" pitchFamily="34" charset="0"/>
              </a:rPr>
              <a:t>Number of Arguments</a:t>
            </a:r>
          </a:p>
          <a:p>
            <a:br>
              <a:rPr lang="en-US" dirty="0"/>
            </a:br>
            <a:endParaRPr lang="en-US" dirty="0"/>
          </a:p>
        </p:txBody>
      </p:sp>
      <p:sp>
        <p:nvSpPr>
          <p:cNvPr id="14" name="TextBox 13">
            <a:extLst>
              <a:ext uri="{FF2B5EF4-FFF2-40B4-BE49-F238E27FC236}">
                <a16:creationId xmlns:a16="http://schemas.microsoft.com/office/drawing/2014/main" id="{015A5E07-26E2-AC59-BB1F-B097E40A715D}"/>
              </a:ext>
            </a:extLst>
          </p:cNvPr>
          <p:cNvSpPr txBox="1"/>
          <p:nvPr/>
        </p:nvSpPr>
        <p:spPr>
          <a:xfrm>
            <a:off x="3208062" y="4564765"/>
            <a:ext cx="6904382" cy="800219"/>
          </a:xfrm>
          <a:prstGeom prst="rect">
            <a:avLst/>
          </a:prstGeom>
          <a:noFill/>
        </p:spPr>
        <p:txBody>
          <a:bodyPr wrap="square">
            <a:spAutoFit/>
          </a:bodyPr>
          <a:lstStyle/>
          <a:p>
            <a:r>
              <a:rPr lang="en-US" sz="1400" b="0" i="0" dirty="0">
                <a:solidFill>
                  <a:srgbClr val="000000"/>
                </a:solidFill>
                <a:effectLst/>
                <a:latin typeface="Verdana" panose="020B0604030504040204" pitchFamily="34" charset="0"/>
              </a:rPr>
              <a:t>- By default, a function must be called with the correct number of arguments. Meaning that if your function expects 2 arguments, you have to call the function with 2 arguments, not more, and not less</a:t>
            </a:r>
            <a:r>
              <a:rPr lang="en-US" b="0" i="0" dirty="0">
                <a:solidFill>
                  <a:srgbClr val="000000"/>
                </a:solidFill>
                <a:effectLst/>
                <a:latin typeface="Verdana" panose="020B0604030504040204" pitchFamily="34" charset="0"/>
              </a:rPr>
              <a:t>.</a:t>
            </a:r>
            <a:endParaRPr lang="en-US" dirty="0"/>
          </a:p>
        </p:txBody>
      </p:sp>
    </p:spTree>
    <p:extLst>
      <p:ext uri="{BB962C8B-B14F-4D97-AF65-F5344CB8AC3E}">
        <p14:creationId xmlns:p14="http://schemas.microsoft.com/office/powerpoint/2010/main" val="44443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A974B7-C8F9-4531-B644-43FB7369BB5E}"/>
              </a:ext>
            </a:extLst>
          </p:cNvPr>
          <p:cNvSpPr>
            <a:spLocks noGrp="1"/>
          </p:cNvSpPr>
          <p:nvPr>
            <p:ph type="title"/>
          </p:nvPr>
        </p:nvSpPr>
        <p:spPr/>
        <p:txBody>
          <a:bodyPr>
            <a:normAutofit fontScale="90000"/>
          </a:bodyPr>
          <a:lstStyle/>
          <a:p>
            <a:r>
              <a:rPr lang="en-US" altLang="zh-TW" dirty="0"/>
              <a:t>Python - Access Dictionary Items</a:t>
            </a:r>
            <a:br>
              <a:rPr lang="en-US" altLang="zh-TW" dirty="0"/>
            </a:br>
            <a:br>
              <a:rPr lang="en-US" altLang="zh-TW" dirty="0">
                <a:solidFill>
                  <a:srgbClr val="000000"/>
                </a:solidFill>
                <a:latin typeface="Segoe UI" panose="020B0502040204020203" pitchFamily="34" charset="0"/>
              </a:rPr>
            </a:br>
            <a:endParaRPr lang="zh-TW" altLang="en-US" dirty="0"/>
          </a:p>
        </p:txBody>
      </p:sp>
      <p:sp>
        <p:nvSpPr>
          <p:cNvPr id="7" name="矩形 6">
            <a:extLst>
              <a:ext uri="{FF2B5EF4-FFF2-40B4-BE49-F238E27FC236}">
                <a16:creationId xmlns:a16="http://schemas.microsoft.com/office/drawing/2014/main" id="{A5856EFF-114A-4B2D-A3DE-4FCECB524348}"/>
              </a:ext>
            </a:extLst>
          </p:cNvPr>
          <p:cNvSpPr/>
          <p:nvPr/>
        </p:nvSpPr>
        <p:spPr>
          <a:xfrm>
            <a:off x="3095538" y="3330429"/>
            <a:ext cx="1144308" cy="369332"/>
          </a:xfrm>
          <a:prstGeom prst="rect">
            <a:avLst/>
          </a:prstGeom>
        </p:spPr>
        <p:txBody>
          <a:bodyPr wrap="square">
            <a:spAutoFit/>
          </a:bodyPr>
          <a:lstStyle/>
          <a:p>
            <a:r>
              <a:rPr lang="en-US" altLang="zh-TW" b="1" dirty="0">
                <a:solidFill>
                  <a:srgbClr val="000000"/>
                </a:solidFill>
                <a:latin typeface="Segoe UI" panose="020B0502040204020203" pitchFamily="34" charset="0"/>
              </a:rPr>
              <a:t>Example</a:t>
            </a:r>
            <a:endParaRPr lang="en-US" altLang="zh-TW" b="1" i="0" dirty="0">
              <a:solidFill>
                <a:srgbClr val="000000"/>
              </a:solidFill>
              <a:effectLst/>
              <a:latin typeface="Segoe UI" panose="020B0502040204020203" pitchFamily="34" charset="0"/>
            </a:endParaRPr>
          </a:p>
        </p:txBody>
      </p:sp>
      <p:sp>
        <p:nvSpPr>
          <p:cNvPr id="8" name="矩形 7">
            <a:extLst>
              <a:ext uri="{FF2B5EF4-FFF2-40B4-BE49-F238E27FC236}">
                <a16:creationId xmlns:a16="http://schemas.microsoft.com/office/drawing/2014/main" id="{CDB48849-6318-484A-B89D-B6778E26F8CC}"/>
              </a:ext>
            </a:extLst>
          </p:cNvPr>
          <p:cNvSpPr/>
          <p:nvPr/>
        </p:nvSpPr>
        <p:spPr>
          <a:xfrm>
            <a:off x="2745996" y="1905000"/>
            <a:ext cx="6096000" cy="369332"/>
          </a:xfrm>
          <a:prstGeom prst="rect">
            <a:avLst/>
          </a:prstGeom>
        </p:spPr>
        <p:txBody>
          <a:bodyPr>
            <a:spAutoFit/>
          </a:bodyPr>
          <a:lstStyle/>
          <a:p>
            <a:r>
              <a:rPr lang="en-US" altLang="zh-TW" dirty="0">
                <a:solidFill>
                  <a:srgbClr val="000000"/>
                </a:solidFill>
                <a:latin typeface="Verdana" panose="020B0604030504040204" pitchFamily="34" charset="0"/>
              </a:rPr>
              <a:t>:</a:t>
            </a:r>
          </a:p>
        </p:txBody>
      </p:sp>
      <p:pic>
        <p:nvPicPr>
          <p:cNvPr id="17" name="圖片 16">
            <a:extLst>
              <a:ext uri="{FF2B5EF4-FFF2-40B4-BE49-F238E27FC236}">
                <a16:creationId xmlns:a16="http://schemas.microsoft.com/office/drawing/2014/main" id="{6A08CF13-CD74-480D-A78C-B9CA90DB5CE1}"/>
              </a:ext>
            </a:extLst>
          </p:cNvPr>
          <p:cNvPicPr>
            <a:picLocks noChangeAspect="1"/>
          </p:cNvPicPr>
          <p:nvPr/>
        </p:nvPicPr>
        <p:blipFill>
          <a:blip r:embed="rId2"/>
          <a:stretch>
            <a:fillRect/>
          </a:stretch>
        </p:blipFill>
        <p:spPr>
          <a:xfrm>
            <a:off x="2191005" y="3897285"/>
            <a:ext cx="3154260" cy="1781175"/>
          </a:xfrm>
          <a:prstGeom prst="rect">
            <a:avLst/>
          </a:prstGeom>
        </p:spPr>
      </p:pic>
      <p:sp>
        <p:nvSpPr>
          <p:cNvPr id="19" name="內容版面配置區 18">
            <a:extLst>
              <a:ext uri="{FF2B5EF4-FFF2-40B4-BE49-F238E27FC236}">
                <a16:creationId xmlns:a16="http://schemas.microsoft.com/office/drawing/2014/main" id="{09EFCA91-09CF-4FA6-A589-410135E48CAA}"/>
              </a:ext>
            </a:extLst>
          </p:cNvPr>
          <p:cNvSpPr>
            <a:spLocks noGrp="1"/>
          </p:cNvSpPr>
          <p:nvPr>
            <p:ph idx="1"/>
          </p:nvPr>
        </p:nvSpPr>
        <p:spPr>
          <a:xfrm>
            <a:off x="1785673" y="2643664"/>
            <a:ext cx="8915400" cy="3777622"/>
          </a:xfrm>
        </p:spPr>
        <p:txBody>
          <a:bodyPr/>
          <a:lstStyle/>
          <a:p>
            <a:r>
              <a:rPr lang="en-US" altLang="zh-TW" dirty="0">
                <a:solidFill>
                  <a:srgbClr val="000000"/>
                </a:solidFill>
                <a:latin typeface="Verdana" panose="020B0604030504040204" pitchFamily="34" charset="0"/>
              </a:rPr>
              <a:t>You can access the items of a dictionary by referring to its key name, inside square brackets:</a:t>
            </a:r>
          </a:p>
          <a:p>
            <a:endParaRPr lang="zh-TW" altLang="en-US" dirty="0"/>
          </a:p>
        </p:txBody>
      </p:sp>
      <p:sp>
        <p:nvSpPr>
          <p:cNvPr id="22" name="矩形 21">
            <a:extLst>
              <a:ext uri="{FF2B5EF4-FFF2-40B4-BE49-F238E27FC236}">
                <a16:creationId xmlns:a16="http://schemas.microsoft.com/office/drawing/2014/main" id="{DB4F1EC8-D1A8-40A8-BC01-0CEFD8A2F409}"/>
              </a:ext>
            </a:extLst>
          </p:cNvPr>
          <p:cNvSpPr/>
          <p:nvPr/>
        </p:nvSpPr>
        <p:spPr>
          <a:xfrm>
            <a:off x="4760893" y="1581834"/>
            <a:ext cx="2482154" cy="461665"/>
          </a:xfrm>
          <a:prstGeom prst="rect">
            <a:avLst/>
          </a:prstGeom>
        </p:spPr>
        <p:txBody>
          <a:bodyPr wrap="none">
            <a:spAutoFit/>
          </a:bodyPr>
          <a:lstStyle/>
          <a:p>
            <a:r>
              <a:rPr lang="en-US" altLang="zh-TW" sz="2400" b="1" dirty="0">
                <a:solidFill>
                  <a:srgbClr val="000000"/>
                </a:solidFill>
                <a:latin typeface="Segoe UI" panose="020B0502040204020203" pitchFamily="34" charset="0"/>
              </a:rPr>
              <a:t>Accessing Items</a:t>
            </a:r>
          </a:p>
        </p:txBody>
      </p:sp>
      <p:sp>
        <p:nvSpPr>
          <p:cNvPr id="3" name="Arrow: Down 2">
            <a:extLst>
              <a:ext uri="{FF2B5EF4-FFF2-40B4-BE49-F238E27FC236}">
                <a16:creationId xmlns:a16="http://schemas.microsoft.com/office/drawing/2014/main" id="{474432B0-543E-C757-0149-8BF02D0BD409}"/>
              </a:ext>
            </a:extLst>
          </p:cNvPr>
          <p:cNvSpPr/>
          <p:nvPr/>
        </p:nvSpPr>
        <p:spPr>
          <a:xfrm>
            <a:off x="3439092" y="3699761"/>
            <a:ext cx="252798" cy="1975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34399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AB61-D912-F871-3EEF-8B03ACA8C007}"/>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Arbitrary Arguments, *</a:t>
            </a:r>
            <a:r>
              <a:rPr lang="en-US" b="0" i="0" dirty="0" err="1">
                <a:solidFill>
                  <a:srgbClr val="000000"/>
                </a:solidFill>
                <a:effectLst/>
                <a:latin typeface="Segoe UI" panose="020B0502040204020203" pitchFamily="34" charset="0"/>
              </a:rPr>
              <a:t>args</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9AD4A02B-68E6-CEB0-3F97-3E929F6B7A08}"/>
              </a:ext>
            </a:extLst>
          </p:cNvPr>
          <p:cNvSpPr>
            <a:spLocks noGrp="1"/>
          </p:cNvSpPr>
          <p:nvPr>
            <p:ph idx="1"/>
          </p:nvPr>
        </p:nvSpPr>
        <p:spPr>
          <a:xfrm>
            <a:off x="2456690" y="1540189"/>
            <a:ext cx="8915400" cy="3777622"/>
          </a:xfrm>
        </p:spPr>
        <p:txBody>
          <a:bodyPr/>
          <a:lstStyle/>
          <a:p>
            <a:pPr algn="l"/>
            <a:r>
              <a:rPr lang="en-US" b="0" i="0" dirty="0">
                <a:solidFill>
                  <a:srgbClr val="000000"/>
                </a:solidFill>
                <a:effectLst/>
                <a:latin typeface="Verdana" panose="020B0604030504040204" pitchFamily="34" charset="0"/>
              </a:rPr>
              <a:t>If you do not know how many arguments that will be passed into your function, add a </a:t>
            </a:r>
            <a:r>
              <a:rPr lang="en-US" b="0" i="0" dirty="0">
                <a:solidFill>
                  <a:srgbClr val="FF0000"/>
                </a:solidFill>
                <a:effectLst/>
                <a:latin typeface="Verdana" panose="020B0604030504040204" pitchFamily="34" charset="0"/>
              </a:rPr>
              <a:t>*</a:t>
            </a:r>
            <a:r>
              <a:rPr lang="en-US" b="0" i="0" dirty="0">
                <a:solidFill>
                  <a:srgbClr val="000000"/>
                </a:solidFill>
                <a:effectLst/>
                <a:latin typeface="Verdana" panose="020B0604030504040204" pitchFamily="34" charset="0"/>
              </a:rPr>
              <a:t> before the parameter name in the function definition.</a:t>
            </a:r>
          </a:p>
          <a:p>
            <a:pPr algn="l"/>
            <a:r>
              <a:rPr lang="en-US" b="0" i="0" dirty="0">
                <a:solidFill>
                  <a:srgbClr val="000000"/>
                </a:solidFill>
                <a:effectLst/>
                <a:latin typeface="Verdana" panose="020B0604030504040204" pitchFamily="34" charset="0"/>
              </a:rPr>
              <a:t>This way the function will receive a </a:t>
            </a:r>
            <a:r>
              <a:rPr lang="en-US" b="0" i="1" dirty="0">
                <a:solidFill>
                  <a:srgbClr val="000000"/>
                </a:solidFill>
                <a:effectLst/>
                <a:latin typeface="Verdana" panose="020B0604030504040204" pitchFamily="34" charset="0"/>
              </a:rPr>
              <a:t>tuple</a:t>
            </a:r>
            <a:r>
              <a:rPr lang="en-US" b="0" i="0" dirty="0">
                <a:solidFill>
                  <a:srgbClr val="000000"/>
                </a:solidFill>
                <a:effectLst/>
                <a:latin typeface="Verdana" panose="020B0604030504040204" pitchFamily="34" charset="0"/>
              </a:rPr>
              <a:t> of arguments, and can access the items accordingly:</a:t>
            </a:r>
          </a:p>
          <a:p>
            <a:endParaRPr lang="en-US" dirty="0"/>
          </a:p>
        </p:txBody>
      </p:sp>
      <p:sp>
        <p:nvSpPr>
          <p:cNvPr id="5" name="TextBox 4">
            <a:extLst>
              <a:ext uri="{FF2B5EF4-FFF2-40B4-BE49-F238E27FC236}">
                <a16:creationId xmlns:a16="http://schemas.microsoft.com/office/drawing/2014/main" id="{CAF75190-BD29-CEDC-AE82-B903E3B6E631}"/>
              </a:ext>
            </a:extLst>
          </p:cNvPr>
          <p:cNvSpPr txBox="1"/>
          <p:nvPr/>
        </p:nvSpPr>
        <p:spPr>
          <a:xfrm>
            <a:off x="2592925" y="3057407"/>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9" name="TextBox 8">
            <a:extLst>
              <a:ext uri="{FF2B5EF4-FFF2-40B4-BE49-F238E27FC236}">
                <a16:creationId xmlns:a16="http://schemas.microsoft.com/office/drawing/2014/main" id="{8507C32B-FC7F-531A-77B4-1A8BCE5CD621}"/>
              </a:ext>
            </a:extLst>
          </p:cNvPr>
          <p:cNvSpPr txBox="1"/>
          <p:nvPr/>
        </p:nvSpPr>
        <p:spPr>
          <a:xfrm>
            <a:off x="2324168" y="3853324"/>
            <a:ext cx="6096000" cy="523220"/>
          </a:xfrm>
          <a:prstGeom prst="rect">
            <a:avLst/>
          </a:prstGeom>
          <a:noFill/>
        </p:spPr>
        <p:txBody>
          <a:bodyPr wrap="square">
            <a:spAutoFit/>
          </a:bodyPr>
          <a:lstStyle/>
          <a:p>
            <a:r>
              <a:rPr lang="en-US" sz="1400" b="0" i="0" dirty="0">
                <a:solidFill>
                  <a:srgbClr val="000000"/>
                </a:solidFill>
                <a:effectLst/>
                <a:latin typeface="Verdana" panose="020B0604030504040204" pitchFamily="34" charset="0"/>
              </a:rPr>
              <a:t>- If the number of arguments is unknown, add a </a:t>
            </a:r>
            <a:r>
              <a:rPr lang="en-US" sz="1400" b="0" i="0" dirty="0">
                <a:solidFill>
                  <a:srgbClr val="FF0000"/>
                </a:solidFill>
                <a:effectLst/>
                <a:latin typeface="Verdana" panose="020B0604030504040204" pitchFamily="34" charset="0"/>
              </a:rPr>
              <a:t>* </a:t>
            </a:r>
            <a:r>
              <a:rPr lang="en-US" sz="1400" b="0" i="0" dirty="0">
                <a:solidFill>
                  <a:srgbClr val="000000"/>
                </a:solidFill>
                <a:effectLst/>
                <a:latin typeface="Verdana" panose="020B0604030504040204" pitchFamily="34" charset="0"/>
              </a:rPr>
              <a:t>before the parameter name:</a:t>
            </a:r>
            <a:endParaRPr lang="en-US" sz="1400" dirty="0"/>
          </a:p>
        </p:txBody>
      </p:sp>
      <p:pic>
        <p:nvPicPr>
          <p:cNvPr id="11" name="Picture 10">
            <a:extLst>
              <a:ext uri="{FF2B5EF4-FFF2-40B4-BE49-F238E27FC236}">
                <a16:creationId xmlns:a16="http://schemas.microsoft.com/office/drawing/2014/main" id="{1B9F4D60-7FB8-5CA6-0501-EF12494E8F75}"/>
              </a:ext>
            </a:extLst>
          </p:cNvPr>
          <p:cNvPicPr>
            <a:picLocks noChangeAspect="1"/>
          </p:cNvPicPr>
          <p:nvPr/>
        </p:nvPicPr>
        <p:blipFill>
          <a:blip r:embed="rId2"/>
          <a:stretch>
            <a:fillRect/>
          </a:stretch>
        </p:blipFill>
        <p:spPr>
          <a:xfrm>
            <a:off x="5101052" y="4332240"/>
            <a:ext cx="5213308" cy="2357439"/>
          </a:xfrm>
          <a:prstGeom prst="rect">
            <a:avLst/>
          </a:prstGeom>
        </p:spPr>
      </p:pic>
      <p:cxnSp>
        <p:nvCxnSpPr>
          <p:cNvPr id="13" name="Connector: Elbow 12">
            <a:extLst>
              <a:ext uri="{FF2B5EF4-FFF2-40B4-BE49-F238E27FC236}">
                <a16:creationId xmlns:a16="http://schemas.microsoft.com/office/drawing/2014/main" id="{4E2C0D55-A196-D919-474E-5EBA66CE151A}"/>
              </a:ext>
            </a:extLst>
          </p:cNvPr>
          <p:cNvCxnSpPr>
            <a:endCxn id="11" idx="1"/>
          </p:cNvCxnSpPr>
          <p:nvPr/>
        </p:nvCxnSpPr>
        <p:spPr>
          <a:xfrm>
            <a:off x="2324168" y="4585252"/>
            <a:ext cx="2776884" cy="925708"/>
          </a:xfrm>
          <a:prstGeom prst="bentConnector3">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45882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FF50-8E7D-F9BF-39C1-7AD69E1C625B}"/>
              </a:ext>
            </a:extLst>
          </p:cNvPr>
          <p:cNvSpPr>
            <a:spLocks noGrp="1"/>
          </p:cNvSpPr>
          <p:nvPr>
            <p:ph type="title"/>
          </p:nvPr>
        </p:nvSpPr>
        <p:spPr>
          <a:xfrm>
            <a:off x="2589212" y="0"/>
            <a:ext cx="8911687" cy="1280890"/>
          </a:xfrm>
        </p:spPr>
        <p:txBody>
          <a:bodyPr>
            <a:normAutofit fontScale="90000"/>
          </a:bodyPr>
          <a:lstStyle/>
          <a:p>
            <a:r>
              <a:rPr lang="en-US" b="0" i="0" dirty="0">
                <a:solidFill>
                  <a:srgbClr val="000000"/>
                </a:solidFill>
                <a:effectLst/>
                <a:latin typeface="Segoe UI" panose="020B0502040204020203" pitchFamily="34" charset="0"/>
              </a:rPr>
              <a:t>Keyword Arguments</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2265A801-794F-CF8C-0BB1-4D9202E808BE}"/>
              </a:ext>
            </a:extLst>
          </p:cNvPr>
          <p:cNvSpPr>
            <a:spLocks noGrp="1"/>
          </p:cNvSpPr>
          <p:nvPr>
            <p:ph idx="1"/>
          </p:nvPr>
        </p:nvSpPr>
        <p:spPr>
          <a:xfrm>
            <a:off x="2585499" y="768626"/>
            <a:ext cx="8915400" cy="3777622"/>
          </a:xfrm>
        </p:spPr>
        <p:txBody>
          <a:bodyPr/>
          <a:lstStyle/>
          <a:p>
            <a:pPr algn="l"/>
            <a:r>
              <a:rPr lang="en-US" b="0" i="0" dirty="0">
                <a:solidFill>
                  <a:srgbClr val="000000"/>
                </a:solidFill>
                <a:effectLst/>
                <a:latin typeface="Verdana" panose="020B0604030504040204" pitchFamily="34" charset="0"/>
              </a:rPr>
              <a:t>You can also send arguments with the </a:t>
            </a:r>
            <a:r>
              <a:rPr lang="en-US" b="0" i="1" dirty="0">
                <a:solidFill>
                  <a:srgbClr val="000000"/>
                </a:solidFill>
                <a:effectLst/>
                <a:latin typeface="Verdana" panose="020B0604030504040204" pitchFamily="34" charset="0"/>
              </a:rPr>
              <a:t>key</a:t>
            </a:r>
            <a:r>
              <a:rPr lang="en-US" b="0" i="0" dirty="0">
                <a:solidFill>
                  <a:srgbClr val="000000"/>
                </a:solidFill>
                <a:effectLst/>
                <a:latin typeface="Verdana" panose="020B0604030504040204" pitchFamily="34" charset="0"/>
              </a:rPr>
              <a:t> = </a:t>
            </a:r>
            <a:r>
              <a:rPr lang="en-US" b="0" i="1" dirty="0">
                <a:solidFill>
                  <a:srgbClr val="000000"/>
                </a:solidFill>
                <a:effectLst/>
                <a:latin typeface="Verdana" panose="020B0604030504040204" pitchFamily="34" charset="0"/>
              </a:rPr>
              <a:t>value</a:t>
            </a:r>
            <a:r>
              <a:rPr lang="en-US" b="0" i="0" dirty="0">
                <a:solidFill>
                  <a:srgbClr val="000000"/>
                </a:solidFill>
                <a:effectLst/>
                <a:latin typeface="Verdana" panose="020B0604030504040204" pitchFamily="34" charset="0"/>
              </a:rPr>
              <a:t> syntax.</a:t>
            </a:r>
          </a:p>
          <a:p>
            <a:pPr algn="l"/>
            <a:r>
              <a:rPr lang="en-US" b="0" i="0" dirty="0">
                <a:solidFill>
                  <a:srgbClr val="000000"/>
                </a:solidFill>
                <a:effectLst/>
                <a:latin typeface="Verdana" panose="020B0604030504040204" pitchFamily="34" charset="0"/>
              </a:rPr>
              <a:t>This way the order of the arguments does not matter.</a:t>
            </a:r>
          </a:p>
          <a:p>
            <a:endParaRPr lang="en-US" dirty="0"/>
          </a:p>
        </p:txBody>
      </p:sp>
      <p:sp>
        <p:nvSpPr>
          <p:cNvPr id="5" name="TextBox 4">
            <a:extLst>
              <a:ext uri="{FF2B5EF4-FFF2-40B4-BE49-F238E27FC236}">
                <a16:creationId xmlns:a16="http://schemas.microsoft.com/office/drawing/2014/main" id="{2FBD06E1-DAC6-617E-F02A-A4C48AE2B13D}"/>
              </a:ext>
            </a:extLst>
          </p:cNvPr>
          <p:cNvSpPr txBox="1"/>
          <p:nvPr/>
        </p:nvSpPr>
        <p:spPr>
          <a:xfrm>
            <a:off x="2585499" y="2049516"/>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pic>
        <p:nvPicPr>
          <p:cNvPr id="7" name="Picture 6">
            <a:extLst>
              <a:ext uri="{FF2B5EF4-FFF2-40B4-BE49-F238E27FC236}">
                <a16:creationId xmlns:a16="http://schemas.microsoft.com/office/drawing/2014/main" id="{580F0BA7-F459-CCDC-5FD0-E67D918B5260}"/>
              </a:ext>
            </a:extLst>
          </p:cNvPr>
          <p:cNvPicPr>
            <a:picLocks noChangeAspect="1"/>
          </p:cNvPicPr>
          <p:nvPr/>
        </p:nvPicPr>
        <p:blipFill>
          <a:blip r:embed="rId2"/>
          <a:stretch>
            <a:fillRect/>
          </a:stretch>
        </p:blipFill>
        <p:spPr>
          <a:xfrm>
            <a:off x="2137328" y="3653682"/>
            <a:ext cx="8485108" cy="2260738"/>
          </a:xfrm>
          <a:prstGeom prst="rect">
            <a:avLst/>
          </a:prstGeom>
        </p:spPr>
      </p:pic>
      <p:cxnSp>
        <p:nvCxnSpPr>
          <p:cNvPr id="9" name="Straight Arrow Connector 8">
            <a:extLst>
              <a:ext uri="{FF2B5EF4-FFF2-40B4-BE49-F238E27FC236}">
                <a16:creationId xmlns:a16="http://schemas.microsoft.com/office/drawing/2014/main" id="{A25583DE-383E-2556-446B-9DAEA126B1BE}"/>
              </a:ext>
            </a:extLst>
          </p:cNvPr>
          <p:cNvCxnSpPr/>
          <p:nvPr/>
        </p:nvCxnSpPr>
        <p:spPr>
          <a:xfrm>
            <a:off x="2968487" y="2544417"/>
            <a:ext cx="1855304" cy="11092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09272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28F87-F512-4536-A3FA-19B9E09B8C66}"/>
              </a:ext>
            </a:extLst>
          </p:cNvPr>
          <p:cNvSpPr>
            <a:spLocks noGrp="1"/>
          </p:cNvSpPr>
          <p:nvPr>
            <p:ph type="title"/>
          </p:nvPr>
        </p:nvSpPr>
        <p:spPr>
          <a:xfrm>
            <a:off x="2589212" y="133780"/>
            <a:ext cx="8911687" cy="1280890"/>
          </a:xfrm>
        </p:spPr>
        <p:txBody>
          <a:bodyPr>
            <a:normAutofit fontScale="90000"/>
          </a:bodyPr>
          <a:lstStyle/>
          <a:p>
            <a:r>
              <a:rPr lang="en-US" b="0" i="0" dirty="0">
                <a:solidFill>
                  <a:srgbClr val="000000"/>
                </a:solidFill>
                <a:effectLst/>
                <a:latin typeface="Segoe UI" panose="020B0502040204020203" pitchFamily="34" charset="0"/>
              </a:rPr>
              <a:t>Arbitrary Keyword Arguments, **</a:t>
            </a:r>
            <a:r>
              <a:rPr lang="en-US" b="0" i="0" dirty="0" err="1">
                <a:solidFill>
                  <a:srgbClr val="000000"/>
                </a:solidFill>
                <a:effectLst/>
                <a:latin typeface="Segoe UI" panose="020B0502040204020203" pitchFamily="34" charset="0"/>
              </a:rPr>
              <a:t>kwargs</a:t>
            </a:r>
            <a:br>
              <a:rPr lang="en-US" b="0" i="0" dirty="0">
                <a:solidFill>
                  <a:srgbClr val="000000"/>
                </a:solidFill>
                <a:effectLst/>
                <a:latin typeface="Segoe UI" panose="020B0502040204020203" pitchFamily="34" charset="0"/>
              </a:rPr>
            </a:br>
            <a:br>
              <a:rPr lang="en-US" dirty="0"/>
            </a:br>
            <a:endParaRPr lang="en-US" dirty="0"/>
          </a:p>
        </p:txBody>
      </p:sp>
      <p:sp>
        <p:nvSpPr>
          <p:cNvPr id="5" name="Content Placeholder 4">
            <a:extLst>
              <a:ext uri="{FF2B5EF4-FFF2-40B4-BE49-F238E27FC236}">
                <a16:creationId xmlns:a16="http://schemas.microsoft.com/office/drawing/2014/main" id="{7530BF62-DD25-7C06-57C3-C3ECBA306E08}"/>
              </a:ext>
            </a:extLst>
          </p:cNvPr>
          <p:cNvSpPr>
            <a:spLocks noGrp="1"/>
          </p:cNvSpPr>
          <p:nvPr>
            <p:ph idx="1"/>
          </p:nvPr>
        </p:nvSpPr>
        <p:spPr>
          <a:xfrm>
            <a:off x="2589212" y="887896"/>
            <a:ext cx="8915400" cy="3777622"/>
          </a:xfrm>
        </p:spPr>
        <p:txBody>
          <a:bodyPr/>
          <a:lstStyle/>
          <a:p>
            <a:r>
              <a:rPr lang="en-US" b="0" i="0" dirty="0">
                <a:solidFill>
                  <a:srgbClr val="000000"/>
                </a:solidFill>
                <a:effectLst/>
                <a:latin typeface="Verdana" panose="020B0604030504040204" pitchFamily="34" charset="0"/>
              </a:rPr>
              <a:t>If you do not know how many keyword arguments that will be passed into your function, add two asterisk:</a:t>
            </a:r>
            <a:r>
              <a:rPr lang="en-US" b="0" i="0" dirty="0">
                <a:solidFill>
                  <a:srgbClr val="FF0000"/>
                </a:solidFill>
                <a:effectLst/>
                <a:latin typeface="Verdana" panose="020B0604030504040204" pitchFamily="34" charset="0"/>
              </a:rPr>
              <a:t> ** </a:t>
            </a:r>
            <a:r>
              <a:rPr lang="en-US" b="0" i="0" dirty="0">
                <a:solidFill>
                  <a:srgbClr val="000000"/>
                </a:solidFill>
                <a:effectLst/>
                <a:latin typeface="Verdana" panose="020B0604030504040204" pitchFamily="34" charset="0"/>
              </a:rPr>
              <a:t>before the parameter name in the function definition.</a:t>
            </a:r>
          </a:p>
          <a:p>
            <a:pPr algn="l"/>
            <a:r>
              <a:rPr lang="en-US" b="0" i="0" dirty="0">
                <a:solidFill>
                  <a:srgbClr val="000000"/>
                </a:solidFill>
                <a:effectLst/>
                <a:latin typeface="Verdana" panose="020B0604030504040204" pitchFamily="34" charset="0"/>
              </a:rPr>
              <a:t>This way the function will receive a </a:t>
            </a:r>
            <a:r>
              <a:rPr lang="en-US" b="0" i="1" dirty="0">
                <a:solidFill>
                  <a:srgbClr val="000000"/>
                </a:solidFill>
                <a:effectLst/>
                <a:latin typeface="Verdana" panose="020B0604030504040204" pitchFamily="34" charset="0"/>
              </a:rPr>
              <a:t>dictionary</a:t>
            </a:r>
            <a:r>
              <a:rPr lang="en-US" b="0" i="0" dirty="0">
                <a:solidFill>
                  <a:srgbClr val="000000"/>
                </a:solidFill>
                <a:effectLst/>
                <a:latin typeface="Verdana" panose="020B0604030504040204" pitchFamily="34" charset="0"/>
              </a:rPr>
              <a:t> of arguments, and can access the items accordingly:</a:t>
            </a:r>
          </a:p>
          <a:p>
            <a:pPr marL="0" indent="0">
              <a:buNone/>
            </a:pPr>
            <a:endParaRPr lang="en-US" dirty="0"/>
          </a:p>
        </p:txBody>
      </p:sp>
      <p:sp>
        <p:nvSpPr>
          <p:cNvPr id="7" name="TextBox 6">
            <a:extLst>
              <a:ext uri="{FF2B5EF4-FFF2-40B4-BE49-F238E27FC236}">
                <a16:creationId xmlns:a16="http://schemas.microsoft.com/office/drawing/2014/main" id="{C42238DD-280F-3EF4-D631-071042A968EB}"/>
              </a:ext>
            </a:extLst>
          </p:cNvPr>
          <p:cNvSpPr txBox="1"/>
          <p:nvPr/>
        </p:nvSpPr>
        <p:spPr>
          <a:xfrm>
            <a:off x="2589212" y="2670762"/>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9" name="TextBox 8">
            <a:extLst>
              <a:ext uri="{FF2B5EF4-FFF2-40B4-BE49-F238E27FC236}">
                <a16:creationId xmlns:a16="http://schemas.microsoft.com/office/drawing/2014/main" id="{618EE21A-DFC2-2B36-9BC8-C70A91E95C97}"/>
              </a:ext>
            </a:extLst>
          </p:cNvPr>
          <p:cNvSpPr txBox="1"/>
          <p:nvPr/>
        </p:nvSpPr>
        <p:spPr>
          <a:xfrm>
            <a:off x="3392557" y="3167390"/>
            <a:ext cx="6096000" cy="523220"/>
          </a:xfrm>
          <a:prstGeom prst="rect">
            <a:avLst/>
          </a:prstGeom>
          <a:noFill/>
        </p:spPr>
        <p:txBody>
          <a:bodyPr wrap="square">
            <a:spAutoFit/>
          </a:bodyPr>
          <a:lstStyle/>
          <a:p>
            <a:r>
              <a:rPr lang="en-US" sz="1400" b="0" i="0" dirty="0">
                <a:solidFill>
                  <a:srgbClr val="000000"/>
                </a:solidFill>
                <a:effectLst/>
                <a:latin typeface="Verdana" panose="020B0604030504040204" pitchFamily="34" charset="0"/>
              </a:rPr>
              <a:t>- If the number of keyword arguments is unknown, </a:t>
            </a:r>
            <a:br>
              <a:rPr lang="en-US" sz="1400" b="0" i="0" dirty="0">
                <a:solidFill>
                  <a:srgbClr val="000000"/>
                </a:solidFill>
                <a:effectLst/>
                <a:latin typeface="Verdana" panose="020B0604030504040204" pitchFamily="34" charset="0"/>
              </a:rPr>
            </a:br>
            <a:r>
              <a:rPr lang="en-US" sz="1400" b="0" i="0" dirty="0">
                <a:solidFill>
                  <a:srgbClr val="000000"/>
                </a:solidFill>
                <a:effectLst/>
                <a:latin typeface="Verdana" panose="020B0604030504040204" pitchFamily="34" charset="0"/>
              </a:rPr>
              <a:t>  add a double </a:t>
            </a:r>
            <a:r>
              <a:rPr lang="en-US" sz="1400" b="0" i="0" dirty="0">
                <a:solidFill>
                  <a:srgbClr val="FF0000"/>
                </a:solidFill>
                <a:effectLst/>
                <a:latin typeface="Verdana" panose="020B0604030504040204" pitchFamily="34" charset="0"/>
              </a:rPr>
              <a:t>** </a:t>
            </a:r>
            <a:r>
              <a:rPr lang="en-US" sz="1400" b="0" i="0" dirty="0">
                <a:solidFill>
                  <a:srgbClr val="000000"/>
                </a:solidFill>
                <a:effectLst/>
                <a:latin typeface="Verdana" panose="020B0604030504040204" pitchFamily="34" charset="0"/>
              </a:rPr>
              <a:t>before the parameter name:</a:t>
            </a:r>
            <a:endParaRPr lang="en-US" sz="1400" dirty="0"/>
          </a:p>
        </p:txBody>
      </p:sp>
      <p:pic>
        <p:nvPicPr>
          <p:cNvPr id="11" name="Picture 10">
            <a:extLst>
              <a:ext uri="{FF2B5EF4-FFF2-40B4-BE49-F238E27FC236}">
                <a16:creationId xmlns:a16="http://schemas.microsoft.com/office/drawing/2014/main" id="{E8CC3A17-B06E-6808-E378-DF3CD4B85D6E}"/>
              </a:ext>
            </a:extLst>
          </p:cNvPr>
          <p:cNvPicPr>
            <a:picLocks noChangeAspect="1"/>
          </p:cNvPicPr>
          <p:nvPr/>
        </p:nvPicPr>
        <p:blipFill>
          <a:blip r:embed="rId2"/>
          <a:stretch>
            <a:fillRect/>
          </a:stretch>
        </p:blipFill>
        <p:spPr>
          <a:xfrm>
            <a:off x="5206305" y="3939147"/>
            <a:ext cx="5482653" cy="2219169"/>
          </a:xfrm>
          <a:prstGeom prst="rect">
            <a:avLst/>
          </a:prstGeom>
        </p:spPr>
      </p:pic>
      <p:cxnSp>
        <p:nvCxnSpPr>
          <p:cNvPr id="13" name="Connector: Elbow 12">
            <a:extLst>
              <a:ext uri="{FF2B5EF4-FFF2-40B4-BE49-F238E27FC236}">
                <a16:creationId xmlns:a16="http://schemas.microsoft.com/office/drawing/2014/main" id="{5E450CA4-0464-E18F-77D7-FE7B24645BFE}"/>
              </a:ext>
            </a:extLst>
          </p:cNvPr>
          <p:cNvCxnSpPr/>
          <p:nvPr/>
        </p:nvCxnSpPr>
        <p:spPr>
          <a:xfrm>
            <a:off x="4717774" y="3690610"/>
            <a:ext cx="919438" cy="80187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67848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F97C-018E-25E2-70B9-BE4BBF5DBB11}"/>
              </a:ext>
            </a:extLst>
          </p:cNvPr>
          <p:cNvSpPr>
            <a:spLocks noGrp="1"/>
          </p:cNvSpPr>
          <p:nvPr>
            <p:ph type="title"/>
          </p:nvPr>
        </p:nvSpPr>
        <p:spPr>
          <a:xfrm>
            <a:off x="3280313" y="163597"/>
            <a:ext cx="8911687" cy="1280890"/>
          </a:xfrm>
        </p:spPr>
        <p:txBody>
          <a:bodyPr>
            <a:normAutofit fontScale="90000"/>
          </a:bodyPr>
          <a:lstStyle/>
          <a:p>
            <a:r>
              <a:rPr lang="en-US" b="0" i="0" dirty="0">
                <a:solidFill>
                  <a:srgbClr val="000000"/>
                </a:solidFill>
                <a:effectLst/>
                <a:latin typeface="Segoe UI" panose="020B0502040204020203" pitchFamily="34" charset="0"/>
              </a:rPr>
              <a:t>Python Lambda</a:t>
            </a:r>
            <a:br>
              <a:rPr lang="en-US" b="0" i="0" dirty="0">
                <a:solidFill>
                  <a:srgbClr val="000000"/>
                </a:solidFill>
                <a:effectLst/>
                <a:latin typeface="Verdana" panose="020B0604030504040204" pitchFamily="34" charset="0"/>
              </a:rPr>
            </a:br>
            <a:br>
              <a:rPr lang="en-US" dirty="0"/>
            </a:br>
            <a:endParaRPr lang="en-US" dirty="0"/>
          </a:p>
        </p:txBody>
      </p:sp>
      <p:sp>
        <p:nvSpPr>
          <p:cNvPr id="3" name="Content Placeholder 2">
            <a:extLst>
              <a:ext uri="{FF2B5EF4-FFF2-40B4-BE49-F238E27FC236}">
                <a16:creationId xmlns:a16="http://schemas.microsoft.com/office/drawing/2014/main" id="{BC2AACAC-E837-8B85-65A1-06190D35F46F}"/>
              </a:ext>
            </a:extLst>
          </p:cNvPr>
          <p:cNvSpPr>
            <a:spLocks noGrp="1"/>
          </p:cNvSpPr>
          <p:nvPr>
            <p:ph idx="1"/>
          </p:nvPr>
        </p:nvSpPr>
        <p:spPr>
          <a:xfrm>
            <a:off x="2509700" y="1205948"/>
            <a:ext cx="8915400" cy="3777622"/>
          </a:xfrm>
        </p:spPr>
        <p:txBody>
          <a:bodyPr/>
          <a:lstStyle/>
          <a:p>
            <a:pPr algn="l"/>
            <a:r>
              <a:rPr lang="en-US" b="0" i="0" dirty="0">
                <a:solidFill>
                  <a:srgbClr val="000000"/>
                </a:solidFill>
                <a:effectLst/>
                <a:latin typeface="Verdana" panose="020B0604030504040204" pitchFamily="34" charset="0"/>
              </a:rPr>
              <a:t>A lambda function is a small anonymous function.</a:t>
            </a:r>
          </a:p>
          <a:p>
            <a:pPr algn="l"/>
            <a:r>
              <a:rPr lang="en-US" b="0" i="0" dirty="0">
                <a:solidFill>
                  <a:srgbClr val="000000"/>
                </a:solidFill>
                <a:effectLst/>
                <a:latin typeface="Verdana" panose="020B0604030504040204" pitchFamily="34" charset="0"/>
              </a:rPr>
              <a:t>A lambda function can take any number of arguments, but can only have one expression.</a:t>
            </a:r>
          </a:p>
          <a:p>
            <a:pPr marL="0" indent="0">
              <a:buNone/>
            </a:pPr>
            <a:endParaRPr lang="en-US" dirty="0"/>
          </a:p>
        </p:txBody>
      </p:sp>
      <p:sp>
        <p:nvSpPr>
          <p:cNvPr id="5" name="TextBox 4">
            <a:extLst>
              <a:ext uri="{FF2B5EF4-FFF2-40B4-BE49-F238E27FC236}">
                <a16:creationId xmlns:a16="http://schemas.microsoft.com/office/drawing/2014/main" id="{01EF1FDC-6F67-C1A0-9ADC-BBE75999933D}"/>
              </a:ext>
            </a:extLst>
          </p:cNvPr>
          <p:cNvSpPr txBox="1"/>
          <p:nvPr/>
        </p:nvSpPr>
        <p:spPr>
          <a:xfrm>
            <a:off x="3048000" y="2486838"/>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Syntax</a:t>
            </a:r>
          </a:p>
        </p:txBody>
      </p:sp>
      <p:pic>
        <p:nvPicPr>
          <p:cNvPr id="7" name="Picture 6">
            <a:extLst>
              <a:ext uri="{FF2B5EF4-FFF2-40B4-BE49-F238E27FC236}">
                <a16:creationId xmlns:a16="http://schemas.microsoft.com/office/drawing/2014/main" id="{592C5E83-2834-CBED-5F47-81D486CC7F92}"/>
              </a:ext>
            </a:extLst>
          </p:cNvPr>
          <p:cNvPicPr>
            <a:picLocks noChangeAspect="1"/>
          </p:cNvPicPr>
          <p:nvPr/>
        </p:nvPicPr>
        <p:blipFill>
          <a:blip r:embed="rId2"/>
          <a:stretch>
            <a:fillRect/>
          </a:stretch>
        </p:blipFill>
        <p:spPr>
          <a:xfrm>
            <a:off x="3280313" y="2885208"/>
            <a:ext cx="3373976" cy="543791"/>
          </a:xfrm>
          <a:prstGeom prst="rect">
            <a:avLst/>
          </a:prstGeom>
        </p:spPr>
      </p:pic>
      <p:sp>
        <p:nvSpPr>
          <p:cNvPr id="9" name="TextBox 8">
            <a:extLst>
              <a:ext uri="{FF2B5EF4-FFF2-40B4-BE49-F238E27FC236}">
                <a16:creationId xmlns:a16="http://schemas.microsoft.com/office/drawing/2014/main" id="{2C85345E-C08F-1430-564C-08CD5E1EECEF}"/>
              </a:ext>
            </a:extLst>
          </p:cNvPr>
          <p:cNvSpPr txBox="1"/>
          <p:nvPr/>
        </p:nvSpPr>
        <p:spPr>
          <a:xfrm>
            <a:off x="3803374" y="3467975"/>
            <a:ext cx="6096000" cy="861774"/>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 The expression is executed and the result is returned:</a:t>
            </a:r>
          </a:p>
          <a:p>
            <a:br>
              <a:rPr lang="en-US" b="0" i="0" dirty="0">
                <a:solidFill>
                  <a:srgbClr val="000000"/>
                </a:solidFill>
                <a:effectLst/>
                <a:latin typeface="Verdana" panose="020B0604030504040204" pitchFamily="34" charset="0"/>
              </a:rPr>
            </a:br>
            <a:endParaRPr lang="en-US" dirty="0"/>
          </a:p>
        </p:txBody>
      </p:sp>
      <p:sp>
        <p:nvSpPr>
          <p:cNvPr id="11" name="TextBox 10">
            <a:extLst>
              <a:ext uri="{FF2B5EF4-FFF2-40B4-BE49-F238E27FC236}">
                <a16:creationId xmlns:a16="http://schemas.microsoft.com/office/drawing/2014/main" id="{4B93FBF3-41BC-B7C8-B90C-48B22EB075A8}"/>
              </a:ext>
            </a:extLst>
          </p:cNvPr>
          <p:cNvSpPr txBox="1"/>
          <p:nvPr/>
        </p:nvSpPr>
        <p:spPr>
          <a:xfrm>
            <a:off x="2698080" y="3952394"/>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13" name="TextBox 12">
            <a:extLst>
              <a:ext uri="{FF2B5EF4-FFF2-40B4-BE49-F238E27FC236}">
                <a16:creationId xmlns:a16="http://schemas.microsoft.com/office/drawing/2014/main" id="{4F7B118C-9A3A-DCFE-0C36-1C27A531D4F0}"/>
              </a:ext>
            </a:extLst>
          </p:cNvPr>
          <p:cNvSpPr txBox="1"/>
          <p:nvPr/>
        </p:nvSpPr>
        <p:spPr>
          <a:xfrm>
            <a:off x="3008243" y="4371334"/>
            <a:ext cx="6096000" cy="307777"/>
          </a:xfrm>
          <a:prstGeom prst="rect">
            <a:avLst/>
          </a:prstGeom>
          <a:noFill/>
        </p:spPr>
        <p:txBody>
          <a:bodyPr wrap="square">
            <a:spAutoFit/>
          </a:bodyPr>
          <a:lstStyle/>
          <a:p>
            <a:r>
              <a:rPr lang="en-US" sz="1400" b="0" i="0" dirty="0">
                <a:solidFill>
                  <a:srgbClr val="000000"/>
                </a:solidFill>
                <a:effectLst/>
                <a:latin typeface="Verdana" panose="020B0604030504040204" pitchFamily="34" charset="0"/>
              </a:rPr>
              <a:t>Add 10 to argument </a:t>
            </a:r>
            <a:r>
              <a:rPr lang="en-US" sz="1400" b="0" i="0" dirty="0">
                <a:solidFill>
                  <a:srgbClr val="FF0000"/>
                </a:solidFill>
                <a:effectLst/>
                <a:latin typeface="Verdana" panose="020B0604030504040204" pitchFamily="34" charset="0"/>
              </a:rPr>
              <a:t>a ,</a:t>
            </a:r>
            <a:r>
              <a:rPr lang="en-US" sz="1400" b="0" i="0" dirty="0">
                <a:solidFill>
                  <a:srgbClr val="000000"/>
                </a:solidFill>
                <a:effectLst/>
                <a:latin typeface="Verdana" panose="020B0604030504040204" pitchFamily="34" charset="0"/>
              </a:rPr>
              <a:t> and return the result:</a:t>
            </a:r>
            <a:endParaRPr lang="en-US" sz="1400" dirty="0"/>
          </a:p>
        </p:txBody>
      </p:sp>
      <p:pic>
        <p:nvPicPr>
          <p:cNvPr id="15" name="Picture 14">
            <a:extLst>
              <a:ext uri="{FF2B5EF4-FFF2-40B4-BE49-F238E27FC236}">
                <a16:creationId xmlns:a16="http://schemas.microsoft.com/office/drawing/2014/main" id="{3DDA66B9-4A8E-57D0-DD46-51C4A2811421}"/>
              </a:ext>
            </a:extLst>
          </p:cNvPr>
          <p:cNvPicPr>
            <a:picLocks noChangeAspect="1"/>
          </p:cNvPicPr>
          <p:nvPr/>
        </p:nvPicPr>
        <p:blipFill>
          <a:blip r:embed="rId3"/>
          <a:stretch>
            <a:fillRect/>
          </a:stretch>
        </p:blipFill>
        <p:spPr>
          <a:xfrm>
            <a:off x="3129417" y="4800481"/>
            <a:ext cx="3485115" cy="1879071"/>
          </a:xfrm>
          <a:prstGeom prst="rect">
            <a:avLst/>
          </a:prstGeom>
        </p:spPr>
      </p:pic>
    </p:spTree>
    <p:extLst>
      <p:ext uri="{BB962C8B-B14F-4D97-AF65-F5344CB8AC3E}">
        <p14:creationId xmlns:p14="http://schemas.microsoft.com/office/powerpoint/2010/main" val="38488531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47B7-D447-880D-322D-A56D18419117}"/>
              </a:ext>
            </a:extLst>
          </p:cNvPr>
          <p:cNvSpPr>
            <a:spLocks noGrp="1"/>
          </p:cNvSpPr>
          <p:nvPr>
            <p:ph type="title"/>
          </p:nvPr>
        </p:nvSpPr>
        <p:spPr>
          <a:xfrm>
            <a:off x="2698942" y="160284"/>
            <a:ext cx="8911687" cy="1280890"/>
          </a:xfrm>
        </p:spPr>
        <p:txBody>
          <a:bodyPr>
            <a:normAutofit fontScale="90000"/>
          </a:bodyPr>
          <a:lstStyle/>
          <a:p>
            <a:r>
              <a:rPr lang="en-US" b="0" i="0" dirty="0">
                <a:solidFill>
                  <a:srgbClr val="000000"/>
                </a:solidFill>
                <a:effectLst/>
                <a:latin typeface="Segoe UI" panose="020B0502040204020203" pitchFamily="34" charset="0"/>
              </a:rPr>
              <a:t>Why Use Lambda Functions?</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6D5E4597-B354-BF84-1C31-4B12A34B7657}"/>
              </a:ext>
            </a:extLst>
          </p:cNvPr>
          <p:cNvSpPr>
            <a:spLocks noGrp="1"/>
          </p:cNvSpPr>
          <p:nvPr>
            <p:ph idx="1"/>
          </p:nvPr>
        </p:nvSpPr>
        <p:spPr>
          <a:xfrm>
            <a:off x="2695229" y="1033670"/>
            <a:ext cx="8915400" cy="3777622"/>
          </a:xfrm>
        </p:spPr>
        <p:txBody>
          <a:bodyPr/>
          <a:lstStyle/>
          <a:p>
            <a:pPr algn="l"/>
            <a:r>
              <a:rPr lang="en-US" b="0" i="0">
                <a:solidFill>
                  <a:srgbClr val="000000"/>
                </a:solidFill>
                <a:effectLst/>
                <a:latin typeface="Verdana" panose="020B0604030504040204" pitchFamily="34" charset="0"/>
              </a:rPr>
              <a:t>The power of lambda is better shown when you use them as an anonymous function inside another function.</a:t>
            </a:r>
          </a:p>
          <a:p>
            <a:pPr algn="l"/>
            <a:r>
              <a:rPr lang="en-US" b="0" i="0">
                <a:solidFill>
                  <a:srgbClr val="000000"/>
                </a:solidFill>
                <a:effectLst/>
                <a:latin typeface="Verdana" panose="020B0604030504040204" pitchFamily="34" charset="0"/>
              </a:rPr>
              <a:t>Say you have a function definition that takes one argument, and that argument will be multiplied with an unknown number:</a:t>
            </a:r>
          </a:p>
          <a:p>
            <a:endParaRPr lang="en-US" dirty="0"/>
          </a:p>
        </p:txBody>
      </p:sp>
      <p:pic>
        <p:nvPicPr>
          <p:cNvPr id="5" name="Picture 4">
            <a:extLst>
              <a:ext uri="{FF2B5EF4-FFF2-40B4-BE49-F238E27FC236}">
                <a16:creationId xmlns:a16="http://schemas.microsoft.com/office/drawing/2014/main" id="{6F20B38B-6020-200A-12FA-CFEE1183AF6F}"/>
              </a:ext>
            </a:extLst>
          </p:cNvPr>
          <p:cNvPicPr>
            <a:picLocks noChangeAspect="1"/>
          </p:cNvPicPr>
          <p:nvPr/>
        </p:nvPicPr>
        <p:blipFill>
          <a:blip r:embed="rId2"/>
          <a:stretch>
            <a:fillRect/>
          </a:stretch>
        </p:blipFill>
        <p:spPr>
          <a:xfrm>
            <a:off x="3463373" y="2482090"/>
            <a:ext cx="3691344" cy="946910"/>
          </a:xfrm>
          <a:prstGeom prst="rect">
            <a:avLst/>
          </a:prstGeom>
        </p:spPr>
      </p:pic>
      <p:sp>
        <p:nvSpPr>
          <p:cNvPr id="7" name="TextBox 6">
            <a:extLst>
              <a:ext uri="{FF2B5EF4-FFF2-40B4-BE49-F238E27FC236}">
                <a16:creationId xmlns:a16="http://schemas.microsoft.com/office/drawing/2014/main" id="{40085DD4-92AE-36C0-16F6-24CB93A7B654}"/>
              </a:ext>
            </a:extLst>
          </p:cNvPr>
          <p:cNvSpPr txBox="1"/>
          <p:nvPr/>
        </p:nvSpPr>
        <p:spPr>
          <a:xfrm>
            <a:off x="2557669" y="3429000"/>
            <a:ext cx="6096000" cy="1077218"/>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 Use that function definition to make a function that always doubles the number you send in:</a:t>
            </a:r>
          </a:p>
          <a:p>
            <a:br>
              <a:rPr lang="en-US" b="0" i="0" dirty="0">
                <a:solidFill>
                  <a:srgbClr val="000000"/>
                </a:solidFill>
                <a:effectLst/>
                <a:latin typeface="Verdana" panose="020B0604030504040204" pitchFamily="34" charset="0"/>
              </a:rPr>
            </a:br>
            <a:endParaRPr lang="en-US" dirty="0"/>
          </a:p>
        </p:txBody>
      </p:sp>
      <p:sp>
        <p:nvSpPr>
          <p:cNvPr id="9" name="TextBox 8">
            <a:extLst>
              <a:ext uri="{FF2B5EF4-FFF2-40B4-BE49-F238E27FC236}">
                <a16:creationId xmlns:a16="http://schemas.microsoft.com/office/drawing/2014/main" id="{2DF47294-826B-B622-F083-9C6BB62663D7}"/>
              </a:ext>
            </a:extLst>
          </p:cNvPr>
          <p:cNvSpPr txBox="1"/>
          <p:nvPr/>
        </p:nvSpPr>
        <p:spPr>
          <a:xfrm>
            <a:off x="2261045" y="4100584"/>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pic>
        <p:nvPicPr>
          <p:cNvPr id="11" name="Picture 10">
            <a:extLst>
              <a:ext uri="{FF2B5EF4-FFF2-40B4-BE49-F238E27FC236}">
                <a16:creationId xmlns:a16="http://schemas.microsoft.com/office/drawing/2014/main" id="{C99EC0E3-1B36-D912-93A3-B43E64DA911C}"/>
              </a:ext>
            </a:extLst>
          </p:cNvPr>
          <p:cNvPicPr>
            <a:picLocks noChangeAspect="1"/>
          </p:cNvPicPr>
          <p:nvPr/>
        </p:nvPicPr>
        <p:blipFill>
          <a:blip r:embed="rId3"/>
          <a:stretch>
            <a:fillRect/>
          </a:stretch>
        </p:blipFill>
        <p:spPr>
          <a:xfrm>
            <a:off x="5013145" y="4088368"/>
            <a:ext cx="3778084" cy="2509630"/>
          </a:xfrm>
          <a:prstGeom prst="rect">
            <a:avLst/>
          </a:prstGeom>
        </p:spPr>
      </p:pic>
      <p:cxnSp>
        <p:nvCxnSpPr>
          <p:cNvPr id="13" name="Connector: Elbow 12">
            <a:extLst>
              <a:ext uri="{FF2B5EF4-FFF2-40B4-BE49-F238E27FC236}">
                <a16:creationId xmlns:a16="http://schemas.microsoft.com/office/drawing/2014/main" id="{BC91A8A9-D993-EE69-1D0A-205BC1113AAE}"/>
              </a:ext>
            </a:extLst>
          </p:cNvPr>
          <p:cNvCxnSpPr/>
          <p:nvPr/>
        </p:nvCxnSpPr>
        <p:spPr>
          <a:xfrm>
            <a:off x="2557669" y="4651513"/>
            <a:ext cx="2252870" cy="69167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26955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512A-9B20-E2BE-D18D-5F20CE4F6C17}"/>
              </a:ext>
            </a:extLst>
          </p:cNvPr>
          <p:cNvSpPr>
            <a:spLocks noGrp="1"/>
          </p:cNvSpPr>
          <p:nvPr>
            <p:ph type="title"/>
          </p:nvPr>
        </p:nvSpPr>
        <p:spPr/>
        <p:txBody>
          <a:bodyPr/>
          <a:lstStyle/>
          <a:p>
            <a:r>
              <a:rPr lang="en-US" dirty="0"/>
              <a:t>Another example of Lambda Functions</a:t>
            </a:r>
          </a:p>
        </p:txBody>
      </p:sp>
      <p:sp>
        <p:nvSpPr>
          <p:cNvPr id="3" name="Content Placeholder 2">
            <a:extLst>
              <a:ext uri="{FF2B5EF4-FFF2-40B4-BE49-F238E27FC236}">
                <a16:creationId xmlns:a16="http://schemas.microsoft.com/office/drawing/2014/main" id="{399BA513-E448-F453-663D-E9A805CCAA22}"/>
              </a:ext>
            </a:extLst>
          </p:cNvPr>
          <p:cNvSpPr>
            <a:spLocks noGrp="1"/>
          </p:cNvSpPr>
          <p:nvPr>
            <p:ph idx="1"/>
          </p:nvPr>
        </p:nvSpPr>
        <p:spPr>
          <a:xfrm>
            <a:off x="2589212" y="1417982"/>
            <a:ext cx="8915400" cy="3777622"/>
          </a:xfrm>
        </p:spPr>
        <p:txBody>
          <a:bodyPr/>
          <a:lstStyle/>
          <a:p>
            <a:r>
              <a:rPr lang="en-US" b="0" i="0" dirty="0">
                <a:solidFill>
                  <a:srgbClr val="000000"/>
                </a:solidFill>
                <a:effectLst/>
                <a:latin typeface="Verdana" panose="020B0604030504040204" pitchFamily="34" charset="0"/>
              </a:rPr>
              <a:t>use the same function definition to make both functions, in the same program:</a:t>
            </a:r>
            <a:endParaRPr lang="en-US" dirty="0"/>
          </a:p>
        </p:txBody>
      </p:sp>
      <p:sp>
        <p:nvSpPr>
          <p:cNvPr id="5" name="TextBox 4">
            <a:extLst>
              <a:ext uri="{FF2B5EF4-FFF2-40B4-BE49-F238E27FC236}">
                <a16:creationId xmlns:a16="http://schemas.microsoft.com/office/drawing/2014/main" id="{B7876918-0035-FB96-4281-0F8F8849D70C}"/>
              </a:ext>
            </a:extLst>
          </p:cNvPr>
          <p:cNvSpPr txBox="1"/>
          <p:nvPr/>
        </p:nvSpPr>
        <p:spPr>
          <a:xfrm>
            <a:off x="3048000" y="2698872"/>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pic>
        <p:nvPicPr>
          <p:cNvPr id="7" name="Picture 6">
            <a:extLst>
              <a:ext uri="{FF2B5EF4-FFF2-40B4-BE49-F238E27FC236}">
                <a16:creationId xmlns:a16="http://schemas.microsoft.com/office/drawing/2014/main" id="{04E1B05C-FDD4-342F-AEC0-DA54DE589D57}"/>
              </a:ext>
            </a:extLst>
          </p:cNvPr>
          <p:cNvPicPr>
            <a:picLocks noChangeAspect="1"/>
          </p:cNvPicPr>
          <p:nvPr/>
        </p:nvPicPr>
        <p:blipFill>
          <a:blip r:embed="rId2"/>
          <a:stretch>
            <a:fillRect/>
          </a:stretch>
        </p:blipFill>
        <p:spPr>
          <a:xfrm>
            <a:off x="5619128" y="2788945"/>
            <a:ext cx="3983660" cy="3444945"/>
          </a:xfrm>
          <a:prstGeom prst="rect">
            <a:avLst/>
          </a:prstGeom>
        </p:spPr>
      </p:pic>
      <p:cxnSp>
        <p:nvCxnSpPr>
          <p:cNvPr id="9" name="Connector: Elbow 8">
            <a:extLst>
              <a:ext uri="{FF2B5EF4-FFF2-40B4-BE49-F238E27FC236}">
                <a16:creationId xmlns:a16="http://schemas.microsoft.com/office/drawing/2014/main" id="{64B4E565-5399-7987-C1F7-6A2197D58FD1}"/>
              </a:ext>
            </a:extLst>
          </p:cNvPr>
          <p:cNvCxnSpPr/>
          <p:nvPr/>
        </p:nvCxnSpPr>
        <p:spPr>
          <a:xfrm>
            <a:off x="3048000" y="3068204"/>
            <a:ext cx="3048000" cy="238589"/>
          </a:xfrm>
          <a:prstGeom prst="bentConnector3">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71554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6386-2860-4218-FE0E-07F6631A40F5}"/>
              </a:ext>
            </a:extLst>
          </p:cNvPr>
          <p:cNvSpPr>
            <a:spLocks noGrp="1"/>
          </p:cNvSpPr>
          <p:nvPr>
            <p:ph type="title"/>
          </p:nvPr>
        </p:nvSpPr>
        <p:spPr>
          <a:xfrm>
            <a:off x="3176020" y="306333"/>
            <a:ext cx="8911687" cy="1280890"/>
          </a:xfrm>
        </p:spPr>
        <p:txBody>
          <a:bodyPr>
            <a:normAutofit fontScale="90000"/>
          </a:bodyPr>
          <a:lstStyle/>
          <a:p>
            <a:r>
              <a:rPr lang="en-US" b="0" i="0" dirty="0">
                <a:solidFill>
                  <a:srgbClr val="000000"/>
                </a:solidFill>
                <a:effectLst/>
                <a:latin typeface="Segoe UI" panose="020B0502040204020203" pitchFamily="34" charset="0"/>
              </a:rPr>
              <a:t>What is an Array?</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22C89CFF-350C-4E91-20F0-68AAB2B588C2}"/>
              </a:ext>
            </a:extLst>
          </p:cNvPr>
          <p:cNvSpPr>
            <a:spLocks noGrp="1"/>
          </p:cNvSpPr>
          <p:nvPr>
            <p:ph idx="1"/>
          </p:nvPr>
        </p:nvSpPr>
        <p:spPr>
          <a:xfrm>
            <a:off x="2920517" y="1126434"/>
            <a:ext cx="8915400" cy="3777622"/>
          </a:xfrm>
        </p:spPr>
        <p:txBody>
          <a:bodyPr/>
          <a:lstStyle/>
          <a:p>
            <a:pPr algn="l"/>
            <a:r>
              <a:rPr lang="en-US" b="0" i="0" dirty="0">
                <a:solidFill>
                  <a:srgbClr val="000000"/>
                </a:solidFill>
                <a:effectLst/>
                <a:latin typeface="Verdana" panose="020B0604030504040204" pitchFamily="34" charset="0"/>
              </a:rPr>
              <a:t>An array is a special variable, which can hold more than one value at a time.</a:t>
            </a:r>
          </a:p>
          <a:p>
            <a:pPr algn="l"/>
            <a:r>
              <a:rPr lang="en-US" b="0" i="0" dirty="0">
                <a:solidFill>
                  <a:srgbClr val="000000"/>
                </a:solidFill>
                <a:effectLst/>
                <a:latin typeface="Verdana" panose="020B0604030504040204" pitchFamily="34" charset="0"/>
              </a:rPr>
              <a:t>If you have a list of items (a list of car names, for example), storing the cars in single variables could look like this:</a:t>
            </a:r>
          </a:p>
          <a:p>
            <a:pPr marL="0" indent="0">
              <a:buNone/>
            </a:pPr>
            <a:endParaRPr lang="en-US" dirty="0"/>
          </a:p>
        </p:txBody>
      </p:sp>
      <p:pic>
        <p:nvPicPr>
          <p:cNvPr id="7" name="Picture 6">
            <a:extLst>
              <a:ext uri="{FF2B5EF4-FFF2-40B4-BE49-F238E27FC236}">
                <a16:creationId xmlns:a16="http://schemas.microsoft.com/office/drawing/2014/main" id="{094DDDBC-D668-C934-2066-2F2032D4C7B8}"/>
              </a:ext>
            </a:extLst>
          </p:cNvPr>
          <p:cNvPicPr>
            <a:picLocks noChangeAspect="1"/>
          </p:cNvPicPr>
          <p:nvPr/>
        </p:nvPicPr>
        <p:blipFill>
          <a:blip r:embed="rId2"/>
          <a:stretch>
            <a:fillRect/>
          </a:stretch>
        </p:blipFill>
        <p:spPr>
          <a:xfrm>
            <a:off x="4106103" y="2645665"/>
            <a:ext cx="2904297" cy="1161719"/>
          </a:xfrm>
          <a:prstGeom prst="rect">
            <a:avLst/>
          </a:prstGeom>
        </p:spPr>
      </p:pic>
      <p:sp>
        <p:nvSpPr>
          <p:cNvPr id="9" name="TextBox 8">
            <a:extLst>
              <a:ext uri="{FF2B5EF4-FFF2-40B4-BE49-F238E27FC236}">
                <a16:creationId xmlns:a16="http://schemas.microsoft.com/office/drawing/2014/main" id="{7DBCF046-BEDF-AEE6-4903-CC0882AD4B75}"/>
              </a:ext>
            </a:extLst>
          </p:cNvPr>
          <p:cNvSpPr txBox="1"/>
          <p:nvPr/>
        </p:nvSpPr>
        <p:spPr>
          <a:xfrm>
            <a:off x="3176020" y="4131128"/>
            <a:ext cx="7840248" cy="1600438"/>
          </a:xfrm>
          <a:prstGeom prst="rect">
            <a:avLst/>
          </a:prstGeom>
          <a:noFill/>
        </p:spPr>
        <p:txBody>
          <a:bodyPr wrap="square">
            <a:spAutoFit/>
          </a:bodyPr>
          <a:lstStyle/>
          <a:p>
            <a:pPr algn="l"/>
            <a:r>
              <a:rPr lang="en-US" sz="1400" b="0" i="0" dirty="0">
                <a:solidFill>
                  <a:srgbClr val="000000"/>
                </a:solidFill>
                <a:effectLst/>
                <a:latin typeface="Verdana" panose="020B0604030504040204" pitchFamily="34" charset="0"/>
              </a:rPr>
              <a:t>- However, what if you want to loop through the cars and find a specific one? And what if you had not 3 country, but 300?</a:t>
            </a:r>
          </a:p>
          <a:p>
            <a:pPr algn="l"/>
            <a:endParaRPr lang="en-US" sz="1400" b="0" i="0" dirty="0">
              <a:solidFill>
                <a:srgbClr val="000000"/>
              </a:solidFill>
              <a:effectLst/>
              <a:latin typeface="Verdana" panose="020B0604030504040204" pitchFamily="34" charset="0"/>
            </a:endParaRPr>
          </a:p>
          <a:p>
            <a:pPr algn="l"/>
            <a:r>
              <a:rPr lang="en-US" sz="1400" b="0" i="0" dirty="0">
                <a:solidFill>
                  <a:srgbClr val="000000"/>
                </a:solidFill>
                <a:effectLst/>
                <a:latin typeface="Verdana" panose="020B0604030504040204" pitchFamily="34" charset="0"/>
              </a:rPr>
              <a:t>- The solution is an array!</a:t>
            </a:r>
          </a:p>
          <a:p>
            <a:pPr algn="l"/>
            <a:endParaRPr lang="en-US" sz="1400" b="0" i="0" dirty="0">
              <a:solidFill>
                <a:srgbClr val="000000"/>
              </a:solidFill>
              <a:effectLst/>
              <a:latin typeface="Verdana" panose="020B0604030504040204" pitchFamily="34" charset="0"/>
            </a:endParaRPr>
          </a:p>
          <a:p>
            <a:pPr algn="l"/>
            <a:r>
              <a:rPr lang="en-US" sz="1400" dirty="0">
                <a:solidFill>
                  <a:srgbClr val="000000"/>
                </a:solidFill>
                <a:latin typeface="Verdana" panose="020B0604030504040204" pitchFamily="34" charset="0"/>
              </a:rPr>
              <a:t>- </a:t>
            </a:r>
            <a:r>
              <a:rPr lang="en-US" sz="1400" b="0" i="0" dirty="0">
                <a:solidFill>
                  <a:srgbClr val="000000"/>
                </a:solidFill>
                <a:effectLst/>
                <a:latin typeface="Verdana" panose="020B0604030504040204" pitchFamily="34" charset="0"/>
              </a:rPr>
              <a:t>An array can hold many values under a single name, and you can access the values by referring to an index number.</a:t>
            </a:r>
          </a:p>
        </p:txBody>
      </p:sp>
    </p:spTree>
    <p:extLst>
      <p:ext uri="{BB962C8B-B14F-4D97-AF65-F5344CB8AC3E}">
        <p14:creationId xmlns:p14="http://schemas.microsoft.com/office/powerpoint/2010/main" val="18270154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111C-6F43-A2F2-DB35-225A8CF8A79C}"/>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The Length of an Array</a:t>
            </a:r>
            <a:endParaRPr lang="en-US" dirty="0"/>
          </a:p>
        </p:txBody>
      </p:sp>
      <p:sp>
        <p:nvSpPr>
          <p:cNvPr id="3" name="Content Placeholder 2">
            <a:extLst>
              <a:ext uri="{FF2B5EF4-FFF2-40B4-BE49-F238E27FC236}">
                <a16:creationId xmlns:a16="http://schemas.microsoft.com/office/drawing/2014/main" id="{D4F551AE-D0F4-11B3-D130-9B42F76F7D4A}"/>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Use the </a:t>
            </a:r>
            <a:r>
              <a:rPr lang="en-US" b="0" i="0" dirty="0" err="1">
                <a:solidFill>
                  <a:srgbClr val="FF0000"/>
                </a:solidFill>
                <a:effectLst/>
                <a:latin typeface="Verdana" panose="020B0604030504040204" pitchFamily="34" charset="0"/>
              </a:rPr>
              <a:t>len</a:t>
            </a:r>
            <a:r>
              <a:rPr lang="en-US" b="0" i="0" dirty="0">
                <a:solidFill>
                  <a:srgbClr val="FF0000"/>
                </a:solidFill>
                <a:effectLst/>
                <a:latin typeface="Verdana" panose="020B0604030504040204" pitchFamily="34" charset="0"/>
              </a:rPr>
              <a:t>() </a:t>
            </a:r>
            <a:r>
              <a:rPr lang="en-US" b="0" i="0" dirty="0">
                <a:solidFill>
                  <a:srgbClr val="000000"/>
                </a:solidFill>
                <a:effectLst/>
                <a:latin typeface="Verdana" panose="020B0604030504040204" pitchFamily="34" charset="0"/>
              </a:rPr>
              <a:t>method to return the length of an array (the number of elements in an array).</a:t>
            </a:r>
            <a:endParaRPr lang="en-US" dirty="0"/>
          </a:p>
        </p:txBody>
      </p:sp>
      <p:sp>
        <p:nvSpPr>
          <p:cNvPr id="5" name="TextBox 4">
            <a:extLst>
              <a:ext uri="{FF2B5EF4-FFF2-40B4-BE49-F238E27FC236}">
                <a16:creationId xmlns:a16="http://schemas.microsoft.com/office/drawing/2014/main" id="{F97779AE-BF8E-9AF5-07B9-5D2BD7BB0478}"/>
              </a:ext>
            </a:extLst>
          </p:cNvPr>
          <p:cNvSpPr txBox="1"/>
          <p:nvPr/>
        </p:nvSpPr>
        <p:spPr>
          <a:xfrm>
            <a:off x="2703443" y="2824874"/>
            <a:ext cx="6096000"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a:p>
            <a:br>
              <a:rPr lang="en-US" dirty="0"/>
            </a:br>
            <a:endParaRPr lang="en-US" dirty="0"/>
          </a:p>
        </p:txBody>
      </p:sp>
      <p:sp>
        <p:nvSpPr>
          <p:cNvPr id="7" name="TextBox 6">
            <a:extLst>
              <a:ext uri="{FF2B5EF4-FFF2-40B4-BE49-F238E27FC236}">
                <a16:creationId xmlns:a16="http://schemas.microsoft.com/office/drawing/2014/main" id="{30BE32CE-3EDA-6368-92C4-F00B47CD91AB}"/>
              </a:ext>
            </a:extLst>
          </p:cNvPr>
          <p:cNvSpPr txBox="1"/>
          <p:nvPr/>
        </p:nvSpPr>
        <p:spPr>
          <a:xfrm>
            <a:off x="3048000" y="3247647"/>
            <a:ext cx="6096000" cy="369332"/>
          </a:xfrm>
          <a:prstGeom prst="rect">
            <a:avLst/>
          </a:prstGeom>
          <a:noFill/>
        </p:spPr>
        <p:txBody>
          <a:bodyPr wrap="square">
            <a:spAutoFit/>
          </a:bodyPr>
          <a:lstStyle/>
          <a:p>
            <a:r>
              <a:rPr lang="en-US" sz="1400" b="0" i="0" dirty="0">
                <a:solidFill>
                  <a:srgbClr val="000000"/>
                </a:solidFill>
                <a:effectLst/>
                <a:latin typeface="Verdana" panose="020B0604030504040204" pitchFamily="34" charset="0"/>
              </a:rPr>
              <a:t>- Return the number of elements in the </a:t>
            </a:r>
            <a:r>
              <a:rPr lang="en-US" sz="1400" b="0" i="0" dirty="0">
                <a:solidFill>
                  <a:srgbClr val="FF0000"/>
                </a:solidFill>
                <a:effectLst/>
                <a:latin typeface="Verdana" panose="020B0604030504040204" pitchFamily="34" charset="0"/>
              </a:rPr>
              <a:t>country() </a:t>
            </a:r>
            <a:r>
              <a:rPr lang="en-US" sz="1400" b="0" i="0" dirty="0">
                <a:solidFill>
                  <a:srgbClr val="000000"/>
                </a:solidFill>
                <a:effectLst/>
                <a:latin typeface="Verdana" panose="020B0604030504040204" pitchFamily="34" charset="0"/>
              </a:rPr>
              <a:t>array</a:t>
            </a:r>
            <a:r>
              <a:rPr lang="en-US" b="0" i="0" dirty="0">
                <a:solidFill>
                  <a:srgbClr val="000000"/>
                </a:solidFill>
                <a:effectLst/>
                <a:latin typeface="Verdana" panose="020B0604030504040204" pitchFamily="34" charset="0"/>
              </a:rPr>
              <a:t>:</a:t>
            </a:r>
            <a:endParaRPr lang="en-US" dirty="0"/>
          </a:p>
        </p:txBody>
      </p:sp>
      <p:pic>
        <p:nvPicPr>
          <p:cNvPr id="9" name="Picture 8">
            <a:extLst>
              <a:ext uri="{FF2B5EF4-FFF2-40B4-BE49-F238E27FC236}">
                <a16:creationId xmlns:a16="http://schemas.microsoft.com/office/drawing/2014/main" id="{A35145CB-F453-3D0C-6FE2-1C41A206D4C3}"/>
              </a:ext>
            </a:extLst>
          </p:cNvPr>
          <p:cNvPicPr>
            <a:picLocks noChangeAspect="1"/>
          </p:cNvPicPr>
          <p:nvPr/>
        </p:nvPicPr>
        <p:blipFill>
          <a:blip r:embed="rId2"/>
          <a:stretch>
            <a:fillRect/>
          </a:stretch>
        </p:blipFill>
        <p:spPr>
          <a:xfrm>
            <a:off x="4439455" y="4170977"/>
            <a:ext cx="5804271" cy="2431519"/>
          </a:xfrm>
          <a:prstGeom prst="rect">
            <a:avLst/>
          </a:prstGeom>
        </p:spPr>
      </p:pic>
      <p:sp>
        <p:nvSpPr>
          <p:cNvPr id="10" name="Arrow: Down 9">
            <a:extLst>
              <a:ext uri="{FF2B5EF4-FFF2-40B4-BE49-F238E27FC236}">
                <a16:creationId xmlns:a16="http://schemas.microsoft.com/office/drawing/2014/main" id="{E7A5DA9D-3E31-6CCC-8355-C615594E089B}"/>
              </a:ext>
            </a:extLst>
          </p:cNvPr>
          <p:cNvSpPr/>
          <p:nvPr/>
        </p:nvSpPr>
        <p:spPr>
          <a:xfrm>
            <a:off x="7023652" y="3644348"/>
            <a:ext cx="318052" cy="5266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4802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1628-98B1-3408-FE83-1CB285A783B8}"/>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Looping Array Elements</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A0CC5444-DF4B-1B1C-D906-6889C987C2E9}"/>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You can use the </a:t>
            </a:r>
            <a:r>
              <a:rPr lang="en-US" b="0" i="0" dirty="0">
                <a:solidFill>
                  <a:srgbClr val="FF0000"/>
                </a:solidFill>
                <a:effectLst/>
                <a:latin typeface="Verdana" panose="020B0604030504040204" pitchFamily="34" charset="0"/>
              </a:rPr>
              <a:t>for in </a:t>
            </a:r>
            <a:r>
              <a:rPr lang="en-US" b="0" i="0" dirty="0">
                <a:solidFill>
                  <a:srgbClr val="000000"/>
                </a:solidFill>
                <a:effectLst/>
                <a:latin typeface="Verdana" panose="020B0604030504040204" pitchFamily="34" charset="0"/>
              </a:rPr>
              <a:t>loop to loop through all the elements of an array.</a:t>
            </a:r>
          </a:p>
          <a:p>
            <a:pPr marL="0" indent="0">
              <a:buNone/>
            </a:pPr>
            <a:endParaRPr lang="en-US" dirty="0">
              <a:solidFill>
                <a:srgbClr val="FF0000"/>
              </a:solidFill>
            </a:endParaRPr>
          </a:p>
        </p:txBody>
      </p:sp>
      <p:sp>
        <p:nvSpPr>
          <p:cNvPr id="5" name="TextBox 4">
            <a:extLst>
              <a:ext uri="{FF2B5EF4-FFF2-40B4-BE49-F238E27FC236}">
                <a16:creationId xmlns:a16="http://schemas.microsoft.com/office/drawing/2014/main" id="{E18C3DC7-386C-FF86-CB95-12F354C35C1B}"/>
              </a:ext>
            </a:extLst>
          </p:cNvPr>
          <p:cNvSpPr txBox="1"/>
          <p:nvPr/>
        </p:nvSpPr>
        <p:spPr>
          <a:xfrm>
            <a:off x="2589212" y="2811622"/>
            <a:ext cx="6096000" cy="923330"/>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a:p>
            <a:br>
              <a:rPr lang="en-US" dirty="0"/>
            </a:br>
            <a:endParaRPr lang="en-US" dirty="0"/>
          </a:p>
        </p:txBody>
      </p:sp>
      <p:sp>
        <p:nvSpPr>
          <p:cNvPr id="7" name="TextBox 6">
            <a:extLst>
              <a:ext uri="{FF2B5EF4-FFF2-40B4-BE49-F238E27FC236}">
                <a16:creationId xmlns:a16="http://schemas.microsoft.com/office/drawing/2014/main" id="{684A0ECC-F7E1-C4D1-6694-72AB9E8DE228}"/>
              </a:ext>
            </a:extLst>
          </p:cNvPr>
          <p:cNvSpPr txBox="1"/>
          <p:nvPr/>
        </p:nvSpPr>
        <p:spPr>
          <a:xfrm>
            <a:off x="3008244" y="3200736"/>
            <a:ext cx="5950226" cy="307777"/>
          </a:xfrm>
          <a:prstGeom prst="rect">
            <a:avLst/>
          </a:prstGeom>
          <a:noFill/>
        </p:spPr>
        <p:txBody>
          <a:bodyPr wrap="square">
            <a:spAutoFit/>
          </a:bodyPr>
          <a:lstStyle/>
          <a:p>
            <a:r>
              <a:rPr lang="en-US" sz="1400" b="0" i="0" dirty="0">
                <a:solidFill>
                  <a:srgbClr val="000000"/>
                </a:solidFill>
                <a:effectLst/>
                <a:latin typeface="Verdana" panose="020B0604030504040204" pitchFamily="34" charset="0"/>
              </a:rPr>
              <a:t>- Print each item in the </a:t>
            </a:r>
            <a:r>
              <a:rPr lang="en-US" sz="1400" b="0" i="0" dirty="0">
                <a:solidFill>
                  <a:srgbClr val="FF0000"/>
                </a:solidFill>
                <a:effectLst/>
                <a:latin typeface="Verdana" panose="020B0604030504040204" pitchFamily="34" charset="0"/>
              </a:rPr>
              <a:t>country</a:t>
            </a:r>
            <a:r>
              <a:rPr lang="en-US" sz="1400" b="0" i="0" dirty="0">
                <a:solidFill>
                  <a:srgbClr val="000000"/>
                </a:solidFill>
                <a:effectLst/>
                <a:latin typeface="Verdana" panose="020B0604030504040204" pitchFamily="34" charset="0"/>
              </a:rPr>
              <a:t> array:</a:t>
            </a:r>
            <a:endParaRPr lang="en-US" sz="1400" dirty="0"/>
          </a:p>
        </p:txBody>
      </p:sp>
      <p:pic>
        <p:nvPicPr>
          <p:cNvPr id="9" name="Picture 8">
            <a:extLst>
              <a:ext uri="{FF2B5EF4-FFF2-40B4-BE49-F238E27FC236}">
                <a16:creationId xmlns:a16="http://schemas.microsoft.com/office/drawing/2014/main" id="{D64B8EF2-3F96-46CA-AE37-BF82A61A6692}"/>
              </a:ext>
            </a:extLst>
          </p:cNvPr>
          <p:cNvPicPr>
            <a:picLocks noChangeAspect="1"/>
          </p:cNvPicPr>
          <p:nvPr/>
        </p:nvPicPr>
        <p:blipFill>
          <a:blip r:embed="rId2"/>
          <a:stretch>
            <a:fillRect/>
          </a:stretch>
        </p:blipFill>
        <p:spPr>
          <a:xfrm>
            <a:off x="4515963" y="4022411"/>
            <a:ext cx="5476176" cy="2567844"/>
          </a:xfrm>
          <a:prstGeom prst="rect">
            <a:avLst/>
          </a:prstGeom>
        </p:spPr>
      </p:pic>
      <p:cxnSp>
        <p:nvCxnSpPr>
          <p:cNvPr id="11" name="Straight Arrow Connector 10">
            <a:extLst>
              <a:ext uri="{FF2B5EF4-FFF2-40B4-BE49-F238E27FC236}">
                <a16:creationId xmlns:a16="http://schemas.microsoft.com/office/drawing/2014/main" id="{40CFFA25-115B-D106-FF20-7EEB17C79BD5}"/>
              </a:ext>
            </a:extLst>
          </p:cNvPr>
          <p:cNvCxnSpPr/>
          <p:nvPr/>
        </p:nvCxnSpPr>
        <p:spPr>
          <a:xfrm>
            <a:off x="5539409" y="3508513"/>
            <a:ext cx="1325217" cy="3891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352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754B-0A37-EDE1-63C8-7440DA7C7663}"/>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Adding Array Elements</a:t>
            </a:r>
            <a:br>
              <a:rPr lang="en-US" b="0" i="0" dirty="0">
                <a:solidFill>
                  <a:srgbClr val="000000"/>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E18FF8C4-DA66-AE3E-5B9E-B95DF228A56D}"/>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You can use the </a:t>
            </a:r>
            <a:r>
              <a:rPr lang="en-US" b="0" i="0" dirty="0">
                <a:solidFill>
                  <a:srgbClr val="FF0000"/>
                </a:solidFill>
                <a:effectLst/>
                <a:latin typeface="Verdana" panose="020B0604030504040204" pitchFamily="34" charset="0"/>
              </a:rPr>
              <a:t>append() </a:t>
            </a:r>
            <a:r>
              <a:rPr lang="en-US" b="0" i="0" dirty="0">
                <a:solidFill>
                  <a:srgbClr val="000000"/>
                </a:solidFill>
                <a:effectLst/>
                <a:latin typeface="Verdana" panose="020B0604030504040204" pitchFamily="34" charset="0"/>
              </a:rPr>
              <a:t>method to add an element to an array.</a:t>
            </a:r>
            <a:endParaRPr lang="en-US" dirty="0"/>
          </a:p>
        </p:txBody>
      </p:sp>
      <p:sp>
        <p:nvSpPr>
          <p:cNvPr id="5" name="TextBox 4">
            <a:extLst>
              <a:ext uri="{FF2B5EF4-FFF2-40B4-BE49-F238E27FC236}">
                <a16:creationId xmlns:a16="http://schemas.microsoft.com/office/drawing/2014/main" id="{CEBC7EC6-4DE5-F0A6-B393-A009D956A644}"/>
              </a:ext>
            </a:extLst>
          </p:cNvPr>
          <p:cNvSpPr txBox="1"/>
          <p:nvPr/>
        </p:nvSpPr>
        <p:spPr>
          <a:xfrm>
            <a:off x="2589212" y="2850081"/>
            <a:ext cx="60960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a:t>
            </a:r>
          </a:p>
        </p:txBody>
      </p:sp>
      <p:sp>
        <p:nvSpPr>
          <p:cNvPr id="7" name="TextBox 6">
            <a:extLst>
              <a:ext uri="{FF2B5EF4-FFF2-40B4-BE49-F238E27FC236}">
                <a16:creationId xmlns:a16="http://schemas.microsoft.com/office/drawing/2014/main" id="{96CCF130-F6DE-3D9C-6E01-453A3C87F1B8}"/>
              </a:ext>
            </a:extLst>
          </p:cNvPr>
          <p:cNvSpPr txBox="1"/>
          <p:nvPr/>
        </p:nvSpPr>
        <p:spPr>
          <a:xfrm>
            <a:off x="2271160" y="3388714"/>
            <a:ext cx="6096000" cy="307777"/>
          </a:xfrm>
          <a:prstGeom prst="rect">
            <a:avLst/>
          </a:prstGeom>
          <a:noFill/>
        </p:spPr>
        <p:txBody>
          <a:bodyPr wrap="square">
            <a:spAutoFit/>
          </a:bodyPr>
          <a:lstStyle/>
          <a:p>
            <a:r>
              <a:rPr lang="en-US" sz="1400" b="0" i="0" dirty="0">
                <a:solidFill>
                  <a:srgbClr val="000000"/>
                </a:solidFill>
                <a:effectLst/>
                <a:latin typeface="Verdana" panose="020B0604030504040204" pitchFamily="34" charset="0"/>
              </a:rPr>
              <a:t>- Add one more element to the </a:t>
            </a:r>
            <a:r>
              <a:rPr lang="en-US" sz="1400" b="0" i="0" dirty="0">
                <a:solidFill>
                  <a:srgbClr val="FF0000"/>
                </a:solidFill>
                <a:effectLst/>
                <a:latin typeface="Verdana" panose="020B0604030504040204" pitchFamily="34" charset="0"/>
              </a:rPr>
              <a:t>country</a:t>
            </a:r>
            <a:r>
              <a:rPr lang="en-US" sz="1400" b="0" i="0" dirty="0">
                <a:solidFill>
                  <a:srgbClr val="000000"/>
                </a:solidFill>
                <a:effectLst/>
                <a:latin typeface="Verdana" panose="020B0604030504040204" pitchFamily="34" charset="0"/>
              </a:rPr>
              <a:t>  array:</a:t>
            </a:r>
            <a:endParaRPr lang="en-US" sz="1400" dirty="0"/>
          </a:p>
        </p:txBody>
      </p:sp>
      <p:pic>
        <p:nvPicPr>
          <p:cNvPr id="9" name="Picture 8">
            <a:extLst>
              <a:ext uri="{FF2B5EF4-FFF2-40B4-BE49-F238E27FC236}">
                <a16:creationId xmlns:a16="http://schemas.microsoft.com/office/drawing/2014/main" id="{4974DAB9-B118-F753-2F1D-FDCA09F5CAEA}"/>
              </a:ext>
            </a:extLst>
          </p:cNvPr>
          <p:cNvPicPr>
            <a:picLocks noChangeAspect="1"/>
          </p:cNvPicPr>
          <p:nvPr/>
        </p:nvPicPr>
        <p:blipFill>
          <a:blip r:embed="rId2"/>
          <a:stretch>
            <a:fillRect/>
          </a:stretch>
        </p:blipFill>
        <p:spPr>
          <a:xfrm>
            <a:off x="3078774" y="4187303"/>
            <a:ext cx="5487099" cy="2232496"/>
          </a:xfrm>
          <a:prstGeom prst="rect">
            <a:avLst/>
          </a:prstGeom>
        </p:spPr>
      </p:pic>
      <p:sp>
        <p:nvSpPr>
          <p:cNvPr id="10" name="Arrow: Down 9">
            <a:extLst>
              <a:ext uri="{FF2B5EF4-FFF2-40B4-BE49-F238E27FC236}">
                <a16:creationId xmlns:a16="http://schemas.microsoft.com/office/drawing/2014/main" id="{25753B61-C4FA-97D1-5A93-8F22617D0B07}"/>
              </a:ext>
            </a:extLst>
          </p:cNvPr>
          <p:cNvSpPr/>
          <p:nvPr/>
        </p:nvSpPr>
        <p:spPr>
          <a:xfrm>
            <a:off x="5425178" y="3771202"/>
            <a:ext cx="220249" cy="307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7572211"/>
      </p:ext>
    </p:extLst>
  </p:cSld>
  <p:clrMapOvr>
    <a:masterClrMapping/>
  </p:clrMapOvr>
</p:sld>
</file>

<file path=ppt/theme/theme1.xml><?xml version="1.0" encoding="utf-8"?>
<a:theme xmlns:a="http://schemas.openxmlformats.org/drawingml/2006/main" name="絲縷">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1068</TotalTime>
  <Words>4190</Words>
  <Application>Microsoft Office PowerPoint</Application>
  <PresentationFormat>Widescreen</PresentationFormat>
  <Paragraphs>507</Paragraphs>
  <Slides>100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100</vt:i4>
      </vt:variant>
    </vt:vector>
  </HeadingPairs>
  <TitlesOfParts>
    <vt:vector size="107" baseType="lpstr">
      <vt:lpstr>Arial</vt:lpstr>
      <vt:lpstr>Century Gothic</vt:lpstr>
      <vt:lpstr>Consolas</vt:lpstr>
      <vt:lpstr>Segoe UI</vt:lpstr>
      <vt:lpstr>Verdana</vt:lpstr>
      <vt:lpstr>Wingdings 3</vt:lpstr>
      <vt:lpstr>絲縷</vt:lpstr>
      <vt:lpstr>MY JOURNAL  TO PYTHON</vt:lpstr>
      <vt:lpstr>AGENDA</vt:lpstr>
      <vt:lpstr>Data types: Dictionary</vt:lpstr>
      <vt:lpstr>Python Dictionary Methods  </vt:lpstr>
      <vt:lpstr>Python - Remove Dictionary Items     </vt:lpstr>
      <vt:lpstr>Python - Copy Dictionaries  </vt:lpstr>
      <vt:lpstr>Recursion </vt:lpstr>
      <vt:lpstr>Example of Recursion </vt:lpstr>
      <vt:lpstr>Python - Access Dictionary Items  </vt:lpstr>
      <vt:lpstr>Python - Change Dictionary Items    </vt:lpstr>
      <vt:lpstr>Python - Add Dictionary Items </vt:lpstr>
      <vt:lpstr>Python - Loop Dictionaries </vt:lpstr>
      <vt:lpstr>Python - Nested Dictionaries  </vt:lpstr>
      <vt:lpstr>  Python Syntax   </vt:lpstr>
      <vt:lpstr>Python Variables  </vt:lpstr>
      <vt:lpstr>Comments  </vt:lpstr>
      <vt:lpstr>Python Comments  </vt:lpstr>
      <vt:lpstr>Multi Line Comments  </vt:lpstr>
      <vt:lpstr>Python Variables  </vt:lpstr>
      <vt:lpstr>Casting  </vt:lpstr>
      <vt:lpstr>Single or Double Quotes  </vt:lpstr>
      <vt:lpstr>Python - Variable Names  </vt:lpstr>
      <vt:lpstr>Example of Variable names</vt:lpstr>
      <vt:lpstr>Python Variables - Assign Multiple Values  </vt:lpstr>
      <vt:lpstr>One Value to Multiple Variables </vt:lpstr>
      <vt:lpstr>Unpack a Collection  </vt:lpstr>
      <vt:lpstr>Python - Output Variables   </vt:lpstr>
      <vt:lpstr>PowerPoint Presentation</vt:lpstr>
      <vt:lpstr>PowerPoint Presentation</vt:lpstr>
      <vt:lpstr>Case-Sensitive  </vt:lpstr>
      <vt:lpstr>PowerPoint Presentation</vt:lpstr>
      <vt:lpstr>PowerPoint Presentation</vt:lpstr>
      <vt:lpstr>Python - Global Variables  </vt:lpstr>
      <vt:lpstr>PowerPoint Presentation</vt:lpstr>
      <vt:lpstr>The global Keyword  </vt:lpstr>
      <vt:lpstr>PowerPoint Presentation</vt:lpstr>
      <vt:lpstr>Python Data Types  </vt:lpstr>
      <vt:lpstr>Getting the Data Type  </vt:lpstr>
      <vt:lpstr>Setting the Data Type   </vt:lpstr>
      <vt:lpstr>Python Numbers  </vt:lpstr>
      <vt:lpstr>Int  </vt:lpstr>
      <vt:lpstr>Float </vt:lpstr>
      <vt:lpstr>PowerPoint Presentation</vt:lpstr>
      <vt:lpstr>Complex </vt:lpstr>
      <vt:lpstr>Type Conversion  </vt:lpstr>
      <vt:lpstr>Random Number  </vt:lpstr>
      <vt:lpstr>Python Casting  </vt:lpstr>
      <vt:lpstr>Example of Python Casting </vt:lpstr>
      <vt:lpstr>Python Strings  </vt:lpstr>
      <vt:lpstr>Assign String to a Variable  </vt:lpstr>
      <vt:lpstr>Multiline Strings  </vt:lpstr>
      <vt:lpstr>Python - Slicing Strings  </vt:lpstr>
      <vt:lpstr>Slice From the Start  </vt:lpstr>
      <vt:lpstr>Slice To the End  </vt:lpstr>
      <vt:lpstr>Negative Indexing  </vt:lpstr>
      <vt:lpstr>Multiline Strings  </vt:lpstr>
      <vt:lpstr>Python - Modify Strings  </vt:lpstr>
      <vt:lpstr>Lower Case  </vt:lpstr>
      <vt:lpstr>Remove Whitespace  </vt:lpstr>
      <vt:lpstr>PowerPoint Presentation</vt:lpstr>
      <vt:lpstr>Python Booleans  </vt:lpstr>
      <vt:lpstr>Boolean Values Example </vt:lpstr>
      <vt:lpstr>Evaluate Values and Variables  </vt:lpstr>
      <vt:lpstr>Python Operators  </vt:lpstr>
      <vt:lpstr>Python Arithmetic Operators  </vt:lpstr>
      <vt:lpstr>Python - Join Lists  </vt:lpstr>
      <vt:lpstr>Python Tuples  </vt:lpstr>
      <vt:lpstr>PowerPoint Presentation</vt:lpstr>
      <vt:lpstr>Python - Access Tuple Items  </vt:lpstr>
      <vt:lpstr>Negative Indexing </vt:lpstr>
      <vt:lpstr>Range of Indexes</vt:lpstr>
      <vt:lpstr>Python - Update Tuples  </vt:lpstr>
      <vt:lpstr>Example of Python Change Tuple Values   </vt:lpstr>
      <vt:lpstr>Elif </vt:lpstr>
      <vt:lpstr>Else </vt:lpstr>
      <vt:lpstr>Short Hand If ... Else  </vt:lpstr>
      <vt:lpstr>And </vt:lpstr>
      <vt:lpstr>Or </vt:lpstr>
      <vt:lpstr>Nested If  </vt:lpstr>
      <vt:lpstr>The pass Statement  </vt:lpstr>
      <vt:lpstr>Python While Loops  </vt:lpstr>
      <vt:lpstr>The break Statement  </vt:lpstr>
      <vt:lpstr>Python For Loops  </vt:lpstr>
      <vt:lpstr>Looping Through a String  </vt:lpstr>
      <vt:lpstr>The range() Function  </vt:lpstr>
      <vt:lpstr>Else in For Loop  </vt:lpstr>
      <vt:lpstr>Nested Loops  </vt:lpstr>
      <vt:lpstr>The pass Statement </vt:lpstr>
      <vt:lpstr>PowerPoint Presentation</vt:lpstr>
      <vt:lpstr>Arbitrary Arguments, *args  </vt:lpstr>
      <vt:lpstr>Keyword Arguments  </vt:lpstr>
      <vt:lpstr>Arbitrary Keyword Arguments, **kwargs  </vt:lpstr>
      <vt:lpstr>Python Lambda  </vt:lpstr>
      <vt:lpstr>Why Use Lambda Functions?  </vt:lpstr>
      <vt:lpstr>Another example of Lambda Functions</vt:lpstr>
      <vt:lpstr>What is an Array?  </vt:lpstr>
      <vt:lpstr>The Length of an Array</vt:lpstr>
      <vt:lpstr>Looping Array Elements  </vt:lpstr>
      <vt:lpstr>Adding Array Elements  </vt:lpstr>
      <vt:lpstr>Removing Array Elements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JOURNAL  TO PYTHON</dc:title>
  <dc:creator>owner</dc:creator>
  <cp:lastModifiedBy>Ace</cp:lastModifiedBy>
  <cp:revision>17</cp:revision>
  <dcterms:created xsi:type="dcterms:W3CDTF">2022-11-23T00:27:02Z</dcterms:created>
  <dcterms:modified xsi:type="dcterms:W3CDTF">2022-11-25T05:35:41Z</dcterms:modified>
</cp:coreProperties>
</file>