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97" r:id="rId3"/>
    <p:sldId id="399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39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>
      <p:cViewPr varScale="1">
        <p:scale>
          <a:sx n="160" d="100"/>
          <a:sy n="160" d="100"/>
        </p:scale>
        <p:origin x="112" y="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19:20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19:23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1251 1 24575,'-13'1'0,"1"2"0,-1-1 0,1 2 0,0-1 0,0 2 0,0 0 0,0 0 0,-10 7 0,-21 9 0,-33 9 0,-103 48 0,139-58 0,0 2 0,-51 38 0,-268 251 0,333-285 0,1 2 0,2 0 0,0 1 0,3 2 0,-29 54 0,24-35 0,3 1 0,-30 108 0,41-121 0,2 0 0,2 1 0,1 0 0,3 0 0,1 76 0,4-104 0,0-1 0,0 0 0,1 0 0,1 0 0,0 0 0,0 0 0,1-1 0,0 1 0,1-1 0,11 14 0,2-1 0,0 0 0,38 31 0,-9-12 0,2-3 0,1-2 0,2-2 0,1-3 0,95 40 0,-90-51 0,2-2 0,0-4 0,0-1 0,1-4 0,75 2 0,182-7 0,-51-3 0,1011 16 0,-1183-17 0,310 7 0,-395-6 0,28-1 0,-39 0 0,0 0 0,1 0 0,-1 0 0,0 0 0,0 0 0,0 0 0,0 0 0,1 0 0,-1 0 0,0 0 0,0 0 0,0 0 0,1 0 0,-1 0 0,0 0 0,0 0 0,0 0 0,0-1 0,0 1 0,1 0 0,-1 0 0,0 0 0,0 0 0,0 0 0,0 0 0,0-1 0,0 1 0,0 0 0,1 0 0,-1 0 0,0 0 0,0-1 0,0 1 0,0 0 0,0 0 0,0 0 0,0 0 0,0-1 0,0 1 0,0 0 0,0 0 0,0 0 0,0-1 0,-7-8 0,-15-8 0,21 16 0,-27-20 0,2 0 0,-45-45 0,54 48 0,-36-26 0,41 36 0,1-1 0,0 0 0,0-1 0,1-1 0,0 1 0,0-1 0,1-1 0,-10-17 0,14 19 0,-1 0 0,0 1 0,-14-16 0,94 98 0,116 89 0,-181-153 0,0-1 0,-1 2 0,0-1 0,-1 1 0,11 19 0,-16-26 0,-2-2 0,1 0 0,0 0 0,0 1 0,-1-1 0,1 0 0,-1 1 0,1-1 0,-1 1 0,1-1 0,-1 0 0,0 1 0,0-1 0,0 1 0,0-1 0,0 1 0,0-1 0,0 1 0,0-1 0,0 1 0,-1-1 0,1 0 0,-1 1 0,1-1 0,-1 0 0,1 1 0,-1-1 0,0 0 0,-1 2 0,-3 2 0,1 0 0,-1-1 0,0 0 0,0 0 0,-9 5 0,-11 9 0,-156 146 0,68-75-1365,102-80-5461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20:30:55.11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0,'330'10,"-304"-9,-11-1,0 1,27 5,-39-5,1 0,-1 0,1 0,-1 0,0 1,1-1,-1 1,0 0,0 0,0 0,-1 0,1 1,0-1,-1 1,0 0,5 5,-2 0,0 0,-1 0,0 1,0 0,0 0,-1 0,-1 0,0 0,0 0,-1 1,0-1,0 13,-2 30,1 324,4-346,-2-24,-1 1,-1-1,1 0,-1 1,-1 11,1-17,-1 0,1 0,-1 0,1 0,-1 0,1 0,-1 0,0 0,0 0,1 0,-1 0,0 0,0 0,0-1,0 1,0 0,0-1,0 1,0-1,-1 1,1-1,0 0,0 1,0-1,0 0,-1 0,1 0,-1 0,-41 0,32-1,-80 1,-22-2,74-4,-21 0,53 6,-1 0,0 0,0-1,1 0,-13-3,18 3,0 0,0 1,0-1,1 0,-1 0,1 0,-1 0,0 0,1-1,0 1,-1 0,1-1,0 1,0-1,-1 1,1-1,0 0,1 1,-1-1,0 0,0 0,1 0,-1 1,1-1,0 0,-1 0,1-3,0-32,7-53,0-23,-7 111,0 1,0 0,0-1,0 1,1-1,-1 1,0 0,1 0,-1-1,1 1,0 0,-1 0,1-1,0 1,0 0,0 0,-1 0,1 0,0 0,0 0,1 0,-1 1,0-1,0 0,0 1,0-1,1 0,-1 1,0-1,1 1,-1 0,0 0,1-1,0 1,8-1,0 1,0-1,19 4,-8-2,46 0,-57-1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2-08T20:31:04.66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2,'439'0,"-431"0,0 1,0 0,-1 0,1 1,0 0,-1 1,1-1,-1 1,0 1,0-1,0 1,0 1,6 5,-11-8,0 0,-1 0,1 0,-1 0,1 1,-1-1,0 0,0 1,0-1,0 1,0-1,-1 1,1-1,-1 1,1 0,-1 2,-2 51,0-30,1 18,1 0,3 0,2 0,13 54,4-20,-12-49,-2-1,0 2,-3-1,0 0,1 39,-8-32,-7 38,9-72,-1 0,0-1,1 1,-1 0,0 0,0-1,0 1,0 0,0-1,0 1,-1-1,1 0,0 1,-1-1,1 0,-1 0,1 0,-1 0,0 0,1 0,-1 0,0-1,0 1,1 0,-1-1,0 0,0 1,0-1,-2 0,-9 1,-1 0,1-1,-17-3,9 2,-98-11,73 6,-55 1,93 3,0 1,0-1,0 0,1-1,-1 0,1 0,-1-1,1 0,0 0,0 0,1-1,0 0,-8-8,11 10,0 0,1-1,-1 0,1 1,0-1,0 0,0 0,1 0,0 0,-2-7,-6-46,6 36,-2-19,2 1,1-1,4-47,-1 85,-1 1,0 0,1 0,-1-1,1 1,0 0,-1 0,1 0,0 0,-1 0,1 0,0 0,0 0,0 0,0 0,0 0,0 1,0-1,0 0,1 1,-1-1,0 1,0-1,1 1,-1-1,0 1,0 0,1 0,-1 0,2 0,7-1,1 0,19 3,-15-1,19 1,-22-1,0 0,0-1,0 0,0-1,20-3,-30 3,1 0,0-1,0 1,0-1,-1 0,1 0,-1 0,1 0,-1 0,0 0,0-1,0 1,0-1,0 1,-1-1,1 0,1-5,3-6,-1-1,5-22,-2 8,-2 5,-4 15,0 0,1 0,5-12,-7 19,1-1,-1 1,0 0,1 0,-1 1,1-1,-1 0,1 0,0 1,0-1,-1 1,1-1,0 1,1 0,-1 0,0 0,0 0,3 0,25-6,-1 1,1 1,1 2,36 1,-3 3,98-2,-153-1,0 0,-1-1,1 0,-1 0,1-1,-1 0,0 0,0-1,-1 0,1-1,6-6,19-12,-31 23,-1 1,1-1,-1 0,0 0,1 0,-1 0,0-1,0 1,1 0,-1 0,0-1,0 1,0 0,-1-1,1 1,0-1,0 0,-1 1,1-1,-1 1,0-1,1-3,-1 3,-1 1,1-1,-1 0,0 0,1 0,-1 1,0-1,0 0,0 1,0-1,0 1,-1-1,1 1,0 0,-1-1,-2-1,-4-2,0 0,-1 0,1 1,-1 0,0 0,-17-4,10 6,1 1,-22 0,3 3,40-2,40 0,70 9,-63-5,-38-3,-1 0,1 1,27 7,-38-8,0 0,-1 1,1-1,-1 0,0 1,1 0,-1 0,0 0,5 4,-7-4,0 0,1 0,-1 0,0 1,0-1,0 0,0 1,-1-1,1 1,-1-1,1 1,-1-1,0 1,0-1,-1 4,2 46,-3 62,-3-64,-1 45,5-41,3 46,2-61,2 26,6 41,-12-103,0 0,0 0,0 0,-1 0,1 0,-1 0,1 0,-1 0,0 0,0 0,-1-1,0 4,0-5,1 1,-1-1,1 0,-1 1,1-1,-1 0,0 0,0 0,1 0,-1 0,0-1,0 1,0 0,0-1,0 0,0 1,0-1,-4 0,-154 0,67-2,83 2,5 0,0 0,1 0,-1 0,0-1,1 1,-9-3,12 2,-1 0,1 1,-1-1,1 0,0 0,-1-1,1 1,0 0,0 0,0 0,0-1,0 1,0-1,0 1,0-1,0 1,1-1,-1 1,1-1,-1 0,1 1,-1-4,-1-9,0 0,0-1,2 1,0-1,0 1,5-28,-4 40,-1 0,1 0,0 1,-1-1,1 0,0 1,0-1,0 1,0-1,0 1,1-1,-1 1,0 0,1-1,-1 1,1 0,-1 0,1 0,-1 0,1 1,0-1,-1 0,1 1,0-1,0 1,2-1,7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12/8/2022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12/8/2022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.xml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jpe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4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81600" y="2804280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Calibri"/>
                <a:cs typeface="Calibri"/>
              </a:rPr>
              <a:t>Review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XSS Attack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10ADD-63DE-7E65-888C-9B6EEDADF3D8}"/>
              </a:ext>
            </a:extLst>
          </p:cNvPr>
          <p:cNvSpPr txBox="1"/>
          <p:nvPr/>
        </p:nvSpPr>
        <p:spPr>
          <a:xfrm>
            <a:off x="685800" y="762000"/>
            <a:ext cx="852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Get someone else’s browser to execute our own JavaScript code</a:t>
            </a:r>
          </a:p>
          <a:p>
            <a:endParaRPr lang="en-US" dirty="0"/>
          </a:p>
          <a:p>
            <a:r>
              <a:rPr lang="en-US" dirty="0"/>
              <a:t>Vulnerability: Unsafe user input handling, and unsafe web communication policies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893A3C-7C21-182E-7F98-C49A18B8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70481"/>
            <a:ext cx="11734800" cy="292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0E87B-0A33-6102-E5A3-FDCA8F62E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109707"/>
            <a:ext cx="5334000" cy="1104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3B89FBD-4A34-CA3B-115B-C1BE5EE5D6E4}"/>
                  </a:ext>
                </a:extLst>
              </p14:cNvPr>
              <p14:cNvContentPartPr/>
              <p14:nvPr/>
            </p14:nvContentPartPr>
            <p14:xfrm>
              <a:off x="1915936" y="300128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3B89FBD-4A34-CA3B-115B-C1BE5EE5D6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7296" y="29926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83E808-9753-C435-860E-56A9945CE6DC}"/>
                  </a:ext>
                </a:extLst>
              </p14:cNvPr>
              <p14:cNvContentPartPr/>
              <p14:nvPr/>
            </p14:nvContentPartPr>
            <p14:xfrm>
              <a:off x="1485736" y="2933609"/>
              <a:ext cx="1230840" cy="814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83E808-9753-C435-860E-56A9945CE6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76736" y="2924969"/>
                <a:ext cx="1248480" cy="8323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F0954F9-F231-7345-D929-D18F5DF14A4E}"/>
              </a:ext>
            </a:extLst>
          </p:cNvPr>
          <p:cNvSpPr txBox="1"/>
          <p:nvPr/>
        </p:nvSpPr>
        <p:spPr>
          <a:xfrm>
            <a:off x="4038600" y="4233991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netcat</a:t>
            </a:r>
            <a:r>
              <a:rPr lang="en-US" sz="1100" i="1" dirty="0"/>
              <a:t>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7E6A5A-302D-9391-6C74-473B9201E425}"/>
              </a:ext>
            </a:extLst>
          </p:cNvPr>
          <p:cNvSpPr txBox="1"/>
          <p:nvPr/>
        </p:nvSpPr>
        <p:spPr>
          <a:xfrm>
            <a:off x="444425" y="4719649"/>
            <a:ext cx="2082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CSP, CORS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DC4DA9-55E1-FC6F-4AEC-E51D498072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3994836"/>
            <a:ext cx="3489080" cy="216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5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TCP Attacks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2CD94-E6F0-A02C-6F08-CF7875D7D7C9}"/>
              </a:ext>
            </a:extLst>
          </p:cNvPr>
          <p:cNvSpPr txBox="1"/>
          <p:nvPr/>
        </p:nvSpPr>
        <p:spPr>
          <a:xfrm>
            <a:off x="76200" y="1066800"/>
            <a:ext cx="61543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TCP Flooding- </a:t>
            </a:r>
            <a:r>
              <a:rPr lang="en-US" dirty="0"/>
              <a:t>spoof a bunch of packets with bogus source IP addresses with the SYN flag. The server thinks these are legitimate requests and allocates computational resources for the request. We flood a server with these until the server can no longer accept new requests (and essentially denying service)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TCP Reset- </a:t>
            </a:r>
            <a:r>
              <a:rPr lang="en-US" dirty="0"/>
              <a:t>Break an existing TCP connection by spoofing a TCP RST packet that looks like it came from one of the people in the existing TCP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TCP Hijack- </a:t>
            </a:r>
            <a:r>
              <a:rPr lang="en-US" dirty="0"/>
              <a:t>Hijack an existing TCP connection to get a TCP server to execute arbitrary commands. Spoofed a packet with the correct information so that the server thinks it came from the client</a:t>
            </a:r>
          </a:p>
        </p:txBody>
      </p:sp>
      <p:pic>
        <p:nvPicPr>
          <p:cNvPr id="3074" name="Picture 2" descr="Three-Way Handshake - an overview | ScienceDirect Topics">
            <a:extLst>
              <a:ext uri="{FF2B5EF4-FFF2-40B4-BE49-F238E27FC236}">
                <a16:creationId xmlns:a16="http://schemas.microsoft.com/office/drawing/2014/main" id="{3A41BAE2-228C-4EE8-BC7C-78391897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89" y="793140"/>
            <a:ext cx="35052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CP Header | TCP Header Format | TCP Flags | Gate Vidyalay">
            <a:extLst>
              <a:ext uri="{FF2B5EF4-FFF2-40B4-BE49-F238E27FC236}">
                <a16:creationId xmlns:a16="http://schemas.microsoft.com/office/drawing/2014/main" id="{7EFAB33A-F948-22AA-9C68-5DE422B6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172426"/>
            <a:ext cx="4995862" cy="297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73EE99-1C73-BA14-0CFC-794C25ACC9A3}"/>
                  </a:ext>
                </a:extLst>
              </p14:cNvPr>
              <p14:cNvContentPartPr/>
              <p14:nvPr/>
            </p14:nvContentPartPr>
            <p14:xfrm>
              <a:off x="7943056" y="4321409"/>
              <a:ext cx="190440" cy="25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73EE99-1C73-BA14-0CFC-794C25ACC9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9056" y="4213409"/>
                <a:ext cx="29808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D705EE-CA13-3FE2-B322-4AB93FBF045E}"/>
                  </a:ext>
                </a:extLst>
              </p14:cNvPr>
              <p14:cNvContentPartPr/>
              <p14:nvPr/>
            </p14:nvContentPartPr>
            <p14:xfrm>
              <a:off x="8404216" y="4289009"/>
              <a:ext cx="425880" cy="31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D705EE-CA13-3FE2-B322-4AB93FBF04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0576" y="4181009"/>
                <a:ext cx="533520" cy="5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29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Symmetric Cryptography / Secret Key Encryption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6C8E7-3F78-CE98-3798-78F099C8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70" y="831056"/>
            <a:ext cx="5105400" cy="3162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F2199-5336-80D7-0102-0BAF5B64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152" y="4401269"/>
            <a:ext cx="2274143" cy="18907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E1AE77-24AA-230A-FB19-BCA106CCD01C}"/>
              </a:ext>
            </a:extLst>
          </p:cNvPr>
          <p:cNvSpPr txBox="1"/>
          <p:nvPr/>
        </p:nvSpPr>
        <p:spPr>
          <a:xfrm>
            <a:off x="152400" y="710365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Cipher (AES)</a:t>
            </a:r>
          </a:p>
          <a:p>
            <a:r>
              <a:rPr lang="en-US" dirty="0">
                <a:sym typeface="Wingdings" panose="05000000000000000000" pitchFamily="2" charset="2"/>
              </a:rPr>
              <a:t> Split messages into fixed sized blocks, encrypt each block separately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AAFABA-6A0C-EA26-078F-F6DF3AECB93F}"/>
              </a:ext>
            </a:extLst>
          </p:cNvPr>
          <p:cNvSpPr txBox="1"/>
          <p:nvPr/>
        </p:nvSpPr>
        <p:spPr>
          <a:xfrm>
            <a:off x="338680" y="2118784"/>
            <a:ext cx="42481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01101000 01100101 01101100 01101100 01101111 00100000 01110100 01101000 01100101 01110010 01100101 00100000 01110111 01101111 01110010 01101100 01100100 00001010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4ACC34-60E0-4D8C-7638-51753DA506A7}"/>
              </a:ext>
            </a:extLst>
          </p:cNvPr>
          <p:cNvSpPr/>
          <p:nvPr/>
        </p:nvSpPr>
        <p:spPr>
          <a:xfrm>
            <a:off x="357730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62C321-34BF-5BDB-1093-DF23CF10284A}"/>
              </a:ext>
            </a:extLst>
          </p:cNvPr>
          <p:cNvSpPr/>
          <p:nvPr/>
        </p:nvSpPr>
        <p:spPr>
          <a:xfrm>
            <a:off x="1453105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6C1150-FFDA-D774-E591-EE4577F575EA}"/>
              </a:ext>
            </a:extLst>
          </p:cNvPr>
          <p:cNvSpPr/>
          <p:nvPr/>
        </p:nvSpPr>
        <p:spPr>
          <a:xfrm>
            <a:off x="2548480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C88685-D7D3-D92B-EE5D-6A002B62E9D0}"/>
              </a:ext>
            </a:extLst>
          </p:cNvPr>
          <p:cNvSpPr txBox="1"/>
          <p:nvPr/>
        </p:nvSpPr>
        <p:spPr>
          <a:xfrm>
            <a:off x="434775" y="39020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pic>
        <p:nvPicPr>
          <p:cNvPr id="35" name="Graphic 34" descr="Key outline">
            <a:extLst>
              <a:ext uri="{FF2B5EF4-FFF2-40B4-BE49-F238E27FC236}">
                <a16:creationId xmlns:a16="http://schemas.microsoft.com/office/drawing/2014/main" id="{DFFECCCD-F598-01EB-B590-FA1AD1ED4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775" y="4072040"/>
            <a:ext cx="891221" cy="891221"/>
          </a:xfrm>
          <a:prstGeom prst="rect">
            <a:avLst/>
          </a:prstGeom>
        </p:spPr>
      </p:pic>
      <p:pic>
        <p:nvPicPr>
          <p:cNvPr id="36" name="Graphic 35" descr="Key outline">
            <a:extLst>
              <a:ext uri="{FF2B5EF4-FFF2-40B4-BE49-F238E27FC236}">
                <a16:creationId xmlns:a16="http://schemas.microsoft.com/office/drawing/2014/main" id="{81AFB277-2A50-5053-7920-2EBC1E8DF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4405" y="4024547"/>
            <a:ext cx="940099" cy="940099"/>
          </a:xfrm>
          <a:prstGeom prst="rect">
            <a:avLst/>
          </a:prstGeom>
        </p:spPr>
      </p:pic>
      <p:pic>
        <p:nvPicPr>
          <p:cNvPr id="37" name="Graphic 36" descr="Key outline">
            <a:extLst>
              <a:ext uri="{FF2B5EF4-FFF2-40B4-BE49-F238E27FC236}">
                <a16:creationId xmlns:a16="http://schemas.microsoft.com/office/drawing/2014/main" id="{D390AAF7-6E7E-BB2E-327C-AFC529544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7305" y="4042163"/>
            <a:ext cx="940099" cy="94009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F1F67B2-3B63-420C-F754-A7A277FAF305}"/>
              </a:ext>
            </a:extLst>
          </p:cNvPr>
          <p:cNvSpPr/>
          <p:nvPr/>
        </p:nvSpPr>
        <p:spPr>
          <a:xfrm>
            <a:off x="452665" y="4880172"/>
            <a:ext cx="101833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7BEE30-4F56-429E-3CB1-728E83E4FB2D}"/>
              </a:ext>
            </a:extLst>
          </p:cNvPr>
          <p:cNvSpPr/>
          <p:nvPr/>
        </p:nvSpPr>
        <p:spPr>
          <a:xfrm>
            <a:off x="1477220" y="4875676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C1ADFE-A00D-8A3A-CC15-12F3D957101E}"/>
              </a:ext>
            </a:extLst>
          </p:cNvPr>
          <p:cNvSpPr/>
          <p:nvPr/>
        </p:nvSpPr>
        <p:spPr>
          <a:xfrm>
            <a:off x="2642570" y="4875676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7219A6-F5D2-F909-110B-C370893D26D1}"/>
              </a:ext>
            </a:extLst>
          </p:cNvPr>
          <p:cNvSpPr txBox="1"/>
          <p:nvPr/>
        </p:nvSpPr>
        <p:spPr>
          <a:xfrm>
            <a:off x="1432048" y="516195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0A4CA3-9095-A972-DE54-455B36048DAD}"/>
              </a:ext>
            </a:extLst>
          </p:cNvPr>
          <p:cNvSpPr txBox="1"/>
          <p:nvPr/>
        </p:nvSpPr>
        <p:spPr>
          <a:xfrm>
            <a:off x="338680" y="1492200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Hello there world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1A523B-A2D5-5EA7-4C9F-6A7FEF6168F0}"/>
              </a:ext>
            </a:extLst>
          </p:cNvPr>
          <p:cNvSpPr txBox="1"/>
          <p:nvPr/>
        </p:nvSpPr>
        <p:spPr>
          <a:xfrm>
            <a:off x="1571859" y="3902519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2     Block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E7190D-1AAF-D386-585A-55B6F102AE69}"/>
              </a:ext>
            </a:extLst>
          </p:cNvPr>
          <p:cNvSpPr txBox="1"/>
          <p:nvPr/>
        </p:nvSpPr>
        <p:spPr>
          <a:xfrm>
            <a:off x="56971" y="5950880"/>
            <a:ext cx="329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Modes of encryption: </a:t>
            </a:r>
            <a:r>
              <a:rPr lang="en-US" sz="1400" b="1" dirty="0">
                <a:solidFill>
                  <a:srgbClr val="FF0000"/>
                </a:solidFill>
              </a:rPr>
              <a:t>ECB</a:t>
            </a:r>
            <a:r>
              <a:rPr lang="en-US" sz="1400" dirty="0"/>
              <a:t>, CBC, CFG, CTR, CFB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37046B-C459-812E-B7C6-B1D3A9360624}"/>
              </a:ext>
            </a:extLst>
          </p:cNvPr>
          <p:cNvSpPr txBox="1"/>
          <p:nvPr/>
        </p:nvSpPr>
        <p:spPr>
          <a:xfrm>
            <a:off x="4660257" y="5627305"/>
            <a:ext cx="3755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An </a:t>
            </a:r>
            <a:r>
              <a:rPr lang="en-US" sz="1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initialization vector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 (</a:t>
            </a:r>
            <a:r>
              <a:rPr lang="en-US" sz="1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IV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) is an arbitrary number that can be used with a secret key for data encryption</a:t>
            </a:r>
            <a:endParaRPr lang="en-US" sz="1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6B3E743-FB86-0D66-77DA-3408DAFB8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4519972"/>
            <a:ext cx="3600450" cy="100454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39E194D-B92C-5DA8-1E7F-6C3B98A05054}"/>
              </a:ext>
            </a:extLst>
          </p:cNvPr>
          <p:cNvSpPr txBox="1"/>
          <p:nvPr/>
        </p:nvSpPr>
        <p:spPr>
          <a:xfrm>
            <a:off x="3886200" y="2756055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Padding</a:t>
            </a:r>
            <a:r>
              <a:rPr lang="en-US" dirty="0"/>
              <a:t> gets applied if the plaintext is not a multiple of the block size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847D84-0D8A-D04C-26B1-0C5D224D030C}"/>
              </a:ext>
            </a:extLst>
          </p:cNvPr>
          <p:cNvSpPr txBox="1"/>
          <p:nvPr/>
        </p:nvSpPr>
        <p:spPr>
          <a:xfrm>
            <a:off x="9753600" y="4276006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Frequency Analysis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8C178B-713B-F2AB-B9D5-DE40742D62FF}"/>
              </a:ext>
            </a:extLst>
          </p:cNvPr>
          <p:cNvSpPr txBox="1"/>
          <p:nvPr/>
        </p:nvSpPr>
        <p:spPr>
          <a:xfrm>
            <a:off x="10022529" y="4626445"/>
            <a:ext cx="1826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(as a way to crack substitutions ciphers)</a:t>
            </a:r>
          </a:p>
        </p:txBody>
      </p:sp>
    </p:spTree>
    <p:extLst>
      <p:ext uri="{BB962C8B-B14F-4D97-AF65-F5344CB8AC3E}">
        <p14:creationId xmlns:p14="http://schemas.microsoft.com/office/powerpoint/2010/main" val="930488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Hashing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9EA07-6A91-0544-FD93-50B5BD6D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5853"/>
            <a:ext cx="6196013" cy="22166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7C1A9-81D2-3756-4A1E-FAB8042E266D}"/>
              </a:ext>
            </a:extLst>
          </p:cNvPr>
          <p:cNvSpPr txBox="1"/>
          <p:nvPr/>
        </p:nvSpPr>
        <p:spPr>
          <a:xfrm>
            <a:off x="228600" y="3227160"/>
            <a:ext cx="3243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of Hashing: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Message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Storing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Fairness and Commitment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21475-6AA2-D088-96B1-0C579D3B241C}"/>
              </a:ext>
            </a:extLst>
          </p:cNvPr>
          <p:cNvSpPr txBox="1"/>
          <p:nvPr/>
        </p:nvSpPr>
        <p:spPr>
          <a:xfrm>
            <a:off x="180101" y="982464"/>
            <a:ext cx="523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 of Cryptographic Hash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hash, it should be difficult to reverse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 message and it’s hash, it should be difficult to find another message that has the same 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general, difficult to calculate two values that have the same hash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F758D5-D4A4-A91E-B958-8FE4A0EC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717846"/>
            <a:ext cx="437522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33BF2A-36BB-C23C-A4F8-994B3FBE8A80}"/>
              </a:ext>
            </a:extLst>
          </p:cNvPr>
          <p:cNvSpPr txBox="1"/>
          <p:nvPr/>
        </p:nvSpPr>
        <p:spPr>
          <a:xfrm>
            <a:off x="6821515" y="2874253"/>
            <a:ext cx="4924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Collisions occur when two inputs map to the same hash, which can have some scary consequences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51E8A-0CED-3727-1868-8002C3E63539}"/>
              </a:ext>
            </a:extLst>
          </p:cNvPr>
          <p:cNvSpPr txBox="1"/>
          <p:nvPr/>
        </p:nvSpPr>
        <p:spPr>
          <a:xfrm>
            <a:off x="217998" y="495034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Birthday Paradox</a:t>
            </a:r>
          </a:p>
        </p:txBody>
      </p:sp>
    </p:spTree>
    <p:extLst>
      <p:ext uri="{BB962C8B-B14F-4D97-AF65-F5344CB8AC3E}">
        <p14:creationId xmlns:p14="http://schemas.microsoft.com/office/powerpoint/2010/main" val="794363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CA5FE-CA5D-C6CA-1EB0-C44FBE237785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Asymmetric Cryptography / Public Key Encryption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B04C1-7469-784F-5397-1952EF344DCF}"/>
              </a:ext>
            </a:extLst>
          </p:cNvPr>
          <p:cNvSpPr txBox="1"/>
          <p:nvPr/>
        </p:nvSpPr>
        <p:spPr>
          <a:xfrm>
            <a:off x="228600" y="1255030"/>
            <a:ext cx="5788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 vs Private Key (Mathematically linked)</a:t>
            </a:r>
          </a:p>
          <a:p>
            <a:endParaRPr lang="en-US" dirty="0"/>
          </a:p>
          <a:p>
            <a:r>
              <a:rPr lang="en-US" dirty="0"/>
              <a:t>Public key used to encrypt; Private key used to decrypt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4" name="Picture 4" descr="Diffie–Hellman key exchange - Wikipedia">
            <a:extLst>
              <a:ext uri="{FF2B5EF4-FFF2-40B4-BE49-F238E27FC236}">
                <a16:creationId xmlns:a16="http://schemas.microsoft.com/office/drawing/2014/main" id="{487C6157-E436-2BAE-121A-B0AC6534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855664"/>
            <a:ext cx="2381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1E09D-F26C-CA91-FAB7-8CE75BDC2931}"/>
              </a:ext>
            </a:extLst>
          </p:cNvPr>
          <p:cNvSpPr txBox="1"/>
          <p:nvPr/>
        </p:nvSpPr>
        <p:spPr>
          <a:xfrm>
            <a:off x="6841896" y="2824109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Diffie Helman Technique is used to transport a secret over an unsecure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C249-1494-FA96-42A8-19F53B709DA7}"/>
              </a:ext>
            </a:extLst>
          </p:cNvPr>
          <p:cNvSpPr txBox="1"/>
          <p:nvPr/>
        </p:nvSpPr>
        <p:spPr>
          <a:xfrm>
            <a:off x="228600" y="2502109"/>
            <a:ext cx="5712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knows the prime products that generated her key, so it’s very easy for her to factorize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 does not know the products, and it is computationally infeasible for her to calculate the integer factorization of very large number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E10783-316C-6997-A377-C099F6EB1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582" y="572074"/>
            <a:ext cx="5029602" cy="20372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96DECF-8AF2-8CA0-3BE8-CF2811ACEEA5}"/>
              </a:ext>
            </a:extLst>
          </p:cNvPr>
          <p:cNvSpPr txBox="1"/>
          <p:nvPr/>
        </p:nvSpPr>
        <p:spPr>
          <a:xfrm>
            <a:off x="228600" y="4731826"/>
            <a:ext cx="850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RSA can not encrypt stuff that is larger than its key size,</a:t>
            </a:r>
          </a:p>
          <a:p>
            <a:r>
              <a:rPr lang="en-US" dirty="0"/>
              <a:t>So we typically will encrypt the key for </a:t>
            </a:r>
            <a:r>
              <a:rPr lang="en-US" b="1" dirty="0"/>
              <a:t>a symmetric encryption algorithm </a:t>
            </a:r>
            <a:r>
              <a:rPr lang="en-US" dirty="0"/>
              <a:t>(AES)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3DD9E4-BB41-6DA2-ED1D-EA84771C37D1}"/>
              </a:ext>
            </a:extLst>
          </p:cNvPr>
          <p:cNvSpPr txBox="1"/>
          <p:nvPr/>
        </p:nvSpPr>
        <p:spPr>
          <a:xfrm>
            <a:off x="304800" y="56388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Keys are also used for </a:t>
            </a:r>
            <a:r>
              <a:rPr lang="en-US" b="1" dirty="0"/>
              <a:t>digital signatures</a:t>
            </a:r>
            <a:r>
              <a:rPr lang="en-US" dirty="0"/>
              <a:t>, which can be used to authenticate a message</a:t>
            </a:r>
          </a:p>
        </p:txBody>
      </p:sp>
    </p:spTree>
    <p:extLst>
      <p:ext uri="{BB962C8B-B14F-4D97-AF65-F5344CB8AC3E}">
        <p14:creationId xmlns:p14="http://schemas.microsoft.com/office/powerpoint/2010/main" val="277729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CA5FE-CA5D-C6CA-1EB0-C44FBE237785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Secret Last 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1A5BE6-F64C-EB8B-2CA5-9A66DD253922}"/>
              </a:ext>
            </a:extLst>
          </p:cNvPr>
          <p:cNvSpPr txBox="1"/>
          <p:nvPr/>
        </p:nvSpPr>
        <p:spPr>
          <a:xfrm>
            <a:off x="1143000" y="1887207"/>
            <a:ext cx="9353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last question, I will ask you to reflect on some of the things that we have discussed</a:t>
            </a:r>
          </a:p>
          <a:p>
            <a:r>
              <a:rPr lang="en-US" dirty="0"/>
              <a:t> in CSCI 476</a:t>
            </a:r>
          </a:p>
          <a:p>
            <a:endParaRPr lang="en-US" dirty="0"/>
          </a:p>
          <a:p>
            <a:r>
              <a:rPr lang="en-US" dirty="0"/>
              <a:t>If you attempt it, and give a thoughtful answer, you will get full points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89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CA5FE-CA5D-C6CA-1EB0-C44FBE237785}"/>
              </a:ext>
            </a:extLst>
          </p:cNvPr>
          <p:cNvSpPr txBox="1"/>
          <p:nvPr/>
        </p:nvSpPr>
        <p:spPr>
          <a:xfrm>
            <a:off x="1524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8154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124200" y="4938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Thank You!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Montana State University | university system, Montana, United States |  Britannica">
            <a:extLst>
              <a:ext uri="{FF2B5EF4-FFF2-40B4-BE49-F238E27FC236}">
                <a16:creationId xmlns:a16="http://schemas.microsoft.com/office/drawing/2014/main" id="{8B75BB32-F5FB-1057-1B39-4563D788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567" y="77511"/>
            <a:ext cx="3363993" cy="41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58354-523F-E03B-320E-905B88917D09}"/>
              </a:ext>
            </a:extLst>
          </p:cNvPr>
          <p:cNvSpPr txBox="1"/>
          <p:nvPr/>
        </p:nvSpPr>
        <p:spPr>
          <a:xfrm>
            <a:off x="457200" y="845702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has been a blast to teach. Thank you for your patience, flexibility, and kindness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were a lot of long nights, and I know things were not perfect, but I am happy with how things went 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hope you enjoyed this class, and I hope the stuff you learned will be helpful in your career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you are interested in security, check out </a:t>
            </a:r>
            <a:r>
              <a:rPr lang="en-US" i="1" dirty="0" err="1">
                <a:sym typeface="Wingdings" panose="05000000000000000000" pitchFamily="2" charset="2"/>
              </a:rPr>
              <a:t>HackerCats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1000" dirty="0">
                <a:sym typeface="Wingdings" panose="05000000000000000000" pitchFamily="2" charset="2"/>
              </a:rPr>
              <a:t>(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hackercats.club@gmail.com</a:t>
            </a:r>
            <a:r>
              <a:rPr lang="en-US" sz="1000" dirty="0">
                <a:sym typeface="Wingdings" panose="05000000000000000000" pitchFamily="2" charset="2"/>
              </a:rPr>
              <a:t>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6EAB2-99C1-48D0-EA5D-E46637A9649B}"/>
              </a:ext>
            </a:extLst>
          </p:cNvPr>
          <p:cNvSpPr txBox="1"/>
          <p:nvPr/>
        </p:nvSpPr>
        <p:spPr>
          <a:xfrm>
            <a:off x="2830363" y="4407522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with me on LinkedIn! If you find a job in cybersecurity, </a:t>
            </a:r>
            <a:r>
              <a:rPr lang="en-US" i="1" dirty="0"/>
              <a:t>please</a:t>
            </a:r>
            <a:r>
              <a:rPr lang="en-US" dirty="0"/>
              <a:t> keep in touch!</a:t>
            </a:r>
          </a:p>
        </p:txBody>
      </p:sp>
      <p:pic>
        <p:nvPicPr>
          <p:cNvPr id="1028" name="Picture 4" descr="10 Easy &amp; Meaningful Ways to Honor Your 2022 Graduates | ACST">
            <a:extLst>
              <a:ext uri="{FF2B5EF4-FFF2-40B4-BE49-F238E27FC236}">
                <a16:creationId xmlns:a16="http://schemas.microsoft.com/office/drawing/2014/main" id="{FADB8EB2-FC35-F659-CC49-953530520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61" y="4989043"/>
            <a:ext cx="1828800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F18ABF-F46E-B412-0A50-26317D60E72D}"/>
              </a:ext>
            </a:extLst>
          </p:cNvPr>
          <p:cNvSpPr txBox="1"/>
          <p:nvPr/>
        </p:nvSpPr>
        <p:spPr>
          <a:xfrm>
            <a:off x="9018961" y="4924187"/>
            <a:ext cx="30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Congrats to those that are graduating next weekend! I hope you find a job that you love!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10A44E-A37B-B07B-A3E3-8F5FEB943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80" y="4433163"/>
            <a:ext cx="2630434" cy="17213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6AA0DC-0ACB-AD86-D77A-F5F2FDC6A3E2}"/>
              </a:ext>
            </a:extLst>
          </p:cNvPr>
          <p:cNvSpPr txBox="1"/>
          <p:nvPr/>
        </p:nvSpPr>
        <p:spPr>
          <a:xfrm>
            <a:off x="2852229" y="5390159"/>
            <a:ext cx="308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can be of assistance to you for anything in the future, please let me know!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0DB13-1BBF-6781-522F-FA3C384EF947}"/>
              </a:ext>
            </a:extLst>
          </p:cNvPr>
          <p:cNvSpPr txBox="1"/>
          <p:nvPr/>
        </p:nvSpPr>
        <p:spPr>
          <a:xfrm>
            <a:off x="91440" y="3894712"/>
            <a:ext cx="212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will be teaching 476 and 132 next semester </a:t>
            </a:r>
          </a:p>
        </p:txBody>
      </p:sp>
      <p:pic>
        <p:nvPicPr>
          <p:cNvPr id="11" name="Graphic 10" descr="Sunglasses face outline with solid fill">
            <a:extLst>
              <a:ext uri="{FF2B5EF4-FFF2-40B4-BE49-F238E27FC236}">
                <a16:creationId xmlns:a16="http://schemas.microsoft.com/office/drawing/2014/main" id="{6186D030-6156-0583-1A90-485FDB6506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873" y="4088408"/>
            <a:ext cx="338777" cy="3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8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A5BDD-6347-B901-02A8-9ABAAE37C201}"/>
              </a:ext>
            </a:extLst>
          </p:cNvPr>
          <p:cNvSpPr txBox="1"/>
          <p:nvPr/>
        </p:nvSpPr>
        <p:spPr>
          <a:xfrm>
            <a:off x="762000" y="1066800"/>
            <a:ext cx="5824030" cy="26981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 due TONIGHT @ 11:59 PM</a:t>
            </a:r>
          </a:p>
          <a:p>
            <a:endParaRPr lang="en-US" sz="2800" dirty="0"/>
          </a:p>
          <a:p>
            <a:r>
              <a:rPr lang="en-US" sz="2800" dirty="0"/>
              <a:t>Lab 10 Due Sunday December 11</a:t>
            </a:r>
            <a:r>
              <a:rPr lang="en-US" sz="2800" baseline="30000" dirty="0"/>
              <a:t>th</a:t>
            </a:r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r>
              <a:rPr lang="en-US" sz="4400" baseline="30000" dirty="0"/>
              <a:t>Fill out the course evaluation!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27286-EA21-F67A-F6B7-3F6F1B27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28600"/>
            <a:ext cx="34004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048000" y="53357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Takeaways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CDBBE-08C9-9D4B-1F1F-097A7ED18190}"/>
              </a:ext>
            </a:extLst>
          </p:cNvPr>
          <p:cNvSpPr txBox="1"/>
          <p:nvPr/>
        </p:nvSpPr>
        <p:spPr>
          <a:xfrm>
            <a:off x="152400" y="762000"/>
            <a:ext cx="10896600" cy="388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Trust- </a:t>
            </a:r>
            <a:r>
              <a:rPr lang="en-US" dirty="0"/>
              <a:t>Trust as little as possible. We never know for sure how a user will interact with software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Intended Design</a:t>
            </a:r>
            <a:r>
              <a:rPr lang="en-US" dirty="0"/>
              <a:t>- Users may interact with out system in ways that we did not think of. 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Separation- </a:t>
            </a:r>
            <a:r>
              <a:rPr lang="en-US" dirty="0"/>
              <a:t>There should always be a clear separation of code and data (user input)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Privilege- </a:t>
            </a:r>
            <a:r>
              <a:rPr lang="en-US" dirty="0"/>
              <a:t>Privilege is a very powerful mechanism. We should never give more privilege than needed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Usability-</a:t>
            </a:r>
            <a:r>
              <a:rPr lang="en-US" dirty="0"/>
              <a:t> Security and software should be useable. Too much security will push people away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Layering- </a:t>
            </a:r>
            <a:r>
              <a:rPr lang="en-US" dirty="0"/>
              <a:t>Security should be happening at multiple layers </a:t>
            </a:r>
          </a:p>
          <a:p>
            <a:pPr>
              <a:lnSpc>
                <a:spcPct val="200000"/>
              </a:lnSpc>
            </a:pPr>
            <a:r>
              <a:rPr lang="en-US" dirty="0"/>
              <a:t>     (Firewall </a:t>
            </a:r>
            <a:r>
              <a:rPr lang="en-US" dirty="0">
                <a:sym typeface="Wingdings" panose="05000000000000000000" pitchFamily="2" charset="2"/>
              </a:rPr>
              <a:t> Input Sanitization  Authentication  Antivirus Scanner)</a:t>
            </a:r>
            <a:endParaRPr lang="en-US" b="1" dirty="0"/>
          </a:p>
        </p:txBody>
      </p:sp>
      <p:pic>
        <p:nvPicPr>
          <p:cNvPr id="2050" name="Picture 2" descr="What Is the CIA Triad?">
            <a:extLst>
              <a:ext uri="{FF2B5EF4-FFF2-40B4-BE49-F238E27FC236}">
                <a16:creationId xmlns:a16="http://schemas.microsoft.com/office/drawing/2014/main" id="{811E3E5B-29E7-FFAB-2737-B29FA2C20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2" y="3690772"/>
            <a:ext cx="3724275" cy="277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36629-BB22-58EC-224A-E8867553D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36" y="5009026"/>
            <a:ext cx="2362200" cy="1694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74819-C974-A89A-18D1-DF0B670D2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910015"/>
            <a:ext cx="2790825" cy="18214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1651DD-AC89-0E9F-9910-B26511E10CBC}"/>
              </a:ext>
            </a:extLst>
          </p:cNvPr>
          <p:cNvSpPr txBox="1"/>
          <p:nvPr/>
        </p:nvSpPr>
        <p:spPr>
          <a:xfrm>
            <a:off x="6324600" y="5359081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Use your security knowledge to do good things!</a:t>
            </a:r>
          </a:p>
        </p:txBody>
      </p:sp>
    </p:spTree>
    <p:extLst>
      <p:ext uri="{BB962C8B-B14F-4D97-AF65-F5344CB8AC3E}">
        <p14:creationId xmlns:p14="http://schemas.microsoft.com/office/powerpoint/2010/main" val="49542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16764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Final Exam Logistics + Format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6B8C0-EAE2-0412-9667-12C31D17654E}"/>
              </a:ext>
            </a:extLst>
          </p:cNvPr>
          <p:cNvSpPr txBox="1"/>
          <p:nvPr/>
        </p:nvSpPr>
        <p:spPr>
          <a:xfrm>
            <a:off x="152400" y="682401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Tuesday December 13</a:t>
            </a:r>
            <a:r>
              <a:rPr lang="en-US" baseline="30000" dirty="0"/>
              <a:t>th</a:t>
            </a:r>
            <a:r>
              <a:rPr lang="en-US" dirty="0"/>
              <a:t> 2:00 – 3:50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allowed to use one 8.5 x 11 Note sheet </a:t>
            </a:r>
          </a:p>
          <a:p>
            <a:r>
              <a:rPr lang="en-US" dirty="0"/>
              <a:t>     (both sides, written or typed)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Laptops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Exam is worth 15% of your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won’t be a curve unless one is needed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88EDC-FC40-1688-4CC7-78A408BA8AC0}"/>
              </a:ext>
            </a:extLst>
          </p:cNvPr>
          <p:cNvSpPr txBox="1"/>
          <p:nvPr/>
        </p:nvSpPr>
        <p:spPr>
          <a:xfrm>
            <a:off x="152400" y="2690336"/>
            <a:ext cx="11226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exam will consist of short answer questions about lecture material. </a:t>
            </a:r>
          </a:p>
          <a:p>
            <a:r>
              <a:rPr lang="en-US" dirty="0"/>
              <a:t>For each attack, you should be comfortable with:</a:t>
            </a:r>
          </a:p>
          <a:p>
            <a:pPr marL="342900" indent="-342900">
              <a:buAutoNum type="alphaLcPeriod"/>
            </a:pPr>
            <a:r>
              <a:rPr lang="en-US" dirty="0"/>
              <a:t>What is the attack </a:t>
            </a:r>
            <a:r>
              <a:rPr lang="en-US" i="1" dirty="0"/>
              <a:t>is</a:t>
            </a:r>
            <a:endParaRPr lang="en-US" dirty="0"/>
          </a:p>
          <a:p>
            <a:pPr marL="342900" indent="-342900">
              <a:buAutoNum type="alphaLcPeriod"/>
            </a:pPr>
            <a:r>
              <a:rPr lang="en-US" dirty="0"/>
              <a:t>The attack methodology</a:t>
            </a:r>
          </a:p>
          <a:p>
            <a:pPr marL="342900" indent="-342900">
              <a:buAutoNum type="alphaLcPeriod"/>
            </a:pPr>
            <a:r>
              <a:rPr lang="en-US" dirty="0"/>
              <a:t>The vulnerability/weakness that is being exploited  (this might be a specific detail, or a general weakness)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925B9-207C-9FCE-ACE4-7DB2D97F6836}"/>
              </a:ext>
            </a:extLst>
          </p:cNvPr>
          <p:cNvSpPr txBox="1"/>
          <p:nvPr/>
        </p:nvSpPr>
        <p:spPr>
          <a:xfrm>
            <a:off x="162339" y="4466272"/>
            <a:ext cx="906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won’t need to write any code or OS commands, but you might need to look at small snippets of code (python/PHP or 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72104-5857-A239-AFF7-FF379AE8D47A}"/>
              </a:ext>
            </a:extLst>
          </p:cNvPr>
          <p:cNvSpPr txBox="1"/>
          <p:nvPr/>
        </p:nvSpPr>
        <p:spPr>
          <a:xfrm>
            <a:off x="162339" y="5527489"/>
            <a:ext cx="1012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topics/content  + sample exam questions can be found on the </a:t>
            </a:r>
            <a:r>
              <a:rPr lang="en-US" b="1" dirty="0"/>
              <a:t>study guide </a:t>
            </a:r>
            <a:r>
              <a:rPr lang="en-US" dirty="0"/>
              <a:t>(on the website)</a:t>
            </a:r>
          </a:p>
        </p:txBody>
      </p:sp>
    </p:spTree>
    <p:extLst>
      <p:ext uri="{BB962C8B-B14F-4D97-AF65-F5344CB8AC3E}">
        <p14:creationId xmlns:p14="http://schemas.microsoft.com/office/powerpoint/2010/main" val="311508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Threat Modeling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300196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542F2-0D9B-D67E-8AA3-765FD21B86CD}"/>
              </a:ext>
            </a:extLst>
          </p:cNvPr>
          <p:cNvSpPr txBox="1"/>
          <p:nvPr/>
        </p:nvSpPr>
        <p:spPr>
          <a:xfrm>
            <a:off x="414130" y="988722"/>
            <a:ext cx="78983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Threat modeling is a structured approach to assessing risk and defenses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are you building?</a:t>
            </a:r>
          </a:p>
          <a:p>
            <a:pPr marL="342900" indent="-342900">
              <a:buAutoNum type="arabicPeriod"/>
            </a:pPr>
            <a:r>
              <a:rPr lang="en-US" dirty="0"/>
              <a:t>What are the assets?</a:t>
            </a:r>
          </a:p>
          <a:p>
            <a:pPr marL="342900" indent="-342900">
              <a:buAutoNum type="arabicPeriod"/>
            </a:pPr>
            <a:r>
              <a:rPr lang="en-US" dirty="0"/>
              <a:t>What can go wrong?</a:t>
            </a:r>
          </a:p>
          <a:p>
            <a:pPr marL="342900" indent="-342900">
              <a:buAutoNum type="arabicPeriod"/>
            </a:pPr>
            <a:r>
              <a:rPr lang="en-US" dirty="0"/>
              <a:t>What should you do about those things that can go wrong?</a:t>
            </a:r>
          </a:p>
          <a:p>
            <a:pPr marL="342900" indent="-342900">
              <a:buAutoNum type="arabicPeriod"/>
            </a:pPr>
            <a:r>
              <a:rPr lang="en-US" dirty="0"/>
              <a:t>Did you do a decent job of analysis?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BD86D3-EF0D-310A-C383-42DC575C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581400"/>
            <a:ext cx="4933950" cy="255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FFC7E3-2010-EEBB-6587-0093E5336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524407"/>
            <a:ext cx="551096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7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SET-UID Programs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BCA5A-BBA0-0DCF-A156-39FDA0EF38DD}"/>
              </a:ext>
            </a:extLst>
          </p:cNvPr>
          <p:cNvSpPr txBox="1"/>
          <p:nvPr/>
        </p:nvSpPr>
        <p:spPr>
          <a:xfrm>
            <a:off x="457200" y="1143000"/>
            <a:ext cx="908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SET-UID Program allows a user to run a program with the program owner’s privilege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runs a program w/ temporarily elevated privileges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AC469-A3AB-2E7E-0D30-E6E0CE38CC8E}"/>
              </a:ext>
            </a:extLst>
          </p:cNvPr>
          <p:cNvSpPr txBox="1"/>
          <p:nvPr/>
        </p:nvSpPr>
        <p:spPr>
          <a:xfrm>
            <a:off x="457200" y="2124090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Every process has two User 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 UID (RUID)– Identifies the </a:t>
            </a:r>
            <a:r>
              <a:rPr lang="en-US" sz="2000" b="1" dirty="0"/>
              <a:t>owner</a:t>
            </a:r>
            <a:r>
              <a:rPr lang="en-US" sz="2000" dirty="0"/>
              <a:t> of the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Effective UID (EUID)– Identifies </a:t>
            </a:r>
            <a:r>
              <a:rPr lang="en-US" sz="2000" b="1" dirty="0"/>
              <a:t>current privilege </a:t>
            </a:r>
            <a:r>
              <a:rPr lang="en-US" sz="2000" dirty="0"/>
              <a:t>of the 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BF667-4F59-7680-A0AB-DA4FFE7E7A7F}"/>
              </a:ext>
            </a:extLst>
          </p:cNvPr>
          <p:cNvSpPr txBox="1"/>
          <p:nvPr/>
        </p:nvSpPr>
        <p:spPr>
          <a:xfrm>
            <a:off x="6858000" y="283116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a program owner == root,</a:t>
            </a:r>
          </a:p>
          <a:p>
            <a:r>
              <a:rPr lang="en-US" b="1" dirty="0"/>
              <a:t>The program runs with root privileges</a:t>
            </a:r>
          </a:p>
        </p:txBody>
      </p:sp>
      <p:pic>
        <p:nvPicPr>
          <p:cNvPr id="11" name="Graphic 10" descr="Danger with solid fill">
            <a:extLst>
              <a:ext uri="{FF2B5EF4-FFF2-40B4-BE49-F238E27FC236}">
                <a16:creationId xmlns:a16="http://schemas.microsoft.com/office/drawing/2014/main" id="{BB4CFE31-D444-6679-470F-ECA4EAA2D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0200" y="238370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98C155-DAE7-86DD-1E38-D8BA6760D762}"/>
              </a:ext>
            </a:extLst>
          </p:cNvPr>
          <p:cNvSpPr txBox="1"/>
          <p:nvPr/>
        </p:nvSpPr>
        <p:spPr>
          <a:xfrm>
            <a:off x="420757" y="4506453"/>
            <a:ext cx="6590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 of Attack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/>
              <a:t>Unsafe Function Calls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dirty="0"/>
              <a:t>vs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dirty="0"/>
              <a:t>)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/>
              <a:t>Overwriting important ENV variables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dirty="0"/>
              <a:t>)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/>
              <a:t>Overwriting important linking ENV variables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 PRELOAD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58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Shellshock Attack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79887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61D00-6696-66F1-3199-A53F9D3FA7B9}"/>
              </a:ext>
            </a:extLst>
          </p:cNvPr>
          <p:cNvSpPr txBox="1"/>
          <p:nvPr/>
        </p:nvSpPr>
        <p:spPr>
          <a:xfrm>
            <a:off x="457200" y="8382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to parsing logic in a vulnerable version of bash, we can export an environment variable that bash will interpret as a shell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0ADCC-E8EC-B11A-FCB5-A5B3F7244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16445"/>
            <a:ext cx="6560127" cy="1336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7442E9-6D13-A14C-F23D-6CB135E1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27" y="586721"/>
            <a:ext cx="5039825" cy="2206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FD08C-0693-D0C7-BC10-924D6F01F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06" y="4504579"/>
            <a:ext cx="5498297" cy="4672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4D4AC4-B1A1-F7C0-F5AA-A2D6CA437F53}"/>
              </a:ext>
            </a:extLst>
          </p:cNvPr>
          <p:cNvSpPr txBox="1"/>
          <p:nvPr/>
        </p:nvSpPr>
        <p:spPr>
          <a:xfrm>
            <a:off x="315406" y="420246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Payload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BBC778-0DF3-F947-0C1D-78C0F0B16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470919"/>
            <a:ext cx="5932994" cy="27660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446EEA-1F44-38C1-AD08-311036BD9D17}"/>
              </a:ext>
            </a:extLst>
          </p:cNvPr>
          <p:cNvSpPr txBox="1"/>
          <p:nvPr/>
        </p:nvSpPr>
        <p:spPr>
          <a:xfrm>
            <a:off x="292215" y="5880841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know what a reverse shell is, and why we need one</a:t>
            </a:r>
          </a:p>
        </p:txBody>
      </p:sp>
    </p:spTree>
    <p:extLst>
      <p:ext uri="{BB962C8B-B14F-4D97-AF65-F5344CB8AC3E}">
        <p14:creationId xmlns:p14="http://schemas.microsoft.com/office/powerpoint/2010/main" val="114222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Buffer Overflow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9B75C-1E87-5C45-70D8-F7E60288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43200"/>
            <a:ext cx="7223728" cy="3509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36881C-451E-6909-7160-888425E9ED7A}"/>
              </a:ext>
            </a:extLst>
          </p:cNvPr>
          <p:cNvSpPr txBox="1"/>
          <p:nvPr/>
        </p:nvSpPr>
        <p:spPr>
          <a:xfrm>
            <a:off x="304800" y="857267"/>
            <a:ext cx="1124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program unsafely writes data to </a:t>
            </a:r>
            <a:r>
              <a:rPr lang="en-US" b="1" dirty="0"/>
              <a:t>the stack </a:t>
            </a:r>
            <a:r>
              <a:rPr lang="en-US" dirty="0"/>
              <a:t>via some buffer, we can overflow the buffer with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are smart, we can overwrite the </a:t>
            </a:r>
            <a:r>
              <a:rPr lang="en-US" b="1" dirty="0"/>
              <a:t>return address</a:t>
            </a:r>
            <a:r>
              <a:rPr lang="en-US" dirty="0"/>
              <a:t> and have the code jump to </a:t>
            </a:r>
            <a:r>
              <a:rPr lang="en-US" b="1" dirty="0"/>
              <a:t>our malicious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5BE00-623B-2516-D4EF-6CEB71654C14}"/>
              </a:ext>
            </a:extLst>
          </p:cNvPr>
          <p:cNvSpPr txBox="1"/>
          <p:nvPr/>
        </p:nvSpPr>
        <p:spPr>
          <a:xfrm>
            <a:off x="304800" y="189999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the important locations in our stack, we used $</a:t>
            </a:r>
            <a:r>
              <a:rPr lang="en-US" b="1" dirty="0" err="1"/>
              <a:t>ebp</a:t>
            </a:r>
            <a:r>
              <a:rPr lang="en-US" dirty="0"/>
              <a:t> and $</a:t>
            </a:r>
            <a:r>
              <a:rPr lang="en-US" b="1" dirty="0" err="1"/>
              <a:t>esp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22787-9832-CE86-1535-1ADBD80F32CE}"/>
              </a:ext>
            </a:extLst>
          </p:cNvPr>
          <p:cNvSpPr txBox="1"/>
          <p:nvPr/>
        </p:nvSpPr>
        <p:spPr>
          <a:xfrm>
            <a:off x="7337135" y="3060997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malicious code that we injected was </a:t>
            </a:r>
            <a:r>
              <a:rPr lang="en-US" b="1" dirty="0"/>
              <a:t>shellcode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99A4F-28B5-7BD9-56A1-80AD6F96B4BD}"/>
              </a:ext>
            </a:extLst>
          </p:cNvPr>
          <p:cNvSpPr txBox="1"/>
          <p:nvPr/>
        </p:nvSpPr>
        <p:spPr>
          <a:xfrm>
            <a:off x="7239000" y="4755789"/>
            <a:ext cx="288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filled overwrote everything else with </a:t>
            </a:r>
            <a:r>
              <a:rPr lang="en-US" b="1" dirty="0"/>
              <a:t>NOPs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971D5-A860-1761-DC06-44907FF70040}"/>
              </a:ext>
            </a:extLst>
          </p:cNvPr>
          <p:cNvSpPr txBox="1"/>
          <p:nvPr/>
        </p:nvSpPr>
        <p:spPr>
          <a:xfrm>
            <a:off x="9067800" y="1494559"/>
            <a:ext cx="29354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Countermeasures: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Secure Shell (/bin/dash)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ASLR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Stack Guard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Non-</a:t>
            </a:r>
            <a:r>
              <a:rPr lang="en-US" dirty="0" err="1">
                <a:sym typeface="Wingdings" panose="05000000000000000000" pitchFamily="2" charset="2"/>
              </a:rPr>
              <a:t>Executble</a:t>
            </a:r>
            <a:r>
              <a:rPr lang="en-US" dirty="0">
                <a:sym typeface="Wingdings" panose="05000000000000000000" pitchFamily="2" charset="2"/>
              </a:rPr>
              <a:t> Stack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4E12A-FD17-20DC-D540-30BA8C41D736}"/>
              </a:ext>
            </a:extLst>
          </p:cNvPr>
          <p:cNvSpPr txBox="1"/>
          <p:nvPr/>
        </p:nvSpPr>
        <p:spPr>
          <a:xfrm>
            <a:off x="9925394" y="2934121"/>
            <a:ext cx="241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did we bypass these countermeasures?</a:t>
            </a:r>
          </a:p>
        </p:txBody>
      </p:sp>
    </p:spTree>
    <p:extLst>
      <p:ext uri="{BB962C8B-B14F-4D97-AF65-F5344CB8AC3E}">
        <p14:creationId xmlns:p14="http://schemas.microsoft.com/office/powerpoint/2010/main" val="28482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26203" y="795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SQL Injection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41E96-6E08-4FDE-38FF-F284FD70F542}"/>
              </a:ext>
            </a:extLst>
          </p:cNvPr>
          <p:cNvSpPr txBox="1"/>
          <p:nvPr/>
        </p:nvSpPr>
        <p:spPr>
          <a:xfrm>
            <a:off x="381000" y="762000"/>
            <a:ext cx="10184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common for user input to be inserted into a back-end SQL query. If an application is not careful about sanitizing user input, a user could </a:t>
            </a:r>
            <a:r>
              <a:rPr lang="en-US" b="1" dirty="0"/>
              <a:t>supply an input that could be interpreted as SQL code and will interfere with the 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BA123-03BA-54A7-65A1-B761D3CF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70822"/>
            <a:ext cx="9172575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1565A-49C4-99FE-BA78-1ED102B61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002553"/>
            <a:ext cx="9210675" cy="1076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77F4AD-3C30-EC0B-44A1-1394FB2AA2DE}"/>
              </a:ext>
            </a:extLst>
          </p:cNvPr>
          <p:cNvSpPr txBox="1"/>
          <p:nvPr/>
        </p:nvSpPr>
        <p:spPr>
          <a:xfrm>
            <a:off x="341906" y="4171623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 = Alice’#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asdasdasd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2D513-CE39-0ABD-DE53-75577F5A23FB}"/>
              </a:ext>
            </a:extLst>
          </p:cNvPr>
          <p:cNvSpPr txBox="1"/>
          <p:nvPr/>
        </p:nvSpPr>
        <p:spPr>
          <a:xfrm>
            <a:off x="304800" y="5256714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Countermeasure: SQL Prepare() statements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BD9665-FB75-855A-16D7-E0F1DF84C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182" y="4817954"/>
            <a:ext cx="4187536" cy="1485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7BB2D4-91F7-945E-C8FA-B8EACF548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0975" y="4210267"/>
            <a:ext cx="3429000" cy="3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6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7320</TotalTime>
  <Words>1344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Roboto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69</cp:revision>
  <dcterms:created xsi:type="dcterms:W3CDTF">2022-08-21T16:55:59Z</dcterms:created>
  <dcterms:modified xsi:type="dcterms:W3CDTF">2022-12-08T21:26:14Z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