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49" r:id="rId3"/>
    <p:sldId id="378" r:id="rId4"/>
    <p:sldId id="380" r:id="rId5"/>
    <p:sldId id="379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2" r:id="rId36"/>
    <p:sldId id="370" r:id="rId37"/>
    <p:sldId id="371" r:id="rId38"/>
    <p:sldId id="373" r:id="rId39"/>
    <p:sldId id="374" r:id="rId40"/>
    <p:sldId id="375" r:id="rId41"/>
    <p:sldId id="376" r:id="rId42"/>
    <p:sldId id="377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0" autoAdjust="0"/>
    <p:restoredTop sz="94660"/>
  </p:normalViewPr>
  <p:slideViewPr>
    <p:cSldViewPr>
      <p:cViewPr varScale="1">
        <p:scale>
          <a:sx n="112" d="100"/>
          <a:sy n="112" d="100"/>
        </p:scale>
        <p:origin x="2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6.xml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ustomXml" Target="../ink/ink20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customXml" Target="../ink/ink19.xml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3.xml"/><Relationship Id="rId10" Type="http://schemas.openxmlformats.org/officeDocument/2006/relationships/image" Target="../media/image70.png"/><Relationship Id="rId4" Type="http://schemas.openxmlformats.org/officeDocument/2006/relationships/image" Target="../media/image24.png"/><Relationship Id="rId9" Type="http://schemas.openxmlformats.org/officeDocument/2006/relationships/customXml" Target="../ink/ink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3.png"/><Relationship Id="rId7" Type="http://schemas.openxmlformats.org/officeDocument/2006/relationships/customXml" Target="../ink/ink27.xml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00.png"/><Relationship Id="rId4" Type="http://schemas.openxmlformats.org/officeDocument/2006/relationships/image" Target="../media/image24.png"/><Relationship Id="rId9" Type="http://schemas.openxmlformats.org/officeDocument/2006/relationships/customXml" Target="../ink/ink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4.xml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7" Type="http://schemas.openxmlformats.org/officeDocument/2006/relationships/customXml" Target="../ink/ink31.xml"/><Relationship Id="rId12" Type="http://schemas.openxmlformats.org/officeDocument/2006/relationships/image" Target="../media/image110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40.png"/><Relationship Id="rId19" Type="http://schemas.openxmlformats.org/officeDocument/2006/relationships/customXml" Target="../ink/ink37.xml"/><Relationship Id="rId4" Type="http://schemas.openxmlformats.org/officeDocument/2006/relationships/image" Target="../media/image24.png"/><Relationship Id="rId9" Type="http://schemas.openxmlformats.org/officeDocument/2006/relationships/customXml" Target="../ink/ink32.xml"/><Relationship Id="rId1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9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0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5.png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4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.png"/><Relationship Id="rId7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46.xml"/><Relationship Id="rId10" Type="http://schemas.openxmlformats.org/officeDocument/2006/relationships/image" Target="../media/image270.png"/><Relationship Id="rId4" Type="http://schemas.openxmlformats.org/officeDocument/2006/relationships/image" Target="../media/image26.png"/><Relationship Id="rId9" Type="http://schemas.openxmlformats.org/officeDocument/2006/relationships/customXml" Target="../ink/ink4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3.xml"/><Relationship Id="rId3" Type="http://schemas.openxmlformats.org/officeDocument/2006/relationships/image" Target="../media/image25.png"/><Relationship Id="rId7" Type="http://schemas.openxmlformats.org/officeDocument/2006/relationships/customXml" Target="../ink/ink50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customXml" Target="../ink/ink51.xml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9.xml"/><Relationship Id="rId1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customXml" Target="../ink/ink56.xml"/><Relationship Id="rId12" Type="http://schemas.openxmlformats.org/officeDocument/2006/relationships/image" Target="../media/image32.png"/><Relationship Id="rId17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customXml" Target="../ink/ink57.xml"/><Relationship Id="rId1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3264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23F81-31A9-F07E-802D-4D174E6F18B7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4235B-A2C0-A26A-28F0-64EA6E68A27F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FC76F-328E-6042-9379-6DEF38C0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38A4E-CC2F-669C-A4EA-BE8499C1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45B4-9A15-812A-5C3F-C0C5A7027758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5502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ED20A5-406B-B456-A1B2-4632691C2363}"/>
              </a:ext>
            </a:extLst>
          </p:cNvPr>
          <p:cNvSpPr txBox="1"/>
          <p:nvPr/>
        </p:nvSpPr>
        <p:spPr>
          <a:xfrm>
            <a:off x="5158899" y="3416676"/>
            <a:ext cx="694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an object, we called the class name, and then pass the necessary </a:t>
            </a:r>
            <a:r>
              <a:rPr lang="en-US" b="1" dirty="0"/>
              <a:t>parameters/arguments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B477D-4AAA-09F7-621D-468A9D05E20D}"/>
              </a:ext>
            </a:extLst>
          </p:cNvPr>
          <p:cNvSpPr txBox="1"/>
          <p:nvPr/>
        </p:nvSpPr>
        <p:spPr>
          <a:xfrm>
            <a:off x="5183392" y="4286863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triggers the </a:t>
            </a:r>
            <a:r>
              <a:rPr lang="en-US" sz="2000" dirty="0">
                <a:highlight>
                  <a:srgbClr val="FFFF00"/>
                </a:highlight>
              </a:rPr>
              <a:t>constructor</a:t>
            </a:r>
            <a:r>
              <a:rPr lang="en-US" sz="2000" dirty="0"/>
              <a:t>, which will </a:t>
            </a:r>
            <a:r>
              <a:rPr lang="en-US" sz="2000" i="1" dirty="0"/>
              <a:t>create</a:t>
            </a:r>
            <a:r>
              <a:rPr lang="en-US" sz="2000" dirty="0"/>
              <a:t> our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1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4C26B-EBF9-059F-7076-69681250005E}"/>
              </a:ext>
            </a:extLst>
          </p:cNvPr>
          <p:cNvSpPr txBox="1"/>
          <p:nvPr/>
        </p:nvSpPr>
        <p:spPr>
          <a:xfrm>
            <a:off x="5277853" y="3255195"/>
            <a:ext cx="539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object is an encapsulation of information…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80DB-F24D-CD10-CB83-AB0B9FD13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9237" y="3682685"/>
            <a:ext cx="2333625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42C7-6290-CFC6-CFDE-B5CC6DE5F4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853" y="4090292"/>
            <a:ext cx="6034088" cy="2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EF55-D34F-3A4F-2820-AFF8390879BA}"/>
              </a:ext>
            </a:extLst>
          </p:cNvPr>
          <p:cNvSpPr txBox="1"/>
          <p:nvPr/>
        </p:nvSpPr>
        <p:spPr>
          <a:xfrm>
            <a:off x="5329237" y="4525562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Printing/accessing an object doesn’t do much on its own…</a:t>
            </a:r>
          </a:p>
        </p:txBody>
      </p:sp>
    </p:spTree>
    <p:extLst>
      <p:ext uri="{BB962C8B-B14F-4D97-AF65-F5344CB8AC3E}">
        <p14:creationId xmlns:p14="http://schemas.microsoft.com/office/powerpoint/2010/main" val="379717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C34C-0436-6172-8E2A-1174350166F0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3AEB3-56A7-3E50-8BD3-54C084078D3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C06E99-1F46-6BF0-53F6-D887F4D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4C957-49BE-62E1-605F-4D485AB9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FF7402-B72A-560C-B604-19736D8ACAB1}"/>
              </a:ext>
            </a:extLst>
          </p:cNvPr>
          <p:cNvSpPr/>
          <p:nvPr/>
        </p:nvSpPr>
        <p:spPr>
          <a:xfrm>
            <a:off x="6945228" y="706035"/>
            <a:ext cx="4670257" cy="43313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7463B-C65B-0256-CFBE-7635D25A7962}"/>
              </a:ext>
            </a:extLst>
          </p:cNvPr>
          <p:cNvSpPr/>
          <p:nvPr/>
        </p:nvSpPr>
        <p:spPr>
          <a:xfrm>
            <a:off x="7848600" y="1227221"/>
            <a:ext cx="2735178" cy="27195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A5D05-2B76-718D-3722-73887B1C9815}"/>
              </a:ext>
            </a:extLst>
          </p:cNvPr>
          <p:cNvSpPr txBox="1"/>
          <p:nvPr/>
        </p:nvSpPr>
        <p:spPr>
          <a:xfrm>
            <a:off x="5452234" y="3487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C800DD-B5EC-BC1C-F064-06EA8D6642D6}"/>
              </a:ext>
            </a:extLst>
          </p:cNvPr>
          <p:cNvCxnSpPr/>
          <p:nvPr/>
        </p:nvCxnSpPr>
        <p:spPr>
          <a:xfrm>
            <a:off x="6739766" y="706035"/>
            <a:ext cx="734851" cy="5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87BD2-2EFC-93BA-C042-B27BBF0E5D76}"/>
              </a:ext>
            </a:extLst>
          </p:cNvPr>
          <p:cNvSpPr/>
          <p:nvPr/>
        </p:nvSpPr>
        <p:spPr>
          <a:xfrm>
            <a:off x="8137106" y="26336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major: “Computer Science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9A481-25D0-D9D5-9341-5D79C7F1B9B9}"/>
              </a:ext>
            </a:extLst>
          </p:cNvPr>
          <p:cNvSpPr/>
          <p:nvPr/>
        </p:nvSpPr>
        <p:spPr>
          <a:xfrm>
            <a:off x="8140866" y="22478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GPA: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1B004-74DE-6B3E-96EE-5C3ACC6E6802}"/>
              </a:ext>
            </a:extLst>
          </p:cNvPr>
          <p:cNvSpPr/>
          <p:nvPr/>
        </p:nvSpPr>
        <p:spPr>
          <a:xfrm>
            <a:off x="8140866" y="1892831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“Reese”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5D75B-D827-E71E-2295-619FD8B10F8C}"/>
              </a:ext>
            </a:extLst>
          </p:cNvPr>
          <p:cNvSpPr txBox="1"/>
          <p:nvPr/>
        </p:nvSpPr>
        <p:spPr>
          <a:xfrm rot="2007304">
            <a:off x="6993858" y="3344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C7E7C-F42E-6EBD-0741-7BCB2CCAC581}"/>
              </a:ext>
            </a:extLst>
          </p:cNvPr>
          <p:cNvSpPr txBox="1"/>
          <p:nvPr/>
        </p:nvSpPr>
        <p:spPr>
          <a:xfrm>
            <a:off x="8500434" y="417916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getGPA</a:t>
            </a:r>
            <a:r>
              <a:rPr lang="en-US" sz="2400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12C6-7AD0-9F3B-D4CE-E5A88F48B420}"/>
              </a:ext>
            </a:extLst>
          </p:cNvPr>
          <p:cNvSpPr txBox="1"/>
          <p:nvPr/>
        </p:nvSpPr>
        <p:spPr>
          <a:xfrm rot="19379576">
            <a:off x="9994790" y="34629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getMajor</a:t>
            </a:r>
            <a:r>
              <a:rPr lang="en-US" sz="2400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C118F-93C4-CBA9-EDAA-7EC5D90514B1}"/>
              </a:ext>
            </a:extLst>
          </p:cNvPr>
          <p:cNvSpPr txBox="1"/>
          <p:nvPr/>
        </p:nvSpPr>
        <p:spPr>
          <a:xfrm>
            <a:off x="8485921" y="14575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CCDAD-93E7-9B51-287A-F42131C82680}"/>
              </a:ext>
            </a:extLst>
          </p:cNvPr>
          <p:cNvSpPr txBox="1"/>
          <p:nvPr/>
        </p:nvSpPr>
        <p:spPr>
          <a:xfrm>
            <a:off x="8776660" y="805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7761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FBF7-03A6-665D-1E5F-85A6AF784C97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D61BC-6C2F-2FCD-CD98-D58DA2524E89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E450C-559D-5DB3-4497-6ADDC6E0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" y="958879"/>
            <a:ext cx="4774023" cy="3533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525F4-60D5-E2D4-E2C5-995FCAD2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9" y="4726466"/>
            <a:ext cx="5410200" cy="63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5C976-2C95-3522-AE59-968E0639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6289"/>
            <a:ext cx="5824106" cy="492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3213C-9C51-76AE-6BC4-59B62F14C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1" y="5401866"/>
            <a:ext cx="6846845" cy="8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A1797-E937-488D-0DAA-1FDEB915E1AF}"/>
              </a:ext>
            </a:extLst>
          </p:cNvPr>
          <p:cNvSpPr txBox="1"/>
          <p:nvPr/>
        </p:nvSpPr>
        <p:spPr>
          <a:xfrm>
            <a:off x="106279" y="5513644"/>
            <a:ext cx="49229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Java is only OOP, </a:t>
            </a:r>
          </a:p>
          <a:p>
            <a:r>
              <a:rPr lang="en-US" sz="2400" dirty="0"/>
              <a:t>all our code will be going inside of a class</a:t>
            </a:r>
          </a:p>
        </p:txBody>
      </p:sp>
    </p:spTree>
    <p:extLst>
      <p:ext uri="{BB962C8B-B14F-4D97-AF65-F5344CB8AC3E}">
        <p14:creationId xmlns:p14="http://schemas.microsoft.com/office/powerpoint/2010/main" val="255014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7835F-12D0-D967-154C-E514F6EBBDC3}"/>
              </a:ext>
            </a:extLst>
          </p:cNvPr>
          <p:cNvSpPr txBox="1"/>
          <p:nvPr/>
        </p:nvSpPr>
        <p:spPr>
          <a:xfrm>
            <a:off x="307957" y="2385475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will be posted later this evening (?). We will discuss it on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is due this Thursday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rename your .java files</a:t>
            </a:r>
          </a:p>
        </p:txBody>
      </p:sp>
      <p:pic>
        <p:nvPicPr>
          <p:cNvPr id="1026" name="Picture 2" descr="Why is 'hello world' famous for programmers? - Quora">
            <a:extLst>
              <a:ext uri="{FF2B5EF4-FFF2-40B4-BE49-F238E27FC236}">
                <a16:creationId xmlns:a16="http://schemas.microsoft.com/office/drawing/2014/main" id="{D65687D3-21D3-1C04-A84D-F43CD59F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76362"/>
            <a:ext cx="4264043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413570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3EBC-AA3B-6D40-C806-0D9D0C416ED6}"/>
              </a:ext>
            </a:extLst>
          </p:cNvPr>
          <p:cNvSpPr txBox="1"/>
          <p:nvPr/>
        </p:nvSpPr>
        <p:spPr>
          <a:xfrm>
            <a:off x="4648200" y="3009900"/>
            <a:ext cx="59740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programming languages are better for different things</a:t>
            </a:r>
          </a:p>
        </p:txBody>
      </p:sp>
      <p:pic>
        <p:nvPicPr>
          <p:cNvPr id="6" name="Picture 2" descr="9 Types of Cars: What Car Should I Buy?">
            <a:extLst>
              <a:ext uri="{FF2B5EF4-FFF2-40B4-BE49-F238E27FC236}">
                <a16:creationId xmlns:a16="http://schemas.microsoft.com/office/drawing/2014/main" id="{5FF586F6-EC87-08D0-2DDD-4879106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5737"/>
            <a:ext cx="4034648" cy="2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EA179-52EB-E3F0-6C85-935A564F720C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vs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3416-C4C0-E8EE-504A-36E16032945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Java (programming language) - Wikipedia">
            <a:extLst>
              <a:ext uri="{FF2B5EF4-FFF2-40B4-BE49-F238E27FC236}">
                <a16:creationId xmlns:a16="http://schemas.microsoft.com/office/drawing/2014/main" id="{EE9E5CD6-3173-CF52-B262-0C6E01E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0212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899181A5-0F31-744F-1A53-6051996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11" y="880212"/>
            <a:ext cx="1738314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C86517-A8BB-BE85-412C-A2DAE60A6335}"/>
              </a:ext>
            </a:extLst>
          </p:cNvPr>
          <p:cNvSpPr txBox="1"/>
          <p:nvPr/>
        </p:nvSpPr>
        <p:spPr>
          <a:xfrm>
            <a:off x="2618294" y="137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for developing large, commercial, distributable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B8233-29AD-B7A1-0DAA-180C2C49C4D5}"/>
              </a:ext>
            </a:extLst>
          </p:cNvPr>
          <p:cNvSpPr txBox="1"/>
          <p:nvPr/>
        </p:nvSpPr>
        <p:spPr>
          <a:xfrm>
            <a:off x="6328001" y="1362123"/>
            <a:ext cx="38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flexible. Good for shorter jobs, data analysis, Web development,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3CC89-D514-9A47-E67D-CC3C4FA9377F}"/>
              </a:ext>
            </a:extLst>
          </p:cNvPr>
          <p:cNvSpPr txBox="1"/>
          <p:nvPr/>
        </p:nvSpPr>
        <p:spPr>
          <a:xfrm>
            <a:off x="6386028" y="3037448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than 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C524-71E4-9DF6-8D7A-D2A30D524BCA}"/>
              </a:ext>
            </a:extLst>
          </p:cNvPr>
          <p:cNvSpPr txBox="1"/>
          <p:nvPr/>
        </p:nvSpPr>
        <p:spPr>
          <a:xfrm>
            <a:off x="2610273" y="29954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than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5E9BA-E351-6F66-8DBD-6AD7C4F72433}"/>
              </a:ext>
            </a:extLst>
          </p:cNvPr>
          <p:cNvSpPr txBox="1"/>
          <p:nvPr/>
        </p:nvSpPr>
        <p:spPr>
          <a:xfrm>
            <a:off x="6369986" y="3806747"/>
            <a:ext cx="486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7DDD9-926B-C6A7-82A0-4F840B41A68E}"/>
              </a:ext>
            </a:extLst>
          </p:cNvPr>
          <p:cNvSpPr txBox="1"/>
          <p:nvPr/>
        </p:nvSpPr>
        <p:spPr>
          <a:xfrm>
            <a:off x="2667000" y="381953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OOP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C5B53-81E5-C8B2-9DA9-B45E0AD13D69}"/>
              </a:ext>
            </a:extLst>
          </p:cNvPr>
          <p:cNvSpPr txBox="1"/>
          <p:nvPr/>
        </p:nvSpPr>
        <p:spPr>
          <a:xfrm>
            <a:off x="2735127" y="468030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Verbose (sigh)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F0AF0-F4C4-5474-EE41-56D9F123518A}"/>
              </a:ext>
            </a:extLst>
          </p:cNvPr>
          <p:cNvSpPr txBox="1"/>
          <p:nvPr/>
        </p:nvSpPr>
        <p:spPr>
          <a:xfrm>
            <a:off x="6477000" y="4674237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(but requires whitespace)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04E4-DD66-BE53-D356-4DB4B61BEF8C}"/>
              </a:ext>
            </a:extLst>
          </p:cNvPr>
          <p:cNvSpPr txBox="1"/>
          <p:nvPr/>
        </p:nvSpPr>
        <p:spPr>
          <a:xfrm>
            <a:off x="2679115" y="558728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Static Typed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8EE31-FF10-2A53-8D7A-D0DA255B36EB}"/>
              </a:ext>
            </a:extLst>
          </p:cNvPr>
          <p:cNvSpPr txBox="1"/>
          <p:nvPr/>
        </p:nvSpPr>
        <p:spPr>
          <a:xfrm>
            <a:off x="6497436" y="560834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Typed</a:t>
            </a:r>
          </a:p>
        </p:txBody>
      </p:sp>
    </p:spTree>
    <p:extLst>
      <p:ext uri="{BB962C8B-B14F-4D97-AF65-F5344CB8AC3E}">
        <p14:creationId xmlns:p14="http://schemas.microsoft.com/office/powerpoint/2010/main" val="21617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1810-ADA0-E8DA-924E-29225246706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6195-5A96-4952-3581-128770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E7EEA-9D7E-B62B-89B8-7878D8CF6C9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E6C81-D1B3-482C-55AA-05DCE195437A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EAD7-06F8-775C-346D-BC7E3A94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9D3A0-E67F-5E0A-45B8-70A790CA427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10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35482-46DF-FA58-A257-1E826CBF918B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F5ABD-EB55-CF2F-D482-76A0FAA100D2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D7517-8993-D54E-3F9D-BC9317ED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AB4C7-6E4C-A5C7-30CC-E95575748D02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429E8F-000C-05D3-DE96-B367D1289F24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4B00E-4355-29F3-F336-2A3CAFDC251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BCF34-F034-22F0-3FE0-9D0327B7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09099-F380-B594-F574-75ECA8EAD62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F48D8-5798-6B19-989D-B4BB1B9E4F9B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EB2F6F-7B09-66B4-A58F-55E396A2EAB0}"/>
              </a:ext>
            </a:extLst>
          </p:cNvPr>
          <p:cNvSpPr txBox="1"/>
          <p:nvPr/>
        </p:nvSpPr>
        <p:spPr>
          <a:xfrm>
            <a:off x="5606273" y="5036027"/>
            <a:ext cx="6019800" cy="8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does nothing until we start </a:t>
            </a:r>
            <a:r>
              <a:rPr lang="en-US" sz="2400" b="1" dirty="0"/>
              <a:t>creating objects </a:t>
            </a:r>
          </a:p>
        </p:txBody>
      </p:sp>
    </p:spTree>
    <p:extLst>
      <p:ext uri="{BB962C8B-B14F-4D97-AF65-F5344CB8AC3E}">
        <p14:creationId xmlns:p14="http://schemas.microsoft.com/office/powerpoint/2010/main" val="135183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1503</Words>
  <Application>Microsoft Office PowerPoint</Application>
  <PresentationFormat>Widescreen</PresentationFormat>
  <Paragraphs>286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2024-08-26T20:21:19Z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